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9"/>
  </p:notesMasterIdLst>
  <p:handoutMasterIdLst>
    <p:handoutMasterId r:id="rId20"/>
  </p:handoutMasterIdLst>
  <p:sldIdLst>
    <p:sldId id="286" r:id="rId2"/>
    <p:sldId id="287" r:id="rId3"/>
    <p:sldId id="289" r:id="rId4"/>
    <p:sldId id="288" r:id="rId5"/>
    <p:sldId id="259" r:id="rId6"/>
    <p:sldId id="290" r:id="rId7"/>
    <p:sldId id="258" r:id="rId8"/>
    <p:sldId id="263" r:id="rId9"/>
    <p:sldId id="267" r:id="rId10"/>
    <p:sldId id="269" r:id="rId11"/>
    <p:sldId id="291" r:id="rId12"/>
    <p:sldId id="268" r:id="rId13"/>
    <p:sldId id="273" r:id="rId14"/>
    <p:sldId id="283" r:id="rId15"/>
    <p:sldId id="282" r:id="rId16"/>
    <p:sldId id="29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urovaAU" initials="MА" lastIdx="0" clrIdx="0"/>
  <p:cmAuthor id="1" name="Петрушин Никита Юрьевич" initials="ПНЮ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28" autoAdjust="0"/>
  </p:normalViewPr>
  <p:slideViewPr>
    <p:cSldViewPr>
      <p:cViewPr>
        <p:scale>
          <a:sx n="72" d="100"/>
          <a:sy n="72" d="100"/>
        </p:scale>
        <p:origin x="-166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36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4FB7-8877-4262-99C0-75D520F9C387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B1760-6F5A-4EDA-9D1F-2EE2166C1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71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75E0-E50A-4FD4-B7A8-0DDC09E514B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2BD51-B783-481C-9BB0-F7E16322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4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2BD51-B783-481C-9BB0-F7E16322D3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5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2BD51-B783-481C-9BB0-F7E16322D3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2BD51-B783-481C-9BB0-F7E16322D3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2BD51-B783-481C-9BB0-F7E16322D3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8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6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9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5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5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2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2161-92CB-4D0F-87DF-28D0B54363E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7C09-6702-440A-8A72-936FFF72A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gra@okrlib.ru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krlib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bachenkoEI.SERVER1\Desktop\book_PNG510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30633" cy="53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900">
            <a:off x="5331649" y="3532351"/>
            <a:ext cx="1074943" cy="107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4866"/>
            <a:ext cx="958201" cy="626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824">
            <a:off x="4243599" y="4525116"/>
            <a:ext cx="3576268" cy="12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42085">
            <a:off x="3104981" y="3561375"/>
            <a:ext cx="192598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Самые, </a:t>
            </a:r>
          </a:p>
          <a:p>
            <a:pPr algn="ctr"/>
            <a:r>
              <a:rPr lang="ru-RU" sz="3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самые, </a:t>
            </a:r>
          </a:p>
          <a:p>
            <a:pPr algn="ctr"/>
            <a:r>
              <a:rPr lang="ru-RU" sz="3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самые…</a:t>
            </a:r>
            <a:endParaRPr lang="ru-RU" sz="3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10110"/>
            <a:ext cx="5328592" cy="78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Бюджетное учреждение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Ханты-Мансийского автономного округа – Югры «Государственная библиотека Югры»</a:t>
            </a:r>
          </a:p>
          <a:p>
            <a:pPr algn="ctr"/>
            <a:endParaRPr lang="ru-RU" sz="8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Отдел хранения основного фонда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237312"/>
            <a:ext cx="46085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1500" dirty="0" smtClean="0">
                <a:solidFill>
                  <a:srgbClr val="002060"/>
                </a:solidFill>
              </a:rPr>
              <a:t>Ханты-Мансийск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2019 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88009"/>
            <a:ext cx="5976664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Тобольское </a:t>
            </a:r>
            <a:r>
              <a:rPr lang="ru-RU" dirty="0">
                <a:solidFill>
                  <a:srgbClr val="002060"/>
                </a:solidFill>
              </a:rPr>
              <a:t>наместничество было образовано по указу Екатерины II в 1775 </a:t>
            </a:r>
            <a:r>
              <a:rPr lang="ru-RU" dirty="0" smtClean="0">
                <a:solidFill>
                  <a:srgbClr val="002060"/>
                </a:solidFill>
              </a:rPr>
              <a:t>году. </a:t>
            </a:r>
            <a:r>
              <a:rPr lang="ru-RU" dirty="0">
                <a:solidFill>
                  <a:srgbClr val="002060"/>
                </a:solidFill>
              </a:rPr>
              <a:t>В него вошла почти вся Западная Сибирь. В 1784 </a:t>
            </a:r>
            <a:r>
              <a:rPr lang="ru-RU" dirty="0" smtClean="0">
                <a:solidFill>
                  <a:srgbClr val="002060"/>
                </a:solidFill>
              </a:rPr>
              <a:t>году создан </a:t>
            </a:r>
            <a:r>
              <a:rPr lang="ru-RU" dirty="0">
                <a:solidFill>
                  <a:srgbClr val="002060"/>
                </a:solidFill>
              </a:rPr>
              <a:t>рукописный географический атлас, в состав которого </a:t>
            </a:r>
            <a:r>
              <a:rPr lang="ru-RU" dirty="0" smtClean="0">
                <a:solidFill>
                  <a:srgbClr val="002060"/>
                </a:solidFill>
              </a:rPr>
              <a:t>включены </a:t>
            </a:r>
            <a:r>
              <a:rPr lang="ru-RU" dirty="0">
                <a:solidFill>
                  <a:srgbClr val="002060"/>
                </a:solidFill>
              </a:rPr>
              <a:t>карты шестнадцати уездов и одна Генеральная карта Тобольского наместничества. Сопровождает их таблица расстояний между городами провинции. Атлас по праву можно назвать рукописным памятником истории Сибирского края.</a:t>
            </a:r>
          </a:p>
          <a:p>
            <a:pPr algn="just">
              <a:tabLst>
                <a:tab pos="266700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Факсимильное </a:t>
            </a:r>
            <a:r>
              <a:rPr lang="ru-RU" dirty="0">
                <a:solidFill>
                  <a:srgbClr val="002060"/>
                </a:solidFill>
              </a:rPr>
              <a:t>издание, выполненное с сохранением оригинального формата и высокого качества цветопередачи, адресовано специалистам в области истории, картографии, краеведения, а также всем, кто интересуется историей Сибири.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0648"/>
            <a:ext cx="458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Самая большая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628800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Географический атлас Тобольского наместничества, состоящий из шестнадцати уездов [Карты</a:t>
            </a:r>
            <a:r>
              <a:rPr lang="ru-RU" b="1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. – [</a:t>
            </a:r>
            <a:r>
              <a:rPr lang="ru-RU" dirty="0">
                <a:solidFill>
                  <a:srgbClr val="002060"/>
                </a:solidFill>
              </a:rPr>
              <a:t>Факс. изд. </a:t>
            </a:r>
            <a:r>
              <a:rPr lang="ru-RU" dirty="0" smtClean="0">
                <a:solidFill>
                  <a:srgbClr val="002060"/>
                </a:solidFill>
              </a:rPr>
              <a:t>1784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dirty="0">
                <a:solidFill>
                  <a:srgbClr val="002060"/>
                </a:solidFill>
              </a:rPr>
              <a:t>.]. </a:t>
            </a:r>
            <a:r>
              <a:rPr lang="ru-RU" dirty="0" smtClean="0">
                <a:solidFill>
                  <a:srgbClr val="002060"/>
                </a:solidFill>
              </a:rPr>
              <a:t>– СПб. 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Альфарет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2008.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523" y="3564305"/>
            <a:ext cx="2483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Формат </a:t>
            </a:r>
            <a:r>
              <a:rPr lang="ru-RU" sz="1600" b="1" dirty="0">
                <a:solidFill>
                  <a:srgbClr val="002060"/>
                </a:solidFill>
              </a:rPr>
              <a:t>издания: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670 </a:t>
            </a:r>
            <a:r>
              <a:rPr lang="en-US" sz="1600" b="1" dirty="0" smtClean="0">
                <a:solidFill>
                  <a:srgbClr val="002060"/>
                </a:solidFill>
              </a:rPr>
              <a:t>x</a:t>
            </a:r>
            <a:r>
              <a:rPr lang="ru-RU" sz="1600" b="1" dirty="0" smtClean="0">
                <a:solidFill>
                  <a:srgbClr val="002060"/>
                </a:solidFill>
              </a:rPr>
              <a:t> 52</a:t>
            </a:r>
            <a:r>
              <a:rPr lang="en-US" sz="1600" b="1" dirty="0" smtClean="0">
                <a:solidFill>
                  <a:srgbClr val="002060"/>
                </a:solidFill>
              </a:rPr>
              <a:t>0</a:t>
            </a:r>
            <a:r>
              <a:rPr lang="ru-RU" sz="1600" b="1" dirty="0" smtClean="0">
                <a:solidFill>
                  <a:srgbClr val="002060"/>
                </a:solidFill>
              </a:rPr>
              <a:t> мм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" t="7685" r="2446" b="19782"/>
          <a:stretch/>
        </p:blipFill>
        <p:spPr bwMode="auto">
          <a:xfrm>
            <a:off x="323528" y="476672"/>
            <a:ext cx="2137084" cy="28803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77716"/>
            <a:ext cx="2209092" cy="1800065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427984" y="90872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Вот эта книжка небольшая.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А. А. Фет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1"/>
            <a:ext cx="5112568" cy="432047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сказочные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168254"/>
            <a:ext cx="5193197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Гримм, В. К.</a:t>
            </a:r>
            <a:r>
              <a:rPr lang="ru-RU" sz="1600" dirty="0" smtClean="0">
                <a:solidFill>
                  <a:srgbClr val="002060"/>
                </a:solidFill>
              </a:rPr>
              <a:t> Сказки / В. Гримм, Я. Гримм ; </a:t>
            </a:r>
            <a:r>
              <a:rPr lang="ru-RU" sz="1600" dirty="0" err="1" smtClean="0">
                <a:solidFill>
                  <a:srgbClr val="002060"/>
                </a:solidFill>
              </a:rPr>
              <a:t>худож</a:t>
            </a:r>
            <a:r>
              <a:rPr lang="ru-RU" sz="1600" dirty="0" smtClean="0">
                <a:solidFill>
                  <a:srgbClr val="002060"/>
                </a:solidFill>
              </a:rPr>
              <a:t>.: </a:t>
            </a:r>
            <a:r>
              <a:rPr lang="ru-RU" sz="1600" spc="-10" dirty="0">
                <a:solidFill>
                  <a:srgbClr val="002060"/>
                </a:solidFill>
              </a:rPr>
              <a:t>Ф. Грот-Иоганн</a:t>
            </a:r>
            <a:r>
              <a:rPr lang="ru-RU" sz="1600" spc="-10" dirty="0" smtClean="0">
                <a:solidFill>
                  <a:srgbClr val="002060"/>
                </a:solidFill>
              </a:rPr>
              <a:t>, Р. Лейвебер ; [пер. с нем. Г. Петникова]. – </a:t>
            </a:r>
            <a:r>
              <a:rPr lang="ru-RU" sz="1600" dirty="0" smtClean="0">
                <a:solidFill>
                  <a:srgbClr val="002060"/>
                </a:solidFill>
              </a:rPr>
              <a:t>М. : Эксмо, 2011.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Русские </a:t>
            </a:r>
            <a:r>
              <a:rPr lang="ru-RU" sz="1600" b="1" dirty="0">
                <a:solidFill>
                  <a:srgbClr val="002060"/>
                </a:solidFill>
              </a:rPr>
              <a:t>народные </a:t>
            </a:r>
            <a:r>
              <a:rPr lang="ru-RU" sz="1600" b="1" dirty="0" smtClean="0">
                <a:solidFill>
                  <a:srgbClr val="002060"/>
                </a:solidFill>
              </a:rPr>
              <a:t>сказки</a:t>
            </a:r>
            <a:r>
              <a:rPr lang="ru-RU" sz="1600" dirty="0" smtClean="0">
                <a:solidFill>
                  <a:srgbClr val="002060"/>
                </a:solidFill>
              </a:rPr>
              <a:t>. – М. </a:t>
            </a:r>
            <a:r>
              <a:rPr lang="ru-RU" sz="1600" dirty="0">
                <a:solidFill>
                  <a:srgbClr val="002060"/>
                </a:solidFill>
              </a:rPr>
              <a:t>: ЭКСМО, 2007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Сказки </a:t>
            </a:r>
            <a:r>
              <a:rPr lang="ru-RU" sz="1600" b="1" dirty="0">
                <a:solidFill>
                  <a:srgbClr val="002060"/>
                </a:solidFill>
              </a:rPr>
              <a:t>в рисунках Е. </a:t>
            </a:r>
            <a:r>
              <a:rPr lang="ru-RU" sz="1600" b="1" dirty="0" err="1" smtClean="0">
                <a:solidFill>
                  <a:srgbClr val="002060"/>
                </a:solidFill>
              </a:rPr>
              <a:t>Рачeва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dirty="0">
                <a:solidFill>
                  <a:srgbClr val="002060"/>
                </a:solidFill>
              </a:rPr>
              <a:t>[сказки, стихи, басни : для детей до 3-х лет : (для чтения родителями детям)]. </a:t>
            </a:r>
            <a:r>
              <a:rPr lang="ru-RU" sz="1600" dirty="0" smtClean="0">
                <a:solidFill>
                  <a:srgbClr val="002060"/>
                </a:solidFill>
              </a:rPr>
              <a:t>– М. </a:t>
            </a:r>
            <a:r>
              <a:rPr lang="ru-RU" sz="1600" dirty="0">
                <a:solidFill>
                  <a:srgbClr val="002060"/>
                </a:solidFill>
              </a:rPr>
              <a:t>: АСТ : Малыш, </a:t>
            </a:r>
            <a:r>
              <a:rPr lang="ru-RU" sz="1600" dirty="0" smtClean="0">
                <a:solidFill>
                  <a:srgbClr val="002060"/>
                </a:solidFill>
              </a:rPr>
              <a:t>2017.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525" r="26481"/>
          <a:stretch/>
        </p:blipFill>
        <p:spPr bwMode="auto">
          <a:xfrm>
            <a:off x="360256" y="548680"/>
            <a:ext cx="1412465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482986"/>
            <a:ext cx="828092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Сказки </a:t>
            </a:r>
            <a:r>
              <a:rPr lang="ru-RU" dirty="0">
                <a:solidFill>
                  <a:srgbClr val="002060"/>
                </a:solidFill>
              </a:rPr>
              <a:t>– это сокровища народной мудрости. В </a:t>
            </a:r>
            <a:r>
              <a:rPr lang="ru-RU" dirty="0" smtClean="0">
                <a:solidFill>
                  <a:srgbClr val="002060"/>
                </a:solidFill>
              </a:rPr>
              <a:t>далеком </a:t>
            </a:r>
            <a:r>
              <a:rPr lang="ru-RU" dirty="0">
                <a:solidFill>
                  <a:srgbClr val="002060"/>
                </a:solidFill>
              </a:rPr>
              <a:t>прошлом с помощью устного народного творчества люди могли выражать свои мысли, отношение к окружающему миру, к действительности. В каждой сказке присутствует высокая воспитательная направленность, </a:t>
            </a:r>
            <a:r>
              <a:rPr lang="ru-RU" dirty="0" smtClean="0">
                <a:solidFill>
                  <a:srgbClr val="002060"/>
                </a:solidFill>
              </a:rPr>
              <a:t>чтобы </a:t>
            </a:r>
            <a:r>
              <a:rPr lang="ru-RU" dirty="0">
                <a:solidFill>
                  <a:srgbClr val="002060"/>
                </a:solidFill>
              </a:rPr>
              <a:t>дети с самого юного возраста учились поступать правильно: быть справедливыми, добрыми, честными, смелыми, отзывчивыми, а также уважали старших и умели отличать добро от зла.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92696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Сказка </a:t>
            </a:r>
            <a:r>
              <a:rPr lang="ru-RU" i="1" dirty="0">
                <a:solidFill>
                  <a:srgbClr val="002060"/>
                </a:solidFill>
              </a:rPr>
              <a:t>– великая духовная культура </a:t>
            </a:r>
            <a:r>
              <a:rPr lang="ru-RU" i="1" dirty="0" smtClean="0">
                <a:solidFill>
                  <a:srgbClr val="002060"/>
                </a:solidFill>
              </a:rPr>
              <a:t>народа, которую </a:t>
            </a:r>
            <a:r>
              <a:rPr lang="ru-RU" i="1" dirty="0">
                <a:solidFill>
                  <a:srgbClr val="002060"/>
                </a:solidFill>
              </a:rPr>
              <a:t>мы собираем по крохам, и </a:t>
            </a:r>
            <a:r>
              <a:rPr lang="ru-RU" i="1" dirty="0" smtClean="0">
                <a:solidFill>
                  <a:srgbClr val="002060"/>
                </a:solidFill>
              </a:rPr>
              <a:t>через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сказку </a:t>
            </a:r>
            <a:r>
              <a:rPr lang="ru-RU" i="1" dirty="0">
                <a:solidFill>
                  <a:srgbClr val="002060"/>
                </a:solidFill>
              </a:rPr>
              <a:t>раскрывается перед </a:t>
            </a:r>
            <a:r>
              <a:rPr lang="ru-RU" i="1" dirty="0" smtClean="0">
                <a:solidFill>
                  <a:srgbClr val="002060"/>
                </a:solidFill>
              </a:rPr>
              <a:t>нами тысячелетняя </a:t>
            </a:r>
            <a:r>
              <a:rPr lang="ru-RU" i="1" dirty="0">
                <a:solidFill>
                  <a:srgbClr val="002060"/>
                </a:solidFill>
              </a:rPr>
              <a:t>история </a:t>
            </a:r>
            <a:r>
              <a:rPr lang="ru-RU" i="1" dirty="0" smtClean="0">
                <a:solidFill>
                  <a:srgbClr val="002060"/>
                </a:solidFill>
              </a:rPr>
              <a:t>народа.</a:t>
            </a:r>
          </a:p>
          <a:p>
            <a:pPr algn="r"/>
            <a:r>
              <a:rPr lang="ru-RU" dirty="0" smtClean="0"/>
              <a:t>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А. Н. Толстой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9" name="Picture 12" descr="https://cdn1.ozone.ru/multimedia/10198852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87" y="994027"/>
            <a:ext cx="140533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9247"/>
          <a:stretch/>
        </p:blipFill>
        <p:spPr bwMode="auto">
          <a:xfrm>
            <a:off x="611560" y="2196651"/>
            <a:ext cx="147774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5976664" cy="7920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интерактивные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94" y="2910652"/>
            <a:ext cx="3139577" cy="217453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55776" y="1292567"/>
            <a:ext cx="62646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Петр I </a:t>
            </a:r>
            <a:r>
              <a:rPr lang="ru-RU" dirty="0">
                <a:solidFill>
                  <a:srgbClr val="002060"/>
                </a:solidFill>
              </a:rPr>
              <a:t>: [</a:t>
            </a:r>
            <a:r>
              <a:rPr lang="ru-RU" dirty="0" err="1" smtClean="0">
                <a:solidFill>
                  <a:srgbClr val="002060"/>
                </a:solidFill>
              </a:rPr>
              <a:t>интерактив</a:t>
            </a:r>
            <a:r>
              <a:rPr lang="ru-RU" dirty="0" smtClean="0">
                <a:solidFill>
                  <a:srgbClr val="002060"/>
                </a:solidFill>
              </a:rPr>
              <a:t>. кн. </a:t>
            </a:r>
            <a:r>
              <a:rPr lang="ru-RU" dirty="0">
                <a:solidFill>
                  <a:srgbClr val="002060"/>
                </a:solidFill>
              </a:rPr>
              <a:t>для чтения, разглядывания и разгадывания / Е. Новичкова, К. </a:t>
            </a:r>
            <a:r>
              <a:rPr lang="ru-RU" dirty="0" err="1">
                <a:solidFill>
                  <a:srgbClr val="002060"/>
                </a:solidFill>
              </a:rPr>
              <a:t>Бунтман</a:t>
            </a:r>
            <a:r>
              <a:rPr lang="ru-RU" dirty="0">
                <a:solidFill>
                  <a:srgbClr val="002060"/>
                </a:solidFill>
              </a:rPr>
              <a:t>, А. Ратина ; </a:t>
            </a:r>
            <a:r>
              <a:rPr lang="ru-RU" dirty="0" err="1" smtClean="0">
                <a:solidFill>
                  <a:srgbClr val="002060"/>
                </a:solidFill>
              </a:rPr>
              <a:t>худож</a:t>
            </a:r>
            <a:r>
              <a:rPr lang="ru-RU" dirty="0" smtClean="0">
                <a:solidFill>
                  <a:srgbClr val="002060"/>
                </a:solidFill>
              </a:rPr>
              <a:t>.:     А</a:t>
            </a:r>
            <a:r>
              <a:rPr lang="ru-RU" dirty="0">
                <a:solidFill>
                  <a:srgbClr val="002060"/>
                </a:solidFill>
              </a:rPr>
              <a:t>. Тронь, И. Лосева, И. </a:t>
            </a:r>
            <a:r>
              <a:rPr lang="ru-RU" dirty="0" err="1">
                <a:solidFill>
                  <a:srgbClr val="002060"/>
                </a:solidFill>
              </a:rPr>
              <a:t>Матинян</a:t>
            </a:r>
            <a:r>
              <a:rPr lang="ru-RU" dirty="0">
                <a:solidFill>
                  <a:srgbClr val="002060"/>
                </a:solidFill>
              </a:rPr>
              <a:t>]. </a:t>
            </a:r>
            <a:r>
              <a:rPr lang="ru-RU" dirty="0" smtClean="0">
                <a:solidFill>
                  <a:srgbClr val="002060"/>
                </a:solidFill>
              </a:rPr>
              <a:t>– М. </a:t>
            </a:r>
            <a:r>
              <a:rPr lang="ru-RU" dirty="0">
                <a:solidFill>
                  <a:srgbClr val="002060"/>
                </a:solidFill>
              </a:rPr>
              <a:t>: Лабиринт-Пресс, 2015.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7973"/>
            <a:ext cx="511256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Три </a:t>
            </a:r>
            <a:r>
              <a:rPr lang="ru-RU" dirty="0">
                <a:solidFill>
                  <a:srgbClr val="002060"/>
                </a:solidFill>
              </a:rPr>
              <a:t>года авторы и редакторы создавали уникальный проект «Петр Первый» из подлинных документов, гравюр, карт, предметов петровской эпохи с помощью авторитетных научных консультантов: военных историков и </a:t>
            </a:r>
            <a:r>
              <a:rPr lang="ru-RU" spc="-20" dirty="0">
                <a:solidFill>
                  <a:srgbClr val="002060"/>
                </a:solidFill>
              </a:rPr>
              <a:t>участников движения исторической реконструкции, </a:t>
            </a:r>
            <a:r>
              <a:rPr lang="ru-RU" dirty="0">
                <a:solidFill>
                  <a:srgbClr val="002060"/>
                </a:solidFill>
              </a:rPr>
              <a:t>лучших специалистов по истории России XVIII века, коллекционеров, художников, сотрудников музеев и библиотек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/>
          </a:p>
        </p:txBody>
      </p:sp>
      <p:pic>
        <p:nvPicPr>
          <p:cNvPr id="2050" name="Picture 2" descr="https://s.f.kz/prod/600/599596_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872208" cy="23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-1"/>
          <a:stretch/>
        </p:blipFill>
        <p:spPr bwMode="auto">
          <a:xfrm>
            <a:off x="323528" y="476672"/>
            <a:ext cx="2122400" cy="2664296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099345"/>
            <a:ext cx="4032447" cy="18532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771800" y="620688"/>
            <a:ext cx="590465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Брагин, М. Г</a:t>
            </a:r>
            <a:r>
              <a:rPr lang="ru-RU" b="1" dirty="0" smtClean="0">
                <a:solidFill>
                  <a:srgbClr val="002060"/>
                </a:solidFill>
              </a:rPr>
              <a:t>. В </a:t>
            </a:r>
            <a:r>
              <a:rPr lang="ru-RU" b="1" dirty="0">
                <a:solidFill>
                  <a:srgbClr val="002060"/>
                </a:solidFill>
              </a:rPr>
              <a:t>грозную пору, [1812] </a:t>
            </a:r>
            <a:r>
              <a:rPr lang="ru-RU" dirty="0">
                <a:solidFill>
                  <a:srgbClr val="002060"/>
                </a:solidFill>
              </a:rPr>
              <a:t>/ М. Г. Брагин ; [</a:t>
            </a:r>
            <a:r>
              <a:rPr lang="ru-RU" dirty="0" smtClean="0">
                <a:solidFill>
                  <a:srgbClr val="002060"/>
                </a:solidFill>
              </a:rPr>
              <a:t>предисл., науч. </a:t>
            </a:r>
            <a:r>
              <a:rPr lang="ru-RU" dirty="0">
                <a:solidFill>
                  <a:srgbClr val="002060"/>
                </a:solidFill>
              </a:rPr>
              <a:t>консультант С. Нечаев ; фото: </a:t>
            </a:r>
            <a:r>
              <a:rPr lang="ru-RU" dirty="0" smtClean="0">
                <a:solidFill>
                  <a:srgbClr val="002060"/>
                </a:solidFill>
              </a:rPr>
              <a:t>                          Ю</a:t>
            </a:r>
            <a:r>
              <a:rPr lang="ru-RU" dirty="0">
                <a:solidFill>
                  <a:srgbClr val="002060"/>
                </a:solidFill>
              </a:rPr>
              <a:t>. А. </a:t>
            </a:r>
            <a:r>
              <a:rPr lang="ru-RU" dirty="0" err="1">
                <a:solidFill>
                  <a:srgbClr val="002060"/>
                </a:solidFill>
              </a:rPr>
              <a:t>Молодковец</a:t>
            </a:r>
            <a:r>
              <a:rPr lang="ru-RU" dirty="0">
                <a:solidFill>
                  <a:srgbClr val="002060"/>
                </a:solidFill>
              </a:rPr>
              <a:t> и др. ; </a:t>
            </a:r>
            <a:r>
              <a:rPr lang="ru-RU" dirty="0" smtClean="0">
                <a:solidFill>
                  <a:srgbClr val="002060"/>
                </a:solidFill>
              </a:rPr>
              <a:t>ил.: </a:t>
            </a:r>
            <a:r>
              <a:rPr lang="ru-RU" dirty="0">
                <a:solidFill>
                  <a:srgbClr val="002060"/>
                </a:solidFill>
              </a:rPr>
              <a:t>А. Ю. Аверьянова и </a:t>
            </a:r>
            <a:r>
              <a:rPr lang="ru-RU" dirty="0" smtClean="0">
                <a:solidFill>
                  <a:srgbClr val="002060"/>
                </a:solidFill>
              </a:rPr>
              <a:t> др</a:t>
            </a:r>
            <a:r>
              <a:rPr lang="ru-RU" dirty="0">
                <a:solidFill>
                  <a:srgbClr val="002060"/>
                </a:solidFill>
              </a:rPr>
              <a:t>.]. </a:t>
            </a:r>
            <a:r>
              <a:rPr lang="ru-RU" dirty="0" smtClean="0">
                <a:solidFill>
                  <a:srgbClr val="002060"/>
                </a:solidFill>
              </a:rPr>
              <a:t>– М. </a:t>
            </a:r>
            <a:r>
              <a:rPr lang="ru-RU" dirty="0">
                <a:solidFill>
                  <a:srgbClr val="002060"/>
                </a:solidFill>
              </a:rPr>
              <a:t>: Лабиринт Пресс, 2019.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80163" y="4606095"/>
            <a:ext cx="468052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Книга не просто знакомит читателя с </a:t>
            </a:r>
            <a:r>
              <a:rPr lang="ru-RU" sz="2000" dirty="0" smtClean="0">
                <a:solidFill>
                  <a:srgbClr val="002060"/>
                </a:solidFill>
              </a:rPr>
              <a:t>войной </a:t>
            </a:r>
            <a:r>
              <a:rPr lang="ru-RU" sz="2000" dirty="0">
                <a:solidFill>
                  <a:srgbClr val="002060"/>
                </a:solidFill>
              </a:rPr>
              <a:t>1812 года, она рассказывает о России и о </a:t>
            </a:r>
            <a:r>
              <a:rPr lang="ru-RU" sz="2000" dirty="0" smtClean="0">
                <a:solidFill>
                  <a:srgbClr val="002060"/>
                </a:solidFill>
              </a:rPr>
              <a:t>людях, живших в то время, для которых понятия «Отечество» и «честь» не были пустыми словами.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r="3068" b="19521"/>
          <a:stretch/>
        </p:blipFill>
        <p:spPr bwMode="auto">
          <a:xfrm>
            <a:off x="298250" y="3952577"/>
            <a:ext cx="3481662" cy="22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222" y="116631"/>
            <a:ext cx="6124098" cy="734693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шедевральные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2916" y="1590909"/>
            <a:ext cx="6415548" cy="16220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вошли бесценные произведения древнерусской литературы 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«Повести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лет»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«Жития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протопопа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Аввакума».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 иллюстрировано старинными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фресками и миниатюрами, гравюрами и иконами, иллюстрациями из летописей и литографиями, а также картинами известных отечественных и западных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15349" b="2143"/>
          <a:stretch/>
        </p:blipFill>
        <p:spPr bwMode="auto">
          <a:xfrm>
            <a:off x="323529" y="764704"/>
            <a:ext cx="180019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2916" y="900009"/>
            <a:ext cx="64155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Шедевры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древнерусской литературы </a:t>
            </a:r>
            <a:r>
              <a:rPr lang="ru-RU" sz="1600" dirty="0">
                <a:solidFill>
                  <a:srgbClr val="002060"/>
                </a:solidFill>
              </a:rPr>
              <a:t>/ [</a:t>
            </a:r>
            <a:r>
              <a:rPr lang="ru-RU" sz="1600" dirty="0" smtClean="0">
                <a:solidFill>
                  <a:srgbClr val="002060"/>
                </a:solidFill>
              </a:rPr>
              <a:t>пер.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err="1" smtClean="0">
                <a:solidFill>
                  <a:srgbClr val="002060"/>
                </a:solidFill>
              </a:rPr>
              <a:t>коммент</a:t>
            </a:r>
            <a:r>
              <a:rPr lang="ru-RU" sz="1600" dirty="0" smtClean="0">
                <a:solidFill>
                  <a:srgbClr val="002060"/>
                </a:solidFill>
              </a:rPr>
              <a:t>.                      Д</a:t>
            </a:r>
            <a:r>
              <a:rPr lang="ru-RU" sz="1600" dirty="0">
                <a:solidFill>
                  <a:srgbClr val="002060"/>
                </a:solidFill>
              </a:rPr>
              <a:t>. С. Лихачева, В. В. Колесова]. </a:t>
            </a:r>
            <a:r>
              <a:rPr lang="ru-RU" sz="1600" dirty="0" smtClean="0">
                <a:solidFill>
                  <a:srgbClr val="002060"/>
                </a:solidFill>
              </a:rPr>
              <a:t>– М. </a:t>
            </a:r>
            <a:r>
              <a:rPr lang="ru-RU" sz="1600" dirty="0">
                <a:solidFill>
                  <a:srgbClr val="002060"/>
                </a:solidFill>
              </a:rPr>
              <a:t>: ОЛМА Медиа Групп, </a:t>
            </a:r>
            <a:r>
              <a:rPr lang="ru-RU" sz="1600" dirty="0" smtClean="0">
                <a:solidFill>
                  <a:srgbClr val="002060"/>
                </a:solidFill>
              </a:rPr>
              <a:t>2015.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645023"/>
            <a:ext cx="1800198" cy="282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4135" y="4548361"/>
            <a:ext cx="6355753" cy="192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</a:rPr>
              <a:t>Иконопись </a:t>
            </a:r>
            <a:r>
              <a:rPr lang="ru-RU" sz="1700" dirty="0" smtClean="0">
                <a:solidFill>
                  <a:srgbClr val="002060"/>
                </a:solidFill>
              </a:rPr>
              <a:t>– не </a:t>
            </a:r>
            <a:r>
              <a:rPr lang="ru-RU" sz="1700" dirty="0">
                <a:solidFill>
                  <a:srgbClr val="002060"/>
                </a:solidFill>
              </a:rPr>
              <a:t>просто искусство. Для верующего человека икона священна. Через нее обретает он духовную связь с Богом и святыми. Художники-иконописцы ощущают эту связь с особенной остротой. Она возвышает и подкрепляет их талант. Наверное, поэтому их произведения так прекрасны. По-настоящему понять феномен иконописи, проникнуть в его завораживающую глубину </a:t>
            </a:r>
            <a:r>
              <a:rPr lang="ru-RU" sz="1700" dirty="0" smtClean="0">
                <a:solidFill>
                  <a:srgbClr val="002060"/>
                </a:solidFill>
              </a:rPr>
              <a:t>можно </a:t>
            </a:r>
            <a:r>
              <a:rPr lang="ru-RU" sz="1700" dirty="0">
                <a:solidFill>
                  <a:srgbClr val="002060"/>
                </a:solidFill>
              </a:rPr>
              <a:t>только изучив ее образы и сюжеты.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345084" y="3627457"/>
            <a:ext cx="6384329" cy="830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Шедевры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русской иконописи </a:t>
            </a:r>
            <a:r>
              <a:rPr lang="ru-RU" sz="1600" dirty="0">
                <a:solidFill>
                  <a:srgbClr val="002060"/>
                </a:solidFill>
              </a:rPr>
              <a:t>: Андрей Рублев, Феофан Грек, Дионисий, Симон Ушаков / [авт.-сост. М. В. </a:t>
            </a:r>
            <a:r>
              <a:rPr lang="ru-RU" sz="1600" dirty="0" err="1">
                <a:solidFill>
                  <a:srgbClr val="002060"/>
                </a:solidFill>
              </a:rPr>
              <a:t>Адамчик</a:t>
            </a:r>
            <a:r>
              <a:rPr lang="ru-RU" sz="1600" dirty="0">
                <a:solidFill>
                  <a:srgbClr val="002060"/>
                </a:solidFill>
              </a:rPr>
              <a:t>]. </a:t>
            </a:r>
            <a:r>
              <a:rPr lang="ru-RU" sz="1600" dirty="0" smtClean="0">
                <a:solidFill>
                  <a:srgbClr val="002060"/>
                </a:solidFill>
              </a:rPr>
              <a:t>– М. </a:t>
            </a:r>
            <a:r>
              <a:rPr lang="ru-RU" sz="1600" dirty="0">
                <a:solidFill>
                  <a:srgbClr val="002060"/>
                </a:solidFill>
              </a:rPr>
              <a:t>: АСТ ; Минск : </a:t>
            </a:r>
            <a:r>
              <a:rPr lang="ru-RU" sz="1600" dirty="0" err="1">
                <a:solidFill>
                  <a:srgbClr val="002060"/>
                </a:solidFill>
              </a:rPr>
              <a:t>Харвест</a:t>
            </a:r>
            <a:r>
              <a:rPr lang="ru-RU" sz="1600" dirty="0">
                <a:solidFill>
                  <a:srgbClr val="002060"/>
                </a:solidFill>
              </a:rPr>
              <a:t>, 2006.</a:t>
            </a:r>
          </a:p>
        </p:txBody>
      </p:sp>
    </p:spTree>
    <p:extLst>
      <p:ext uri="{BB962C8B-B14F-4D97-AF65-F5344CB8AC3E}">
        <p14:creationId xmlns:p14="http://schemas.microsoft.com/office/powerpoint/2010/main" val="32630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snoska.ru/images/covers/b8/05/b805311c-be75-597b-ac0d-a8199edc8f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4759984"/>
            <a:ext cx="568863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Издательство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АСТ</a:t>
            </a:r>
            <a:r>
              <a:rPr lang="ru-RU" dirty="0" smtClean="0">
                <a:solidFill>
                  <a:srgbClr val="002060"/>
                </a:solidFill>
              </a:rPr>
              <a:t>-Пресс» </a:t>
            </a:r>
            <a:r>
              <a:rPr lang="ru-RU" dirty="0">
                <a:solidFill>
                  <a:srgbClr val="002060"/>
                </a:solidFill>
              </a:rPr>
              <a:t>выпустило </a:t>
            </a:r>
            <a:r>
              <a:rPr lang="ru-RU" dirty="0" smtClean="0">
                <a:solidFill>
                  <a:srgbClr val="002060"/>
                </a:solidFill>
              </a:rPr>
              <a:t>удивительно </a:t>
            </a:r>
            <a:r>
              <a:rPr lang="ru-RU" dirty="0">
                <a:solidFill>
                  <a:srgbClr val="002060"/>
                </a:solidFill>
              </a:rPr>
              <a:t>красивую и познавательную серию для тех, кто любит </a:t>
            </a:r>
            <a:r>
              <a:rPr lang="ru-RU" dirty="0" smtClean="0">
                <a:solidFill>
                  <a:srgbClr val="002060"/>
                </a:solidFill>
              </a:rPr>
              <a:t>искусство, </a:t>
            </a:r>
            <a:r>
              <a:rPr lang="ru-RU" b="1" dirty="0" smtClean="0">
                <a:solidFill>
                  <a:srgbClr val="002060"/>
                </a:solidFill>
              </a:rPr>
              <a:t>«Шедевры </a:t>
            </a:r>
            <a:r>
              <a:rPr lang="ru-RU" b="1" dirty="0">
                <a:solidFill>
                  <a:srgbClr val="002060"/>
                </a:solidFill>
              </a:rPr>
              <a:t>поэзии и </a:t>
            </a:r>
            <a:r>
              <a:rPr lang="ru-RU" b="1" dirty="0" smtClean="0">
                <a:solidFill>
                  <a:srgbClr val="002060"/>
                </a:solidFill>
              </a:rPr>
              <a:t>живописи»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Здесь объединены все лучшие рукотворные и стихотворные произведения, на какие только способен человек.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268760"/>
            <a:ext cx="5688632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Грезы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[антология поэзии] / [сост. Т. Деревянко ; </a:t>
            </a:r>
            <a:r>
              <a:rPr lang="ru-RU" spc="-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Мирошниченко]. </a:t>
            </a: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 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АСТ-ПРЕСС СКД, 2011</a:t>
            </a: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в </a:t>
            </a:r>
            <a:r>
              <a:rPr lang="ru-RU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 </a:t>
            </a:r>
            <a:r>
              <a:rPr lang="ru-RU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[антология поэзии / </a:t>
            </a:r>
            <a:r>
              <a:rPr lang="ru-RU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сост. Т</a:t>
            </a:r>
            <a:r>
              <a:rPr lang="ru-RU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Деревянко]. </a:t>
            </a:r>
            <a:r>
              <a:rPr lang="ru-RU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АСТ-ПРЕСС СКД, 2012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кудесница,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[антология поэзии /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сост. </a:t>
            </a:r>
            <a:r>
              <a:rPr lang="ru-RU" dirty="0">
                <a:solidFill>
                  <a:srgbClr val="002060"/>
                </a:solidFill>
              </a:rPr>
              <a:t>Т. Деревянко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Добрынин ;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Мирошни-ченко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АСТ-Пресс,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Осенней неги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[антология поэзии] / [сост.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Деревянко 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Мирошниченко].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АСТ-ПРЕСС СКД,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 b="10026"/>
          <a:stretch/>
        </p:blipFill>
        <p:spPr bwMode="auto">
          <a:xfrm>
            <a:off x="179513" y="4715379"/>
            <a:ext cx="2563811" cy="19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7034"/>
          <a:stretch/>
        </p:blipFill>
        <p:spPr bwMode="auto">
          <a:xfrm>
            <a:off x="307975" y="2533288"/>
            <a:ext cx="2546985" cy="225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33265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Книга </a:t>
            </a:r>
            <a:r>
              <a:rPr lang="ru-RU" i="1" dirty="0">
                <a:solidFill>
                  <a:srgbClr val="002060"/>
                </a:solidFill>
              </a:rPr>
              <a:t>никогда не бывает шедевром при </a:t>
            </a:r>
            <a:r>
              <a:rPr lang="ru-RU" i="1" dirty="0" smtClean="0">
                <a:solidFill>
                  <a:srgbClr val="002060"/>
                </a:solidFill>
              </a:rPr>
              <a:t>своем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появлении</a:t>
            </a:r>
            <a:r>
              <a:rPr lang="ru-RU" i="1" dirty="0">
                <a:solidFill>
                  <a:srgbClr val="002060"/>
                </a:solidFill>
              </a:rPr>
              <a:t>, она им </a:t>
            </a:r>
            <a:r>
              <a:rPr lang="ru-RU" i="1" dirty="0" smtClean="0">
                <a:solidFill>
                  <a:srgbClr val="002060"/>
                </a:solidFill>
              </a:rPr>
              <a:t>становится.</a:t>
            </a:r>
            <a:endParaRPr lang="ru-RU" i="1" dirty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Жюль </a:t>
            </a:r>
            <a:r>
              <a:rPr lang="ru-RU" i="1" dirty="0">
                <a:solidFill>
                  <a:srgbClr val="002060"/>
                </a:solidFill>
              </a:rPr>
              <a:t>де Гонкур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" b="7087"/>
          <a:stretch/>
        </p:blipFill>
        <p:spPr bwMode="auto">
          <a:xfrm>
            <a:off x="179512" y="188640"/>
            <a:ext cx="2546986" cy="23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7034"/>
          <a:stretch/>
        </p:blipFill>
        <p:spPr bwMode="auto">
          <a:xfrm>
            <a:off x="179513" y="2496087"/>
            <a:ext cx="2546985" cy="225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5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3"/>
            <a:ext cx="6408712" cy="86409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берестяные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276872"/>
            <a:ext cx="6192688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Пушкин,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Евгений Онегин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в стихах / А. С. Пушкин ;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А.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Белюкин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Андреев. флаг,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996952"/>
            <a:ext cx="6192688" cy="35548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</a:rPr>
              <a:t>Откровение святого Иоанна </a:t>
            </a:r>
            <a:r>
              <a:rPr lang="ru-RU" sz="1500" b="1" dirty="0" smtClean="0">
                <a:solidFill>
                  <a:srgbClr val="002060"/>
                </a:solidFill>
              </a:rPr>
              <a:t>Богослова</a:t>
            </a:r>
            <a:r>
              <a:rPr lang="ru-RU" sz="1500" dirty="0" smtClean="0">
                <a:solidFill>
                  <a:srgbClr val="002060"/>
                </a:solidFill>
              </a:rPr>
              <a:t>. – М. </a:t>
            </a:r>
            <a:r>
              <a:rPr lang="ru-RU" sz="1500" dirty="0">
                <a:solidFill>
                  <a:srgbClr val="002060"/>
                </a:solidFill>
              </a:rPr>
              <a:t>: </a:t>
            </a:r>
            <a:r>
              <a:rPr lang="ru-RU" sz="1500" dirty="0" err="1">
                <a:solidFill>
                  <a:srgbClr val="002060"/>
                </a:solidFill>
              </a:rPr>
              <a:t>ЯникО</a:t>
            </a:r>
            <a:r>
              <a:rPr lang="ru-RU" sz="1500" dirty="0">
                <a:solidFill>
                  <a:srgbClr val="002060"/>
                </a:solidFill>
              </a:rPr>
              <a:t>, 1998. </a:t>
            </a:r>
            <a:r>
              <a:rPr lang="ru-RU" sz="1500" dirty="0" smtClean="0">
                <a:solidFill>
                  <a:srgbClr val="002060"/>
                </a:solidFill>
              </a:rPr>
              <a:t>– 168</a:t>
            </a:r>
            <a:r>
              <a:rPr lang="ru-RU" sz="1500" dirty="0">
                <a:solidFill>
                  <a:srgbClr val="002060"/>
                </a:solidFill>
              </a:rPr>
              <a:t>, [2] с. : ил. ; 30х40 мм. </a:t>
            </a:r>
            <a:r>
              <a:rPr lang="ru-RU" sz="1500" dirty="0" smtClean="0">
                <a:solidFill>
                  <a:srgbClr val="002060"/>
                </a:solidFill>
              </a:rPr>
              <a:t>– Текст </a:t>
            </a:r>
            <a:r>
              <a:rPr lang="ru-RU" sz="1500" dirty="0" err="1" smtClean="0">
                <a:solidFill>
                  <a:srgbClr val="002060"/>
                </a:solidFill>
              </a:rPr>
              <a:t>печ</a:t>
            </a:r>
            <a:r>
              <a:rPr lang="ru-RU" sz="1500" dirty="0" smtClean="0">
                <a:solidFill>
                  <a:srgbClr val="002060"/>
                </a:solidFill>
              </a:rPr>
              <a:t>. </a:t>
            </a:r>
            <a:r>
              <a:rPr lang="ru-RU" sz="1500" dirty="0">
                <a:solidFill>
                  <a:srgbClr val="002060"/>
                </a:solidFill>
              </a:rPr>
              <a:t>с Синодального изд. Использованы гравюры Г. Доре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От Иоанна святое </a:t>
            </a:r>
            <a:r>
              <a:rPr lang="ru-RU" sz="1500" b="1" dirty="0" err="1" smtClean="0">
                <a:solidFill>
                  <a:srgbClr val="002060"/>
                </a:solidFill>
              </a:rPr>
              <a:t>благовествование</a:t>
            </a:r>
            <a:r>
              <a:rPr lang="ru-RU" sz="1500" dirty="0" smtClean="0">
                <a:solidFill>
                  <a:srgbClr val="002060"/>
                </a:solidFill>
              </a:rPr>
              <a:t>. – М. </a:t>
            </a:r>
            <a:r>
              <a:rPr lang="ru-RU" sz="1500" dirty="0">
                <a:solidFill>
                  <a:srgbClr val="002060"/>
                </a:solidFill>
              </a:rPr>
              <a:t>: </a:t>
            </a:r>
            <a:r>
              <a:rPr lang="ru-RU" sz="1500" dirty="0" err="1">
                <a:solidFill>
                  <a:srgbClr val="002060"/>
                </a:solidFill>
              </a:rPr>
              <a:t>ЯникО</a:t>
            </a:r>
            <a:r>
              <a:rPr lang="ru-RU" sz="1500" dirty="0">
                <a:solidFill>
                  <a:srgbClr val="002060"/>
                </a:solidFill>
              </a:rPr>
              <a:t>, 1998. </a:t>
            </a:r>
            <a:r>
              <a:rPr lang="ru-RU" sz="1500" dirty="0" smtClean="0">
                <a:solidFill>
                  <a:srgbClr val="002060"/>
                </a:solidFill>
              </a:rPr>
              <a:t>– 266</a:t>
            </a:r>
            <a:r>
              <a:rPr lang="ru-RU" sz="1500" dirty="0">
                <a:solidFill>
                  <a:srgbClr val="002060"/>
                </a:solidFill>
              </a:rPr>
              <a:t>, [2] с. : ил. ; 30х40 мм. </a:t>
            </a:r>
            <a:r>
              <a:rPr lang="ru-RU" sz="1500" dirty="0" smtClean="0">
                <a:solidFill>
                  <a:srgbClr val="002060"/>
                </a:solidFill>
              </a:rPr>
              <a:t>– На </a:t>
            </a:r>
            <a:r>
              <a:rPr lang="ru-RU" sz="1500" dirty="0">
                <a:solidFill>
                  <a:srgbClr val="002060"/>
                </a:solidFill>
              </a:rPr>
              <a:t>обл. </a:t>
            </a:r>
            <a:r>
              <a:rPr lang="ru-RU" sz="1500" dirty="0" err="1">
                <a:solidFill>
                  <a:srgbClr val="002060"/>
                </a:solidFill>
              </a:rPr>
              <a:t>загл</a:t>
            </a:r>
            <a:r>
              <a:rPr lang="ru-RU" sz="1500" dirty="0">
                <a:solidFill>
                  <a:srgbClr val="002060"/>
                </a:solidFill>
              </a:rPr>
              <a:t>. Евангелие от Иоанна. Текст </a:t>
            </a:r>
            <a:r>
              <a:rPr lang="ru-RU" sz="1500" dirty="0" err="1">
                <a:solidFill>
                  <a:srgbClr val="002060"/>
                </a:solidFill>
              </a:rPr>
              <a:t>печ</a:t>
            </a:r>
            <a:r>
              <a:rPr lang="ru-RU" sz="1500" dirty="0">
                <a:solidFill>
                  <a:srgbClr val="002060"/>
                </a:solidFill>
              </a:rPr>
              <a:t>. с Синодального изд. В </a:t>
            </a:r>
            <a:r>
              <a:rPr lang="ru-RU" sz="1500" dirty="0" err="1">
                <a:solidFill>
                  <a:srgbClr val="002060"/>
                </a:solidFill>
              </a:rPr>
              <a:t>оформл</a:t>
            </a:r>
            <a:r>
              <a:rPr lang="ru-RU" sz="1500" dirty="0">
                <a:solidFill>
                  <a:srgbClr val="002060"/>
                </a:solidFill>
              </a:rPr>
              <a:t>. использованы гравюры Г. </a:t>
            </a:r>
            <a:r>
              <a:rPr lang="ru-RU" sz="1500" dirty="0" smtClean="0">
                <a:solidFill>
                  <a:srgbClr val="002060"/>
                </a:solidFill>
              </a:rPr>
              <a:t>Доре.</a:t>
            </a:r>
          </a:p>
          <a:p>
            <a:pPr algn="just"/>
            <a:r>
              <a:rPr lang="ru-RU" sz="1500" b="1" spc="-10" dirty="0">
                <a:solidFill>
                  <a:srgbClr val="002060"/>
                </a:solidFill>
              </a:rPr>
              <a:t>От Луки святое </a:t>
            </a:r>
            <a:r>
              <a:rPr lang="ru-RU" sz="1500" b="1" spc="-10" dirty="0" err="1" smtClean="0">
                <a:solidFill>
                  <a:srgbClr val="002060"/>
                </a:solidFill>
              </a:rPr>
              <a:t>благовествование</a:t>
            </a:r>
            <a:r>
              <a:rPr lang="ru-RU" sz="1500" spc="-10" dirty="0" smtClean="0">
                <a:solidFill>
                  <a:srgbClr val="002060"/>
                </a:solidFill>
              </a:rPr>
              <a:t>. – М. </a:t>
            </a:r>
            <a:r>
              <a:rPr lang="ru-RU" sz="1500" spc="-10" dirty="0">
                <a:solidFill>
                  <a:srgbClr val="002060"/>
                </a:solidFill>
              </a:rPr>
              <a:t>: </a:t>
            </a:r>
            <a:r>
              <a:rPr lang="ru-RU" sz="1500" spc="-10" dirty="0" err="1">
                <a:solidFill>
                  <a:srgbClr val="002060"/>
                </a:solidFill>
              </a:rPr>
              <a:t>ЯникО</a:t>
            </a:r>
            <a:r>
              <a:rPr lang="ru-RU" sz="1500" spc="-10" dirty="0">
                <a:solidFill>
                  <a:srgbClr val="002060"/>
                </a:solidFill>
              </a:rPr>
              <a:t>, 1998. </a:t>
            </a:r>
            <a:r>
              <a:rPr lang="ru-RU" sz="1500" spc="-10" dirty="0" smtClean="0">
                <a:solidFill>
                  <a:srgbClr val="002060"/>
                </a:solidFill>
              </a:rPr>
              <a:t>– 359</a:t>
            </a:r>
            <a:r>
              <a:rPr lang="ru-RU" sz="1500" spc="-10" dirty="0">
                <a:solidFill>
                  <a:srgbClr val="002060"/>
                </a:solidFill>
              </a:rPr>
              <a:t>, [2] с. : ил. ; </a:t>
            </a:r>
            <a:r>
              <a:rPr lang="ru-RU" sz="1500" dirty="0">
                <a:solidFill>
                  <a:srgbClr val="002060"/>
                </a:solidFill>
              </a:rPr>
              <a:t>30х40 мм. </a:t>
            </a:r>
            <a:r>
              <a:rPr lang="ru-RU" sz="1500" dirty="0" smtClean="0">
                <a:solidFill>
                  <a:srgbClr val="002060"/>
                </a:solidFill>
              </a:rPr>
              <a:t>– На </a:t>
            </a:r>
            <a:r>
              <a:rPr lang="ru-RU" sz="1500" dirty="0">
                <a:solidFill>
                  <a:srgbClr val="002060"/>
                </a:solidFill>
              </a:rPr>
              <a:t>обл. </a:t>
            </a:r>
            <a:r>
              <a:rPr lang="ru-RU" sz="1500" dirty="0" err="1">
                <a:solidFill>
                  <a:srgbClr val="002060"/>
                </a:solidFill>
              </a:rPr>
              <a:t>загл</a:t>
            </a:r>
            <a:r>
              <a:rPr lang="ru-RU" sz="1500" dirty="0">
                <a:solidFill>
                  <a:srgbClr val="002060"/>
                </a:solidFill>
              </a:rPr>
              <a:t>. Евангелие от Луки. Текст </a:t>
            </a:r>
            <a:r>
              <a:rPr lang="ru-RU" sz="1500" dirty="0" err="1">
                <a:solidFill>
                  <a:srgbClr val="002060"/>
                </a:solidFill>
              </a:rPr>
              <a:t>печ</a:t>
            </a:r>
            <a:r>
              <a:rPr lang="ru-RU" sz="1500" dirty="0">
                <a:solidFill>
                  <a:srgbClr val="002060"/>
                </a:solidFill>
              </a:rPr>
              <a:t>. с Синодального изд. Использованы гравюры Г. </a:t>
            </a:r>
            <a:r>
              <a:rPr lang="ru-RU" sz="1500" dirty="0" smtClean="0">
                <a:solidFill>
                  <a:srgbClr val="002060"/>
                </a:solidFill>
              </a:rPr>
              <a:t>Доре. 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От Марка святое </a:t>
            </a:r>
            <a:r>
              <a:rPr lang="ru-RU" sz="1500" b="1" dirty="0" err="1" smtClean="0">
                <a:solidFill>
                  <a:srgbClr val="002060"/>
                </a:solidFill>
              </a:rPr>
              <a:t>благовествование</a:t>
            </a:r>
            <a:r>
              <a:rPr lang="ru-RU" sz="1500" dirty="0" smtClean="0">
                <a:solidFill>
                  <a:srgbClr val="002060"/>
                </a:solidFill>
              </a:rPr>
              <a:t>. – М. </a:t>
            </a:r>
            <a:r>
              <a:rPr lang="ru-RU" sz="1500" dirty="0">
                <a:solidFill>
                  <a:srgbClr val="002060"/>
                </a:solidFill>
              </a:rPr>
              <a:t>: </a:t>
            </a:r>
            <a:r>
              <a:rPr lang="ru-RU" sz="1500" dirty="0" err="1">
                <a:solidFill>
                  <a:srgbClr val="002060"/>
                </a:solidFill>
              </a:rPr>
              <a:t>ЯникО</a:t>
            </a:r>
            <a:r>
              <a:rPr lang="ru-RU" sz="1500" dirty="0">
                <a:solidFill>
                  <a:srgbClr val="002060"/>
                </a:solidFill>
              </a:rPr>
              <a:t>, 1998. </a:t>
            </a:r>
            <a:r>
              <a:rPr lang="ru-RU" sz="1500" dirty="0" smtClean="0">
                <a:solidFill>
                  <a:srgbClr val="002060"/>
                </a:solidFill>
              </a:rPr>
              <a:t>– 209</a:t>
            </a:r>
            <a:r>
              <a:rPr lang="ru-RU" sz="1500" dirty="0">
                <a:solidFill>
                  <a:srgbClr val="002060"/>
                </a:solidFill>
              </a:rPr>
              <a:t>, [2] с. ; 30х40 мм. </a:t>
            </a:r>
            <a:r>
              <a:rPr lang="ru-RU" sz="1500" dirty="0" smtClean="0">
                <a:solidFill>
                  <a:srgbClr val="002060"/>
                </a:solidFill>
              </a:rPr>
              <a:t>– На </a:t>
            </a:r>
            <a:r>
              <a:rPr lang="ru-RU" sz="1500" dirty="0">
                <a:solidFill>
                  <a:srgbClr val="002060"/>
                </a:solidFill>
              </a:rPr>
              <a:t>обл. </a:t>
            </a:r>
            <a:r>
              <a:rPr lang="ru-RU" sz="1500" dirty="0" err="1">
                <a:solidFill>
                  <a:srgbClr val="002060"/>
                </a:solidFill>
              </a:rPr>
              <a:t>загл</a:t>
            </a:r>
            <a:r>
              <a:rPr lang="ru-RU" sz="1500" dirty="0">
                <a:solidFill>
                  <a:srgbClr val="002060"/>
                </a:solidFill>
              </a:rPr>
              <a:t>. Евангелие от Марка. Текст </a:t>
            </a:r>
            <a:r>
              <a:rPr lang="ru-RU" sz="1500" dirty="0" err="1">
                <a:solidFill>
                  <a:srgbClr val="002060"/>
                </a:solidFill>
              </a:rPr>
              <a:t>печ</a:t>
            </a:r>
            <a:r>
              <a:rPr lang="ru-RU" sz="1500" dirty="0">
                <a:solidFill>
                  <a:srgbClr val="002060"/>
                </a:solidFill>
              </a:rPr>
              <a:t>. с Синодального изд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От Матфея святое </a:t>
            </a:r>
            <a:r>
              <a:rPr lang="ru-RU" sz="1500" b="1" dirty="0" err="1" smtClean="0">
                <a:solidFill>
                  <a:srgbClr val="002060"/>
                </a:solidFill>
              </a:rPr>
              <a:t>благовествование</a:t>
            </a:r>
            <a:r>
              <a:rPr lang="ru-RU" sz="1500" b="1" dirty="0" smtClean="0">
                <a:solidFill>
                  <a:srgbClr val="002060"/>
                </a:solidFill>
              </a:rPr>
              <a:t>. </a:t>
            </a:r>
            <a:r>
              <a:rPr lang="ru-RU" sz="1500" dirty="0" smtClean="0">
                <a:solidFill>
                  <a:srgbClr val="002060"/>
                </a:solidFill>
              </a:rPr>
              <a:t>– М. </a:t>
            </a:r>
            <a:r>
              <a:rPr lang="ru-RU" sz="1500" dirty="0">
                <a:solidFill>
                  <a:srgbClr val="002060"/>
                </a:solidFill>
              </a:rPr>
              <a:t>: </a:t>
            </a:r>
            <a:r>
              <a:rPr lang="ru-RU" sz="1500" dirty="0" err="1">
                <a:solidFill>
                  <a:srgbClr val="002060"/>
                </a:solidFill>
              </a:rPr>
              <a:t>ЯникО</a:t>
            </a:r>
            <a:r>
              <a:rPr lang="ru-RU" sz="1500" dirty="0">
                <a:solidFill>
                  <a:srgbClr val="002060"/>
                </a:solidFill>
              </a:rPr>
              <a:t>, 1998. </a:t>
            </a:r>
            <a:r>
              <a:rPr lang="ru-RU" sz="1500" dirty="0" smtClean="0">
                <a:solidFill>
                  <a:srgbClr val="002060"/>
                </a:solidFill>
              </a:rPr>
              <a:t>– 344</a:t>
            </a:r>
            <a:r>
              <a:rPr lang="ru-RU" sz="1500" dirty="0">
                <a:solidFill>
                  <a:srgbClr val="002060"/>
                </a:solidFill>
              </a:rPr>
              <a:t>, [2] с. ; 30х40 мм. </a:t>
            </a:r>
            <a:r>
              <a:rPr lang="ru-RU" sz="1500" dirty="0" smtClean="0">
                <a:solidFill>
                  <a:srgbClr val="002060"/>
                </a:solidFill>
              </a:rPr>
              <a:t>– На </a:t>
            </a:r>
            <a:r>
              <a:rPr lang="ru-RU" sz="1500" dirty="0">
                <a:solidFill>
                  <a:srgbClr val="002060"/>
                </a:solidFill>
              </a:rPr>
              <a:t>обл. </a:t>
            </a:r>
            <a:r>
              <a:rPr lang="ru-RU" sz="1500" dirty="0" err="1">
                <a:solidFill>
                  <a:srgbClr val="002060"/>
                </a:solidFill>
              </a:rPr>
              <a:t>загл</a:t>
            </a:r>
            <a:r>
              <a:rPr lang="ru-RU" sz="1500" dirty="0">
                <a:solidFill>
                  <a:srgbClr val="002060"/>
                </a:solidFill>
              </a:rPr>
              <a:t>. Евангелие от Матфея. Текст </a:t>
            </a:r>
            <a:r>
              <a:rPr lang="ru-RU" sz="1500" dirty="0" err="1">
                <a:solidFill>
                  <a:srgbClr val="002060"/>
                </a:solidFill>
              </a:rPr>
              <a:t>печ</a:t>
            </a:r>
            <a:r>
              <a:rPr lang="ru-RU" sz="1500" dirty="0">
                <a:solidFill>
                  <a:srgbClr val="002060"/>
                </a:solidFill>
              </a:rPr>
              <a:t>. с Синодального изд.</a:t>
            </a:r>
          </a:p>
        </p:txBody>
      </p:sp>
      <p:pic>
        <p:nvPicPr>
          <p:cNvPr id="1031" name="Picture 7" descr="C:\Users\mikurovaau\Desktop\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10877" b="10519"/>
          <a:stretch/>
        </p:blipFill>
        <p:spPr bwMode="auto">
          <a:xfrm rot="5400000">
            <a:off x="28960" y="4086486"/>
            <a:ext cx="2603525" cy="18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kurovaau\AppData\Local\Microsoft\Windows Live Mail\WLMDSS.tmp\WLM7CEB.tmp\20191211_160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10859" r="12144" b="2667"/>
          <a:stretch/>
        </p:blipFill>
        <p:spPr bwMode="auto">
          <a:xfrm>
            <a:off x="368320" y="370349"/>
            <a:ext cx="1899424" cy="26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016" y="3068960"/>
            <a:ext cx="24837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книг сделаны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бересты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764704"/>
            <a:ext cx="38164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sz="1700" i="1" dirty="0" smtClean="0">
                <a:solidFill>
                  <a:srgbClr val="002060"/>
                </a:solidFill>
              </a:rPr>
              <a:t>Что </a:t>
            </a:r>
            <a:r>
              <a:rPr lang="ru-RU" sz="1700" i="1" dirty="0">
                <a:solidFill>
                  <a:srgbClr val="002060"/>
                </a:solidFill>
              </a:rPr>
              <a:t>есть полоски бересты</a:t>
            </a:r>
            <a:r>
              <a:rPr lang="ru-RU" sz="1700" i="1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</a:rPr>
              <a:t>    разбросанные </a:t>
            </a:r>
            <a:r>
              <a:rPr lang="ru-RU" sz="1700" i="1" dirty="0">
                <a:solidFill>
                  <a:srgbClr val="002060"/>
                </a:solidFill>
              </a:rPr>
              <a:t>перед нами? </a:t>
            </a: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</a:rPr>
              <a:t>    Они – как </a:t>
            </a:r>
            <a:r>
              <a:rPr lang="ru-RU" sz="1700" i="1" dirty="0">
                <a:solidFill>
                  <a:srgbClr val="002060"/>
                </a:solidFill>
              </a:rPr>
              <a:t>чистые листы, </a:t>
            </a: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</a:rPr>
              <a:t>    украшенные письменами… </a:t>
            </a:r>
            <a:endParaRPr lang="ru-RU" sz="1700" i="1" dirty="0">
              <a:solidFill>
                <a:srgbClr val="002060"/>
              </a:solidFill>
            </a:endParaRPr>
          </a:p>
          <a:p>
            <a:pPr algn="r"/>
            <a:r>
              <a:rPr lang="ru-RU" sz="1700" dirty="0" smtClean="0"/>
              <a:t>              </a:t>
            </a:r>
            <a:r>
              <a:rPr lang="ru-RU" sz="1700" i="1" dirty="0" smtClean="0">
                <a:solidFill>
                  <a:srgbClr val="002060"/>
                </a:solidFill>
              </a:rPr>
              <a:t>Булат Окуджава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11624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800708"/>
            <a:ext cx="5148572" cy="386143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15816" y="2276872"/>
            <a:ext cx="4176464" cy="1512168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Читайте и будьте счастливы!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085184"/>
            <a:ext cx="547260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Приходите: г. Ханты-Мансийск, ул. Мира, 2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Звоните: (3467) 32 36 53, 33-35-98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Пишите: 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ugra@okrlib.ru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Заходите: </a:t>
            </a:r>
            <a:r>
              <a:rPr lang="en-US" sz="1600" dirty="0" smtClean="0">
                <a:solidFill>
                  <a:srgbClr val="002060"/>
                </a:solidFill>
                <a:hlinkClick r:id="rId4"/>
              </a:rPr>
              <a:t>www</a:t>
            </a:r>
            <a:r>
              <a:rPr lang="ru-RU" sz="1600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hlinkClick r:id="rId4"/>
              </a:rPr>
              <a:t>okrlib.ru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вам самые необычные и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издания из редкого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библиотеки!</a:t>
            </a:r>
          </a:p>
          <a:p>
            <a:pPr algn="just">
              <a:tabLst>
                <a:tab pos="36195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раскрывает их богатство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разнообразие, оригинальность форм и  содержания.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4005064"/>
            <a:ext cx="2938463" cy="21272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202435" y="4941168"/>
            <a:ext cx="15121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Приятного просмотра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99793" y="2276872"/>
            <a:ext cx="6048672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Толстой, </a:t>
            </a:r>
            <a:r>
              <a:rPr lang="ru-RU" sz="18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Н. </a:t>
            </a:r>
            <a:r>
              <a:rPr lang="ru-RU" sz="1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собрание сочинений </a:t>
            </a:r>
            <a:r>
              <a:rPr lang="ru-RU" sz="1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90 </a:t>
            </a:r>
            <a:r>
              <a:rPr lang="ru-RU" sz="18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1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Л. Н. Толстой ;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Черткова.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: Госиздат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1928–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10904"/>
          <a:stretch/>
        </p:blipFill>
        <p:spPr bwMode="auto">
          <a:xfrm>
            <a:off x="395536" y="3601234"/>
            <a:ext cx="3856560" cy="25358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699792" y="18864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многотомная 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845947"/>
            <a:ext cx="381642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Представленное собрание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свод сочинений, дневников, писем Льва Николаевича Толстого.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было положено в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 году, когда отмечался столетний юбилей писателя, и завершено в 1958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5782"/>
          <a:stretch/>
        </p:blipFill>
        <p:spPr bwMode="auto">
          <a:xfrm>
            <a:off x="395536" y="428729"/>
            <a:ext cx="1792000" cy="288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908720"/>
            <a:ext cx="5972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Толстой </a:t>
            </a:r>
            <a:r>
              <a:rPr lang="ru-RU" i="1" dirty="0" smtClean="0">
                <a:solidFill>
                  <a:srgbClr val="002060"/>
                </a:solidFill>
                <a:cs typeface="Times New Roman"/>
              </a:rPr>
              <a:t>–</a:t>
            </a:r>
            <a:r>
              <a:rPr lang="ru-RU" i="1" dirty="0" smtClean="0">
                <a:solidFill>
                  <a:srgbClr val="002060"/>
                </a:solidFill>
              </a:rPr>
              <a:t> это целый мир… Не зная Толстого,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нельзя считать себя культурным человеком.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i="1" dirty="0" smtClean="0">
                <a:solidFill>
                  <a:srgbClr val="002060"/>
                </a:solidFill>
              </a:rPr>
              <a:t>М. Горький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7" y="1065510"/>
            <a:ext cx="3326061" cy="221774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627784" y="18098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уникальная</a:t>
            </a:r>
            <a:endParaRPr lang="ru-RU" sz="28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8704" y="4010000"/>
            <a:ext cx="8349759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факсимиле личного экземпляра Нового Завета со всеми пометами писателя,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трехтомный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вошли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комментарии к маргиналиям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Михайловича, дано подробное описание отражений евангельского слова в текстах Достоевского, раскрыто значение Евангелия в его жизни и творчестве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3619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находится в футляре, сделанном в виде каторжного каземата.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9" y="2361654"/>
            <a:ext cx="48955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Евангелие Ф. М. Достоевского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[в 3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т.]. – 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Рос. гос. б-ка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Тобольск : Возрождение Тобольска, 2017.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065510"/>
            <a:ext cx="4464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Евангелие </a:t>
            </a:r>
            <a:r>
              <a:rPr lang="ru-RU" i="1" dirty="0">
                <a:solidFill>
                  <a:srgbClr val="002060"/>
                </a:solidFill>
              </a:rPr>
              <a:t>доказывает </a:t>
            </a:r>
            <a:r>
              <a:rPr lang="ru-RU" i="1" dirty="0" smtClean="0">
                <a:solidFill>
                  <a:srgbClr val="002060"/>
                </a:solidFill>
              </a:rPr>
              <a:t>все, </a:t>
            </a:r>
            <a:r>
              <a:rPr lang="ru-RU" i="1" dirty="0">
                <a:solidFill>
                  <a:srgbClr val="002060"/>
                </a:solidFill>
              </a:rPr>
              <a:t>что может сделать хорошая </a:t>
            </a:r>
            <a:r>
              <a:rPr lang="ru-RU" i="1" dirty="0" smtClean="0">
                <a:solidFill>
                  <a:srgbClr val="002060"/>
                </a:solidFill>
              </a:rPr>
              <a:t>книга.</a:t>
            </a:r>
            <a:endParaRPr lang="ru-RU" i="1" dirty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                        Пьер Буаст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9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толковая 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19.img.avito.st/1280x960/2533997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4081" r="5905" b="5112"/>
          <a:stretch/>
        </p:blipFill>
        <p:spPr bwMode="auto">
          <a:xfrm>
            <a:off x="338074" y="1052736"/>
            <a:ext cx="2950865" cy="27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7" y="2865710"/>
            <a:ext cx="518457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Даль, В. И. Толковый </a:t>
            </a:r>
            <a:r>
              <a:rPr lang="ru-RU" b="1" dirty="0">
                <a:solidFill>
                  <a:srgbClr val="002060"/>
                </a:solidFill>
              </a:rPr>
              <a:t>словарь </a:t>
            </a:r>
            <a:r>
              <a:rPr lang="ru-RU" dirty="0" smtClean="0">
                <a:solidFill>
                  <a:srgbClr val="002060"/>
                </a:solidFill>
              </a:rPr>
              <a:t>/ </a:t>
            </a:r>
            <a:r>
              <a:rPr lang="ru-RU" dirty="0">
                <a:solidFill>
                  <a:srgbClr val="002060"/>
                </a:solidFill>
              </a:rPr>
              <a:t>В. И. Даль. </a:t>
            </a:r>
            <a:r>
              <a:rPr lang="ru-RU" dirty="0" smtClean="0">
                <a:solidFill>
                  <a:srgbClr val="002060"/>
                </a:solidFill>
              </a:rPr>
              <a:t>– М. </a:t>
            </a:r>
            <a:r>
              <a:rPr lang="ru-RU" dirty="0">
                <a:solidFill>
                  <a:srgbClr val="002060"/>
                </a:solidFill>
              </a:rPr>
              <a:t>: Гос. изд-во </a:t>
            </a:r>
            <a:r>
              <a:rPr lang="ru-RU" dirty="0" smtClean="0">
                <a:solidFill>
                  <a:srgbClr val="002060"/>
                </a:solidFill>
              </a:rPr>
              <a:t>художеств. лит. Т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1 : </a:t>
            </a:r>
            <a:r>
              <a:rPr lang="ru-RU" dirty="0">
                <a:solidFill>
                  <a:srgbClr val="002060"/>
                </a:solidFill>
              </a:rPr>
              <a:t>А </a:t>
            </a:r>
            <a:r>
              <a:rPr lang="ru-RU" dirty="0" smtClean="0">
                <a:solidFill>
                  <a:srgbClr val="002060"/>
                </a:solidFill>
              </a:rPr>
              <a:t>– З </a:t>
            </a:r>
            <a:r>
              <a:rPr lang="ru-RU" dirty="0">
                <a:solidFill>
                  <a:srgbClr val="002060"/>
                </a:solidFill>
              </a:rPr>
              <a:t>/ авт. предисл. А. Сухотин. </a:t>
            </a:r>
            <a:r>
              <a:rPr lang="ru-RU" dirty="0" smtClean="0">
                <a:solidFill>
                  <a:srgbClr val="002060"/>
                </a:solidFill>
              </a:rPr>
              <a:t>– 1935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95535" y="4370040"/>
            <a:ext cx="8352929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крупнейших словарей русского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составлен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Владимиром Ивановичем Далем (1801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1872 гг.) в середине XIX века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около 200 000 слов и 30 000 пословиц, поговорок, загадок и присловий, служащих для пояснения смысла приводимых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</a:t>
            </a:r>
          </a:p>
          <a:p>
            <a:pPr algn="just">
              <a:tabLst>
                <a:tab pos="3619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этот труд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году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И. Даль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Ломоносовской премией Академии наук и удостоен звания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почетного академика.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80728"/>
            <a:ext cx="4824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Составитель </a:t>
            </a:r>
            <a:r>
              <a:rPr lang="ru-RU" i="1" dirty="0">
                <a:solidFill>
                  <a:srgbClr val="002060"/>
                </a:solidFill>
              </a:rPr>
              <a:t>словаря не укащикъ языку, 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а </a:t>
            </a:r>
            <a:r>
              <a:rPr lang="ru-RU" i="1" dirty="0">
                <a:solidFill>
                  <a:srgbClr val="002060"/>
                </a:solidFill>
              </a:rPr>
              <a:t>служитель, рабъ его</a:t>
            </a:r>
            <a:r>
              <a:rPr lang="ru-RU" i="1" dirty="0" smtClean="0">
                <a:solidFill>
                  <a:srgbClr val="002060"/>
                </a:solidFill>
              </a:rPr>
              <a:t>…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                                 В. И. Даль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45024"/>
            <a:ext cx="4608512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исполнилось 249 лет, она отпечатана в типографии Академии наук города Санкт-Петербурга в 1770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книге опубликованы три статьи французского энциклопедиста конца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А. 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Лефевра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переводе С.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Башилова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которых он приводит рекомендации по воспитанию детей грудного и младшего возрастов, а также государственных особ.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2117542"/>
            <a:ext cx="6120680" cy="9514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Лефевр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надзирателях при воспитании из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[А.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Лефевр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;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С[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Б[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ашилов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    В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Санктпетербурге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[Типография Академии наук?],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1770.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 b="15133"/>
          <a:stretch/>
        </p:blipFill>
        <p:spPr bwMode="auto">
          <a:xfrm>
            <a:off x="467544" y="624538"/>
            <a:ext cx="1728192" cy="24444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55776" y="26064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старенькая 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mikurovaau\Desktop\фото РФ\рисунок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r="36512"/>
          <a:stretch/>
        </p:blipFill>
        <p:spPr bwMode="auto">
          <a:xfrm>
            <a:off x="5503726" y="3212976"/>
            <a:ext cx="3271081" cy="31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98072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Люблю все старое: старых друзей, старые времена, старые обычаи, старые книги…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i="1" dirty="0" smtClean="0">
                <a:solidFill>
                  <a:srgbClr val="002060"/>
                </a:solidFill>
              </a:rPr>
              <a:t>Оливер </a:t>
            </a:r>
            <a:r>
              <a:rPr lang="ru-RU" i="1" dirty="0" err="1" smtClean="0">
                <a:solidFill>
                  <a:srgbClr val="002060"/>
                </a:solidFill>
              </a:rPr>
              <a:t>Голдсмит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40160" cy="21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419872" y="3200195"/>
            <a:ext cx="5328590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Большая советская энциклопедия – наиболее </a:t>
            </a:r>
            <a:r>
              <a:rPr lang="ru-RU" dirty="0">
                <a:solidFill>
                  <a:srgbClr val="002060"/>
                </a:solidFill>
              </a:rPr>
              <a:t>известная и полная советская универсальная энциклопедия. Выпускалась с 1926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1990 год </a:t>
            </a:r>
            <a:r>
              <a:rPr lang="ru-RU" dirty="0" smtClean="0">
                <a:solidFill>
                  <a:srgbClr val="002060"/>
                </a:solidFill>
              </a:rPr>
              <a:t>издательством </a:t>
            </a:r>
            <a:r>
              <a:rPr lang="ru-RU" dirty="0">
                <a:solidFill>
                  <a:srgbClr val="002060"/>
                </a:solidFill>
              </a:rPr>
              <a:t>«Советская энциклопедия» (</a:t>
            </a:r>
            <a:r>
              <a:rPr lang="ru-RU" dirty="0" smtClean="0">
                <a:solidFill>
                  <a:srgbClr val="002060"/>
                </a:solidFill>
              </a:rPr>
              <a:t>ныне – издательство </a:t>
            </a:r>
            <a:r>
              <a:rPr lang="ru-RU" dirty="0">
                <a:solidFill>
                  <a:srgbClr val="002060"/>
                </a:solidFill>
              </a:rPr>
              <a:t>«Большая Российская энциклопедия»).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tabLst>
                <a:tab pos="266700" algn="l"/>
              </a:tabLst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1923 году в </a:t>
            </a:r>
            <a:r>
              <a:rPr lang="ru-RU" dirty="0" smtClean="0">
                <a:solidFill>
                  <a:srgbClr val="002060"/>
                </a:solidFill>
              </a:rPr>
              <a:t>Госиздате возникла </a:t>
            </a:r>
            <a:r>
              <a:rPr lang="ru-RU" dirty="0">
                <a:solidFill>
                  <a:srgbClr val="002060"/>
                </a:solidFill>
              </a:rPr>
              <a:t>идея издания «Большой советской энциклопедии»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инициативе академика Отто Юльевича Шмидта, занимавшего в 1921–1924 годах должность председателя </a:t>
            </a:r>
            <a:r>
              <a:rPr lang="ru-RU" dirty="0" smtClean="0">
                <a:solidFill>
                  <a:srgbClr val="002060"/>
                </a:solidFill>
              </a:rPr>
              <a:t>редколлегии.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411760" y="1471717"/>
            <a:ext cx="633670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Большая </a:t>
            </a:r>
            <a:r>
              <a:rPr lang="ru-RU" b="1" dirty="0">
                <a:solidFill>
                  <a:srgbClr val="002060"/>
                </a:solidFill>
              </a:rPr>
              <a:t>советская энциклопедия 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[в 65 </a:t>
            </a:r>
            <a:r>
              <a:rPr lang="ru-RU" dirty="0" smtClean="0">
                <a:solidFill>
                  <a:srgbClr val="002060"/>
                </a:solidFill>
              </a:rPr>
              <a:t>т.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доп. т. «СССР» </a:t>
            </a:r>
            <a:r>
              <a:rPr lang="ru-RU" dirty="0">
                <a:solidFill>
                  <a:srgbClr val="002060"/>
                </a:solidFill>
              </a:rPr>
              <a:t>без номера] / </a:t>
            </a:r>
            <a:r>
              <a:rPr lang="ru-RU" dirty="0" smtClean="0">
                <a:solidFill>
                  <a:srgbClr val="002060"/>
                </a:solidFill>
              </a:rPr>
              <a:t>гл. ред. </a:t>
            </a:r>
            <a:r>
              <a:rPr lang="ru-RU" dirty="0">
                <a:solidFill>
                  <a:srgbClr val="002060"/>
                </a:solidFill>
              </a:rPr>
              <a:t>О. Ю. Шмидт. </a:t>
            </a:r>
            <a:r>
              <a:rPr lang="ru-RU" dirty="0" smtClean="0">
                <a:solidFill>
                  <a:srgbClr val="002060"/>
                </a:solidFill>
              </a:rPr>
              <a:t>– [</a:t>
            </a:r>
            <a:r>
              <a:rPr lang="ru-RU" dirty="0">
                <a:solidFill>
                  <a:srgbClr val="002060"/>
                </a:solidFill>
              </a:rPr>
              <a:t>1-е </a:t>
            </a:r>
            <a:r>
              <a:rPr lang="ru-RU" dirty="0" smtClean="0">
                <a:solidFill>
                  <a:srgbClr val="002060"/>
                </a:solidFill>
              </a:rPr>
              <a:t>изд.]. – М. 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Совет. энциклопедия, 1926–1947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3265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Самая умная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2137" y="5231522"/>
            <a:ext cx="2808312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1‑е </a:t>
            </a:r>
            <a:r>
              <a:rPr lang="ru-RU" sz="1600" dirty="0">
                <a:solidFill>
                  <a:srgbClr val="002060"/>
                </a:solidFill>
              </a:rPr>
              <a:t>издание, </a:t>
            </a:r>
            <a:r>
              <a:rPr lang="ru-RU" sz="1600" dirty="0" smtClean="0">
                <a:solidFill>
                  <a:srgbClr val="002060"/>
                </a:solidFill>
              </a:rPr>
              <a:t>1926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sz="1600" dirty="0" smtClean="0">
                <a:solidFill>
                  <a:srgbClr val="002060"/>
                </a:solidFill>
              </a:rPr>
              <a:t>1947 гг.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2‑е издание, 1949–1958 </a:t>
            </a:r>
            <a:r>
              <a:rPr lang="ru-RU" sz="1600" dirty="0" smtClean="0">
                <a:solidFill>
                  <a:srgbClr val="002060"/>
                </a:solidFill>
              </a:rPr>
              <a:t>гг.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3‑е издание, 1969–1978 </a:t>
            </a:r>
            <a:r>
              <a:rPr lang="ru-RU" sz="1600" dirty="0" smtClean="0">
                <a:solidFill>
                  <a:srgbClr val="002060"/>
                </a:solidFill>
              </a:rPr>
              <a:t>гг.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5091" r="7430"/>
          <a:stretch/>
        </p:blipFill>
        <p:spPr bwMode="auto">
          <a:xfrm>
            <a:off x="392137" y="2746810"/>
            <a:ext cx="2816235" cy="22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60648"/>
            <a:ext cx="4583716" cy="100811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Самая необычная</a:t>
            </a:r>
            <a:endParaRPr lang="ru-RU" sz="2800" u="sng" dirty="0">
              <a:solidFill>
                <a:srgbClr val="7030A0"/>
              </a:solidFill>
            </a:endParaRPr>
          </a:p>
        </p:txBody>
      </p:sp>
      <p:pic>
        <p:nvPicPr>
          <p:cNvPr id="4098" name="Picture 2" descr="Bez-imeni-1_ca4c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7" y="3503739"/>
            <a:ext cx="1824996" cy="2723876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 rot="10800000" flipV="1">
            <a:off x="2843808" y="1680983"/>
            <a:ext cx="59046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Распутин,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Возвращение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Тобольска, [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1587</a:t>
            </a:r>
            <a:r>
              <a:rPr lang="ru-RU" b="1" dirty="0">
                <a:solidFill>
                  <a:srgbClr val="002060"/>
                </a:solidFill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офорты Нины Казимовой /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Распутин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Тобольск : Возрождение Тобольска, [2012].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5" y="692696"/>
            <a:ext cx="1872208" cy="24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503739"/>
            <a:ext cx="612068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Книга </a:t>
            </a:r>
            <a:r>
              <a:rPr lang="ru-RU" sz="2000" dirty="0">
                <a:solidFill>
                  <a:srgbClr val="002060"/>
                </a:solidFill>
              </a:rPr>
              <a:t>выполнена в </a:t>
            </a:r>
            <a:r>
              <a:rPr lang="ru-RU" sz="2000" dirty="0" smtClean="0">
                <a:solidFill>
                  <a:srgbClr val="002060"/>
                </a:solidFill>
              </a:rPr>
              <a:t>техниках </a:t>
            </a:r>
            <a:r>
              <a:rPr lang="ru-RU" sz="2000" dirty="0">
                <a:solidFill>
                  <a:srgbClr val="002060"/>
                </a:solidFill>
              </a:rPr>
              <a:t>офорта, акватинты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spc="-20" dirty="0">
                <a:solidFill>
                  <a:srgbClr val="002060"/>
                </a:solidFill>
              </a:rPr>
              <a:t>В книге, </a:t>
            </a:r>
            <a:r>
              <a:rPr lang="ru-RU" sz="2000" spc="-20" dirty="0" smtClean="0">
                <a:solidFill>
                  <a:srgbClr val="002060"/>
                </a:solidFill>
              </a:rPr>
              <a:t>подготовленной </a:t>
            </a:r>
            <a:r>
              <a:rPr lang="ru-RU" sz="2000" spc="-20" dirty="0">
                <a:solidFill>
                  <a:srgbClr val="002060"/>
                </a:solidFill>
              </a:rPr>
              <a:t>Ниной Ивановной Казимовой </a:t>
            </a:r>
            <a:r>
              <a:rPr lang="ru-RU" sz="2000" dirty="0">
                <a:solidFill>
                  <a:srgbClr val="002060"/>
                </a:solidFill>
              </a:rPr>
              <a:t>(автор гравирования), </a:t>
            </a:r>
            <a:r>
              <a:rPr lang="ru-RU" sz="2000" dirty="0" smtClean="0">
                <a:solidFill>
                  <a:srgbClr val="002060"/>
                </a:solidFill>
              </a:rPr>
              <a:t>текстовая </a:t>
            </a:r>
            <a:r>
              <a:rPr lang="ru-RU" sz="2000" dirty="0">
                <a:solidFill>
                  <a:srgbClr val="002060"/>
                </a:solidFill>
              </a:rPr>
              <a:t>часть, в которой фрагменты </a:t>
            </a:r>
            <a:r>
              <a:rPr lang="ru-RU" sz="2000" dirty="0" smtClean="0">
                <a:solidFill>
                  <a:srgbClr val="002060"/>
                </a:solidFill>
              </a:rPr>
              <a:t>эссе</a:t>
            </a:r>
            <a:r>
              <a:rPr lang="ru-RU" sz="2000" dirty="0">
                <a:solidFill>
                  <a:srgbClr val="002060"/>
                </a:solidFill>
              </a:rPr>
              <a:t> В. Распутина гравированы сложным филигранным </a:t>
            </a:r>
            <a:r>
              <a:rPr lang="ru-RU" sz="2000" dirty="0" smtClean="0">
                <a:solidFill>
                  <a:srgbClr val="002060"/>
                </a:solidFill>
              </a:rPr>
              <a:t>шрифтом</a:t>
            </a:r>
            <a:r>
              <a:rPr lang="ru-RU" sz="2000" dirty="0">
                <a:solidFill>
                  <a:srgbClr val="002060"/>
                </a:solidFill>
              </a:rPr>
              <a:t>, составляет 21 </a:t>
            </a:r>
            <a:r>
              <a:rPr lang="ru-RU" sz="2000" dirty="0" smtClean="0">
                <a:solidFill>
                  <a:srgbClr val="002060"/>
                </a:solidFill>
              </a:rPr>
              <a:t>лист. Создавая </a:t>
            </a:r>
            <a:r>
              <a:rPr lang="ru-RU" sz="2000" dirty="0">
                <a:solidFill>
                  <a:srgbClr val="002060"/>
                </a:solidFill>
              </a:rPr>
              <a:t>собственную художественную форму, Нина Ивановна стремилась передать характер распутинского текста и своей декоративностью погрузить нас в эпоху рукописных книг и летописных </a:t>
            </a:r>
            <a:r>
              <a:rPr lang="ru-RU" sz="2000" dirty="0" smtClean="0">
                <a:solidFill>
                  <a:srgbClr val="002060"/>
                </a:solidFill>
              </a:rPr>
              <a:t>сводов.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 </a:t>
            </a:r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 rot="10800000" flipV="1">
            <a:off x="1763688" y="2768152"/>
            <a:ext cx="5616624" cy="132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 rot="10800000" flipV="1">
            <a:off x="2068488" y="3072952"/>
            <a:ext cx="5616624" cy="132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3" y="1150202"/>
            <a:ext cx="2324342" cy="189433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63" y="2048621"/>
            <a:ext cx="342133" cy="4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88407" y="3356992"/>
            <a:ext cx="558804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1997 году </a:t>
            </a:r>
            <a:r>
              <a:rPr lang="ru-RU" dirty="0" smtClean="0">
                <a:solidFill>
                  <a:srgbClr val="002060"/>
                </a:solidFill>
              </a:rPr>
              <a:t>издательство </a:t>
            </a:r>
            <a:r>
              <a:rPr lang="ru-RU" dirty="0">
                <a:solidFill>
                  <a:srgbClr val="002060"/>
                </a:solidFill>
              </a:rPr>
              <a:t>«ЯникО» </a:t>
            </a:r>
            <a:r>
              <a:rPr lang="ru-RU" dirty="0" smtClean="0">
                <a:solidFill>
                  <a:srgbClr val="002060"/>
                </a:solidFill>
              </a:rPr>
              <a:t>выпустило </a:t>
            </a:r>
            <a:r>
              <a:rPr lang="ru-RU" dirty="0">
                <a:solidFill>
                  <a:srgbClr val="002060"/>
                </a:solidFill>
              </a:rPr>
              <a:t>комплект из </a:t>
            </a:r>
            <a:r>
              <a:rPr lang="ru-RU" dirty="0" smtClean="0">
                <a:solidFill>
                  <a:srgbClr val="002060"/>
                </a:solidFill>
              </a:rPr>
              <a:t>трех </a:t>
            </a:r>
            <a:r>
              <a:rPr lang="ru-RU" dirty="0">
                <a:solidFill>
                  <a:srgbClr val="002060"/>
                </a:solidFill>
              </a:rPr>
              <a:t>книг «О Москве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помощи сильного </a:t>
            </a:r>
            <a:r>
              <a:rPr lang="ru-RU" dirty="0" smtClean="0">
                <a:solidFill>
                  <a:srgbClr val="002060"/>
                </a:solidFill>
              </a:rPr>
              <a:t>увеличения можно </a:t>
            </a:r>
            <a:r>
              <a:rPr lang="ru-RU" dirty="0">
                <a:solidFill>
                  <a:srgbClr val="002060"/>
                </a:solidFill>
              </a:rPr>
              <a:t>прочесть </a:t>
            </a:r>
            <a:r>
              <a:rPr lang="ru-RU" dirty="0" smtClean="0">
                <a:solidFill>
                  <a:srgbClr val="002060"/>
                </a:solidFill>
              </a:rPr>
              <a:t>высказывания </a:t>
            </a:r>
            <a:r>
              <a:rPr lang="ru-RU" dirty="0">
                <a:solidFill>
                  <a:srgbClr val="002060"/>
                </a:solidFill>
              </a:rPr>
              <a:t>А. Пушкина, 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Лермонтова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. Блока о </a:t>
            </a:r>
            <a:r>
              <a:rPr lang="ru-RU" dirty="0" smtClean="0">
                <a:solidFill>
                  <a:srgbClr val="002060"/>
                </a:solidFill>
              </a:rPr>
              <a:t>Москве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054" name="Picture 6" descr="http://www.yaniko.ru/price/1Poez/PushkEpigram/Epigram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5" y="3140968"/>
            <a:ext cx="1050617" cy="12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088406" y="2348881"/>
            <a:ext cx="558804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О Москве = About Moscow </a:t>
            </a:r>
            <a:r>
              <a:rPr lang="ru-RU" dirty="0">
                <a:solidFill>
                  <a:srgbClr val="002060"/>
                </a:solidFill>
              </a:rPr>
              <a:t>: [высказывания]. </a:t>
            </a:r>
            <a:r>
              <a:rPr lang="ru-RU" dirty="0" smtClean="0">
                <a:solidFill>
                  <a:srgbClr val="002060"/>
                </a:solidFill>
              </a:rPr>
              <a:t>– М. </a:t>
            </a:r>
            <a:r>
              <a:rPr lang="ru-RU" dirty="0">
                <a:solidFill>
                  <a:srgbClr val="002060"/>
                </a:solidFill>
              </a:rPr>
              <a:t>: ЯникО, 1997. </a:t>
            </a:r>
            <a:r>
              <a:rPr lang="ru-RU" dirty="0" smtClean="0">
                <a:solidFill>
                  <a:srgbClr val="002060"/>
                </a:solidFill>
              </a:rPr>
              <a:t>– 63 </a:t>
            </a:r>
            <a:r>
              <a:rPr lang="ru-RU" dirty="0">
                <a:solidFill>
                  <a:srgbClr val="002060"/>
                </a:solidFill>
              </a:rPr>
              <a:t>с.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061973" y="4077072"/>
            <a:ext cx="192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Формат издания: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0,5 х 0,4 см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99345" y="5085185"/>
            <a:ext cx="827711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последние десятилетия </a:t>
            </a:r>
            <a:r>
              <a:rPr lang="ru-RU" dirty="0" smtClean="0">
                <a:solidFill>
                  <a:srgbClr val="002060"/>
                </a:solidFill>
              </a:rPr>
              <a:t>миниатюрные издания </a:t>
            </a:r>
            <a:r>
              <a:rPr lang="ru-RU" dirty="0">
                <a:solidFill>
                  <a:srgbClr val="002060"/>
                </a:solidFill>
              </a:rPr>
              <a:t>завоевывают все большую популярность. Издатели многих стран, оптимизируя размеры издания, расширяют их тематический репертуар, совершенствуют полиграфическое исполнение и художественное оформление.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75856" y="988731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Никогда </a:t>
            </a:r>
            <a:r>
              <a:rPr lang="ru-RU" i="1" dirty="0">
                <a:solidFill>
                  <a:srgbClr val="002060"/>
                </a:solidFill>
              </a:rPr>
              <a:t>двадцать огромных томов </a:t>
            </a:r>
            <a:r>
              <a:rPr lang="ru-RU" i="1" dirty="0" smtClean="0">
                <a:solidFill>
                  <a:srgbClr val="002060"/>
                </a:solidFill>
              </a:rPr>
              <a:t>не сделают </a:t>
            </a:r>
            <a:r>
              <a:rPr lang="ru-RU" i="1" dirty="0">
                <a:solidFill>
                  <a:srgbClr val="002060"/>
                </a:solidFill>
              </a:rPr>
              <a:t>революцию, ее сделают </a:t>
            </a:r>
            <a:r>
              <a:rPr lang="ru-RU" i="1" dirty="0" smtClean="0">
                <a:solidFill>
                  <a:srgbClr val="002060"/>
                </a:solidFill>
              </a:rPr>
              <a:t>маленькие карманные </a:t>
            </a:r>
            <a:r>
              <a:rPr lang="ru-RU" i="1" dirty="0">
                <a:solidFill>
                  <a:srgbClr val="002060"/>
                </a:solidFill>
              </a:rPr>
              <a:t>книжки </a:t>
            </a:r>
            <a:r>
              <a:rPr lang="ru-RU" i="1" dirty="0" smtClean="0">
                <a:solidFill>
                  <a:srgbClr val="002060"/>
                </a:solidFill>
              </a:rPr>
              <a:t> в </a:t>
            </a:r>
            <a:r>
              <a:rPr lang="ru-RU" i="1" dirty="0">
                <a:solidFill>
                  <a:srgbClr val="002060"/>
                </a:solidFill>
              </a:rPr>
              <a:t>двадцать </a:t>
            </a:r>
            <a:r>
              <a:rPr lang="ru-RU" i="1" dirty="0" smtClean="0">
                <a:solidFill>
                  <a:srgbClr val="002060"/>
                </a:solidFill>
              </a:rPr>
              <a:t>су.</a:t>
            </a:r>
            <a:endParaRPr lang="ru-RU" i="1" dirty="0">
              <a:solidFill>
                <a:srgbClr val="002060"/>
              </a:solidFill>
            </a:endParaRPr>
          </a:p>
          <a:p>
            <a:pPr algn="r"/>
            <a:r>
              <a:rPr lang="ru-RU" dirty="0" smtClean="0"/>
              <a:t>                                 </a:t>
            </a:r>
            <a:r>
              <a:rPr lang="ru-RU" i="1" dirty="0" smtClean="0">
                <a:solidFill>
                  <a:srgbClr val="002060"/>
                </a:solidFill>
              </a:rPr>
              <a:t>Вольтер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         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12017</TotalTime>
  <Words>1808</Words>
  <Application>Microsoft Office PowerPoint</Application>
  <PresentationFormat>Экран (4:3)</PresentationFormat>
  <Paragraphs>114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Книге исполнилось 249 лет, она отпечатана в типографии Академии наук города Санкт-Петербурга в 1770 году. В данной книге опубликованы три статьи французского энциклопедиста конца XVIII века А. Лефевра (в переводе С. Башилова), в которых он приводит рекомендации по воспитанию детей грудного и младшего возрастов, а также государственных особ.</vt:lpstr>
      <vt:lpstr>Презентация PowerPoint</vt:lpstr>
      <vt:lpstr>Презентация PowerPoint</vt:lpstr>
      <vt:lpstr>                   Самая маленькая                    </vt:lpstr>
      <vt:lpstr>Презентация PowerPoint</vt:lpstr>
      <vt:lpstr>Самые сказочные</vt:lpstr>
      <vt:lpstr>          Самые интерактивные</vt:lpstr>
      <vt:lpstr>Презентация PowerPoint</vt:lpstr>
      <vt:lpstr>Самые шедевральные</vt:lpstr>
      <vt:lpstr>Презентация PowerPoint</vt:lpstr>
      <vt:lpstr>Самые берестяные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Самые, самые, самые…</dc:title>
  <dc:creator>MikurovaAU</dc:creator>
  <cp:lastModifiedBy>Козлова Екатерина Константиновна</cp:lastModifiedBy>
  <cp:revision>407</cp:revision>
  <dcterms:created xsi:type="dcterms:W3CDTF">2019-09-18T07:13:59Z</dcterms:created>
  <dcterms:modified xsi:type="dcterms:W3CDTF">2020-02-10T09:06:25Z</dcterms:modified>
</cp:coreProperties>
</file>