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Бедный ли «бедный» </a:t>
            </a:r>
            <a:r>
              <a:rPr lang="ru-RU" dirty="0" smtClean="0">
                <a:effectLst/>
              </a:rPr>
              <a:t>библиотекарь</a:t>
            </a:r>
            <a:r>
              <a:rPr lang="ru-RU" dirty="0">
                <a:effectLst/>
              </a:rPr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Руссак Зоя Витальевна</a:t>
            </a:r>
          </a:p>
          <a:p>
            <a:r>
              <a:rPr lang="ru-RU" dirty="0"/>
              <a:t>канд. </a:t>
            </a:r>
            <a:r>
              <a:rPr lang="ru-RU" dirty="0" err="1"/>
              <a:t>пед</a:t>
            </a:r>
            <a:r>
              <a:rPr lang="ru-RU" dirty="0"/>
              <a:t>. наук, </a:t>
            </a:r>
            <a:r>
              <a:rPr lang="ru-RU" dirty="0" smtClean="0"/>
              <a:t>доцент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7803" y="6309320"/>
            <a:ext cx="8528693" cy="504056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Челябинский государственный институт культуры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57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привлекло людей на работу в библиотеку?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thumbs.dreamstime.com/b/portrait-adult-woman-librarian-13547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631968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55109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Разные обстоятельства прихода в профессию по-разному отражают степень удовлетворенности </a:t>
            </a:r>
            <a:r>
              <a:rPr lang="ru-RU" dirty="0" smtClean="0"/>
              <a:t>работой</a:t>
            </a:r>
          </a:p>
          <a:p>
            <a:r>
              <a:rPr lang="ru-RU" dirty="0"/>
              <a:t>При оценке причин неудовлетворенности местом работы мнение респондентов трех групп разделилось. </a:t>
            </a:r>
            <a:endParaRPr lang="ru-RU" dirty="0" smtClean="0"/>
          </a:p>
          <a:p>
            <a:r>
              <a:rPr lang="ru-RU" dirty="0" smtClean="0"/>
              <a:t>Сотрудники </a:t>
            </a:r>
            <a:r>
              <a:rPr lang="ru-RU" dirty="0"/>
              <a:t>библиотек Челябинска и области основной причиной назвали низкую заработную плату. </a:t>
            </a:r>
            <a:endParaRPr lang="ru-RU" dirty="0" smtClean="0"/>
          </a:p>
          <a:p>
            <a:r>
              <a:rPr lang="ru-RU" dirty="0" smtClean="0"/>
              <a:t>Представители </a:t>
            </a:r>
            <a:r>
              <a:rPr lang="ru-RU" dirty="0"/>
              <a:t>Нижнего Тагила выделили слабую материально-техническую базу. </a:t>
            </a:r>
            <a:endParaRPr lang="ru-RU" dirty="0" smtClean="0"/>
          </a:p>
          <a:p>
            <a:r>
              <a:rPr lang="ru-RU" smtClean="0"/>
              <a:t>В </a:t>
            </a:r>
            <a:r>
              <a:rPr lang="ru-RU" smtClean="0"/>
              <a:t>Свердловской </a:t>
            </a:r>
            <a:r>
              <a:rPr lang="ru-RU" dirty="0"/>
              <a:t>области – отсутствие перспектив в будущем и неудобный график работы.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9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Однако, большинство сотрудников указало, что из библиотек уходить не собираются. Хотя 25% избрали вариант «уход возможен, если будет интересное предложение» и 18% обратились к ответу «если найду более оплачиваемую работу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Статистика «проучившихся» в системе ДПО говорит, что слушатели «прикипают» к профессии и редко из нее уходят.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53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вопрос «Что привлекает вас в работе» группы опрошенных объединились в своих ответах и дружно назвали: возможность заниматься интересным делом, гарантии социальной и экономической стабильности, возможность творческого и </a:t>
            </a:r>
            <a:r>
              <a:rPr lang="ru-RU" dirty="0" smtClean="0"/>
              <a:t>профессионального</a:t>
            </a:r>
            <a:br>
              <a:rPr lang="ru-RU" dirty="0" smtClean="0"/>
            </a:br>
            <a:r>
              <a:rPr lang="ru-RU" dirty="0" smtClean="0"/>
              <a:t>роста, </a:t>
            </a:r>
            <a:r>
              <a:rPr lang="ru-RU" dirty="0"/>
              <a:t>диалоговый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 работы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visioneuromedia.com/librarian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05065"/>
            <a:ext cx="3427571" cy="2287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985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Средняя </a:t>
            </a:r>
            <a:r>
              <a:rPr lang="ru-RU" dirty="0"/>
              <a:t>зарплата в группе опрошенных составила от 15 до 45 тысяч </a:t>
            </a:r>
            <a:r>
              <a:rPr lang="ru-RU" dirty="0" smtClean="0"/>
              <a:t>рублей.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ww.qmagazine.ro/wp-content/uploads/2017/10/economie-Q-Magazine-19-1-10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773770" cy="3464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9060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Большая же часть опрошенных хотели бы иметь зарплату от 30 до 40 тысяч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Часть респондентов не отказались бы от 40 до 50 тысяч.</a:t>
            </a:r>
          </a:p>
          <a:p>
            <a:r>
              <a:rPr lang="ru-RU" dirty="0" smtClean="0"/>
              <a:t>Есть мечтающие и</a:t>
            </a:r>
            <a:br>
              <a:rPr lang="ru-RU" dirty="0" smtClean="0"/>
            </a:br>
            <a:r>
              <a:rPr lang="ru-RU" dirty="0" smtClean="0"/>
              <a:t>о зарплате </a:t>
            </a:r>
            <a:br>
              <a:rPr lang="ru-RU" dirty="0" smtClean="0"/>
            </a:br>
            <a:r>
              <a:rPr lang="ru-RU" dirty="0" smtClean="0"/>
              <a:t>в 60-70 тысяч.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9.stc.all.kpcdn.net/share/i/12/10614206/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08712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6492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Вместе с тем, 60% опрошенных отметили что, организуя свою жизнь, им приходится экономить, прежде всего, на приобретении дорогостоящих товаров длительного пользования, при приобретении одежды и обуви, на отдыхе и туризме. </a:t>
            </a:r>
            <a:endParaRPr lang="ru-RU" dirty="0" smtClean="0"/>
          </a:p>
          <a:p>
            <a:r>
              <a:rPr lang="ru-RU" dirty="0" smtClean="0"/>
              <a:t>Небольшой </a:t>
            </a:r>
            <a:r>
              <a:rPr lang="ru-RU" dirty="0"/>
              <a:t>процент указал, что экономят на досуге (кино, театр, концерты) и хобби (книги, журналы, коллекционирование). </a:t>
            </a:r>
            <a:endParaRPr lang="ru-RU" dirty="0" smtClean="0"/>
          </a:p>
          <a:p>
            <a:r>
              <a:rPr lang="ru-RU" dirty="0" smtClean="0"/>
              <a:t>10</a:t>
            </a:r>
            <a:r>
              <a:rPr lang="ru-RU" dirty="0"/>
              <a:t>% респондентов указали, что доходы достаточны, чтобы не экономить.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31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последнее время интернет представляет данные, позволяющие получить информацию по разным аспектам интересующей нас темы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Тольятти</a:t>
            </a:r>
            <a:r>
              <a:rPr lang="ru-RU" dirty="0"/>
              <a:t> </a:t>
            </a:r>
            <a:r>
              <a:rPr lang="ru-RU" dirty="0" smtClean="0"/>
              <a:t>– 28 тысяч рублей.</a:t>
            </a:r>
          </a:p>
          <a:p>
            <a:r>
              <a:rPr lang="ru-RU" dirty="0" smtClean="0"/>
              <a:t>Вологда – 33 тысячи рублей.</a:t>
            </a:r>
          </a:p>
          <a:p>
            <a:r>
              <a:rPr lang="ru-RU" dirty="0" smtClean="0"/>
              <a:t>Мурманск – 28 тысяч рублей.</a:t>
            </a:r>
          </a:p>
          <a:p>
            <a:r>
              <a:rPr lang="ru-RU" dirty="0" smtClean="0"/>
              <a:t>Москва – от 30 до 70 тысяч рублей.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45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Оплата труда в зарубежных библиотеках:</a:t>
            </a:r>
          </a:p>
          <a:p>
            <a:r>
              <a:rPr lang="ru-RU" dirty="0" smtClean="0"/>
              <a:t>США – в среднем 3800 евро в месяц.</a:t>
            </a:r>
          </a:p>
          <a:p>
            <a:r>
              <a:rPr lang="ru-RU" dirty="0" smtClean="0"/>
              <a:t>Германия – 3205 евро в </a:t>
            </a:r>
            <a:r>
              <a:rPr lang="ru-RU" dirty="0"/>
              <a:t>месяц</a:t>
            </a:r>
            <a:endParaRPr lang="ru-RU" dirty="0" smtClean="0"/>
          </a:p>
          <a:p>
            <a:r>
              <a:rPr lang="ru-RU" dirty="0" smtClean="0"/>
              <a:t>Финляндия – 3500 евро в </a:t>
            </a:r>
            <a:r>
              <a:rPr lang="ru-RU" dirty="0"/>
              <a:t>месяц</a:t>
            </a:r>
            <a:endParaRPr lang="ru-RU" dirty="0" smtClean="0"/>
          </a:p>
          <a:p>
            <a:r>
              <a:rPr lang="ru-RU" dirty="0" smtClean="0"/>
              <a:t>Франция – 2900 евро в месяц</a:t>
            </a:r>
          </a:p>
          <a:p>
            <a:endParaRPr lang="ru-RU" dirty="0" smtClean="0"/>
          </a:p>
          <a:p>
            <a:r>
              <a:rPr lang="ru-RU" dirty="0" smtClean="0"/>
              <a:t>Но стоит учитывать более высокое налогообложение в указанных странах.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45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 все же, отвечая на вопрос «Каковы основные направления развития кадрового состояния библиотек», опрошенные выбрали варианты ответов: </a:t>
            </a:r>
            <a:endParaRPr lang="ru-RU" dirty="0" smtClean="0"/>
          </a:p>
          <a:p>
            <a:pPr lvl="1"/>
            <a:r>
              <a:rPr lang="ru-RU" b="1" dirty="0" smtClean="0"/>
              <a:t>достойная </a:t>
            </a:r>
            <a:r>
              <a:rPr lang="ru-RU" b="1" dirty="0"/>
              <a:t>заработная </a:t>
            </a:r>
            <a:r>
              <a:rPr lang="ru-RU" b="1" dirty="0" smtClean="0"/>
              <a:t>плата</a:t>
            </a:r>
          </a:p>
          <a:p>
            <a:pPr lvl="1"/>
            <a:r>
              <a:rPr lang="ru-RU" b="1" dirty="0" smtClean="0"/>
              <a:t>привлечение </a:t>
            </a:r>
            <a:r>
              <a:rPr lang="ru-RU" b="1" dirty="0"/>
              <a:t>молодых </a:t>
            </a:r>
            <a:r>
              <a:rPr lang="ru-RU" b="1" dirty="0" smtClean="0"/>
              <a:t>сотрудников</a:t>
            </a:r>
          </a:p>
          <a:p>
            <a:pPr lvl="1"/>
            <a:r>
              <a:rPr lang="ru-RU" b="1" dirty="0" smtClean="0"/>
              <a:t>развитие </a:t>
            </a:r>
            <a:r>
              <a:rPr lang="ru-RU" b="1" dirty="0"/>
              <a:t>непрерывного профессионального образования. </a:t>
            </a:r>
          </a:p>
          <a:p>
            <a:r>
              <a:rPr lang="ru-RU" dirty="0" smtClean="0"/>
              <a:t>Избранные варианты ответов не явились неожиданными. Уровень заработной платы является самым действенным фактором, как стабилизации кадров, так и привлечения сотрудников к решению проблем библиотек.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8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Эффективность работы современной библиотеки во многом определяется состоянием ее кадровых ресурсов.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arm4.staticflickr.com/3012/3027724237_78e81dc1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765" y="2996952"/>
            <a:ext cx="5084924" cy="3406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67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2" descr="https://avatars.mds.yandex.net/get-pdb/231404/b4931d71-9b1a-4c43-8220-63b05bc37ea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6294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0668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высокому результату стремятся сотрудники каждой библиотеки. Результат определяет уровень заработной платы. Стремление иметь достойную зарплату предопределяет качество труда.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1st-finstep.ru/wp-content/uploads/8206-768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37847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8111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Трудовая активность – ведущая характеристика трудовой деятельности в процессе создания материальных и духовных </a:t>
            </a:r>
            <a:r>
              <a:rPr lang="ru-RU" dirty="0" smtClean="0"/>
              <a:t>благ.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4.bp.blogspot.com/-cEhYWsgp1Og/UgcaGJhZEaI/AAAAAAAAAOw/XMFWXqeLl20/s1600/DSCN7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955" y="2924944"/>
            <a:ext cx="4635785" cy="3468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4439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документах ООН установлено, что заработная плата 3 доллара в день приводит к разрушению трудового потенциала страны.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2010 году в России на долю проживающих менее, чем на 2,5 доллара в день приходилось 17% населения. </a:t>
            </a:r>
            <a:endParaRPr lang="ru-RU" dirty="0" smtClean="0"/>
          </a:p>
          <a:p>
            <a:r>
              <a:rPr lang="ru-RU" dirty="0" smtClean="0"/>
              <a:t>Низкая </a:t>
            </a:r>
            <a:r>
              <a:rPr lang="ru-RU" dirty="0"/>
              <a:t>заработная плата  формирует низкий престиж профессии. Дешевый работник никогда не будет эффективным.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8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Удельный вес занятых, в производственной деятельности с низким уровнем заработной платы - порядка 26-28%.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.ebayimg.com/00/s/NTAwWDUwMA==/z/oqgAAOSwa6Jbq3jJ/$_1.JPG?set_id=8800005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776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Сегодня работники воспринимают труд как источник существования. Отсюда, выделяются взаимосвязи между заработной платой и трудовой активностью работников.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выше трудовая активность, тем значимее заработная плата.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99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настоящее время   по уровню доходов наблюдается значительное расслоение общества. Заработная плата далеко не одинакова.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/>
              <a:t>может выполнять стимулирующую функцию, побуждая работника к повышению трудовой активности.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может </a:t>
            </a:r>
            <a:r>
              <a:rPr lang="ru-RU" dirty="0" smtClean="0"/>
              <a:t>выполнять и обратную функцию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этой ситуации в силу вступает немотивированное стимулирование профессиональной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1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Рассматривая тему нами было проведено анкетирование слушателей центра дополнительного профессионального образования ЧГИК. </a:t>
            </a:r>
            <a:endParaRPr lang="ru-RU" dirty="0" smtClean="0"/>
          </a:p>
          <a:p>
            <a:r>
              <a:rPr lang="ru-RU" dirty="0" smtClean="0"/>
              <a:t>Были </a:t>
            </a:r>
            <a:r>
              <a:rPr lang="ru-RU" dirty="0"/>
              <a:t>опрошены обучающиеся в трех городах: </a:t>
            </a:r>
            <a:endParaRPr lang="ru-RU" dirty="0" smtClean="0"/>
          </a:p>
          <a:p>
            <a:pPr lvl="1"/>
            <a:r>
              <a:rPr lang="ru-RU" b="1" dirty="0" smtClean="0"/>
              <a:t>Челябинске</a:t>
            </a:r>
            <a:r>
              <a:rPr lang="ru-RU" b="1" dirty="0"/>
              <a:t>, </a:t>
            </a:r>
            <a:endParaRPr lang="ru-RU" b="1" dirty="0" smtClean="0"/>
          </a:p>
          <a:p>
            <a:pPr lvl="1"/>
            <a:r>
              <a:rPr lang="ru-RU" b="1" dirty="0" smtClean="0"/>
              <a:t>Екатеринбурге</a:t>
            </a:r>
          </a:p>
          <a:p>
            <a:pPr lvl="1"/>
            <a:r>
              <a:rPr lang="ru-RU" b="1" dirty="0" smtClean="0"/>
              <a:t>Нижнем </a:t>
            </a:r>
            <a:r>
              <a:rPr lang="ru-RU" b="1" dirty="0"/>
              <a:t>Тагиле. </a:t>
            </a:r>
            <a:endParaRPr lang="ru-RU" b="1" dirty="0" smtClean="0"/>
          </a:p>
          <a:p>
            <a:r>
              <a:rPr lang="ru-RU" dirty="0"/>
              <a:t>В общей сложности на вопросы анкеты ответили 80 человек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90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</TotalTime>
  <Words>680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Бедный ли «бедный» библиотекарь?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Бедный ли «бедный» библиотекарь?</dc:title>
  <dc:creator>Ариох Бельский</dc:creator>
  <cp:lastModifiedBy>rikfi</cp:lastModifiedBy>
  <cp:revision>13</cp:revision>
  <dcterms:created xsi:type="dcterms:W3CDTF">2019-11-16T12:27:50Z</dcterms:created>
  <dcterms:modified xsi:type="dcterms:W3CDTF">2019-11-18T06:13:12Z</dcterms:modified>
</cp:coreProperties>
</file>