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7" r:id="rId8"/>
    <p:sldId id="268" r:id="rId9"/>
    <p:sldId id="262" r:id="rId10"/>
    <p:sldId id="266" r:id="rId11"/>
    <p:sldId id="261" r:id="rId12"/>
    <p:sldId id="264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3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B5FFC-640C-40A4-8735-30986ACD9D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473E0A0F-CAF6-4767-BC76-8EB9280C2B46}">
      <dgm:prSet phldrT="[Текст]"/>
      <dgm:spPr/>
      <dgm:t>
        <a:bodyPr/>
        <a:lstStyle/>
        <a:p>
          <a:r>
            <a:rPr lang="ru-RU" dirty="0" smtClean="0"/>
            <a:t>Интеллектуальный капитал</a:t>
          </a:r>
          <a:endParaRPr lang="ru-RU" dirty="0"/>
        </a:p>
      </dgm:t>
    </dgm:pt>
    <dgm:pt modelId="{BB6273B4-9268-4A7B-B5C8-A037C8279C59}" type="parTrans" cxnId="{91EEFA36-9D5E-4212-A2BD-1BD525A9C8DB}">
      <dgm:prSet/>
      <dgm:spPr/>
      <dgm:t>
        <a:bodyPr/>
        <a:lstStyle/>
        <a:p>
          <a:endParaRPr lang="ru-RU"/>
        </a:p>
      </dgm:t>
    </dgm:pt>
    <dgm:pt modelId="{AC663FBA-70F2-4783-BA57-E8F8489080D1}" type="sibTrans" cxnId="{91EEFA36-9D5E-4212-A2BD-1BD525A9C8DB}">
      <dgm:prSet/>
      <dgm:spPr/>
      <dgm:t>
        <a:bodyPr/>
        <a:lstStyle/>
        <a:p>
          <a:endParaRPr lang="ru-RU"/>
        </a:p>
      </dgm:t>
    </dgm:pt>
    <dgm:pt modelId="{FF659F32-1F7A-4FEE-80DB-B6FA2BCB896C}">
      <dgm:prSet phldrT="[Текст]"/>
      <dgm:spPr/>
      <dgm:t>
        <a:bodyPr/>
        <a:lstStyle/>
        <a:p>
          <a:r>
            <a:rPr lang="ru-RU" dirty="0" smtClean="0"/>
            <a:t>Организационная культура</a:t>
          </a:r>
          <a:endParaRPr lang="ru-RU" dirty="0"/>
        </a:p>
      </dgm:t>
    </dgm:pt>
    <dgm:pt modelId="{6EC0D9D1-42B0-4113-8D80-B822A602C1F6}" type="parTrans" cxnId="{4622E9ED-E0EF-40BF-BFAB-0CFABCD4B8AF}">
      <dgm:prSet/>
      <dgm:spPr/>
      <dgm:t>
        <a:bodyPr/>
        <a:lstStyle/>
        <a:p>
          <a:endParaRPr lang="ru-RU"/>
        </a:p>
      </dgm:t>
    </dgm:pt>
    <dgm:pt modelId="{6E67FE6E-314F-4DEE-A4C0-96B952699BF8}" type="sibTrans" cxnId="{4622E9ED-E0EF-40BF-BFAB-0CFABCD4B8AF}">
      <dgm:prSet/>
      <dgm:spPr/>
      <dgm:t>
        <a:bodyPr/>
        <a:lstStyle/>
        <a:p>
          <a:endParaRPr lang="ru-RU"/>
        </a:p>
      </dgm:t>
    </dgm:pt>
    <dgm:pt modelId="{D2229E5B-08A5-4B9F-827E-1F948AD37390}">
      <dgm:prSet phldrT="[Текст]"/>
      <dgm:spPr/>
      <dgm:t>
        <a:bodyPr/>
        <a:lstStyle/>
        <a:p>
          <a:r>
            <a:rPr lang="ru-RU" dirty="0" smtClean="0"/>
            <a:t>Обучающаяся организация</a:t>
          </a:r>
          <a:endParaRPr lang="ru-RU" dirty="0"/>
        </a:p>
      </dgm:t>
    </dgm:pt>
    <dgm:pt modelId="{03847BA1-A76E-4DB3-AA2B-EB56A4BC9504}" type="parTrans" cxnId="{F1F9BAF2-F8A9-4DC5-B439-34B8C41489B4}">
      <dgm:prSet/>
      <dgm:spPr/>
      <dgm:t>
        <a:bodyPr/>
        <a:lstStyle/>
        <a:p>
          <a:endParaRPr lang="ru-RU"/>
        </a:p>
      </dgm:t>
    </dgm:pt>
    <dgm:pt modelId="{EA2B3744-E97F-4CBB-98A3-449D1A0A3E70}" type="sibTrans" cxnId="{F1F9BAF2-F8A9-4DC5-B439-34B8C41489B4}">
      <dgm:prSet/>
      <dgm:spPr/>
      <dgm:t>
        <a:bodyPr/>
        <a:lstStyle/>
        <a:p>
          <a:endParaRPr lang="ru-RU"/>
        </a:p>
      </dgm:t>
    </dgm:pt>
    <dgm:pt modelId="{75D0FC4C-2113-40C9-8E2B-9BBDD177E34D}">
      <dgm:prSet/>
      <dgm:spPr/>
      <dgm:t>
        <a:bodyPr/>
        <a:lstStyle/>
        <a:p>
          <a:r>
            <a:rPr lang="ru-RU" dirty="0" smtClean="0"/>
            <a:t>Сетевая организационная структура</a:t>
          </a:r>
          <a:endParaRPr lang="ru-RU" dirty="0"/>
        </a:p>
      </dgm:t>
    </dgm:pt>
    <dgm:pt modelId="{ED30DA97-108C-41B7-BAF4-25394D9F8EF3}" type="parTrans" cxnId="{D31C32CD-CA12-4270-96F3-D5DAD6C17BB6}">
      <dgm:prSet/>
      <dgm:spPr/>
      <dgm:t>
        <a:bodyPr/>
        <a:lstStyle/>
        <a:p>
          <a:endParaRPr lang="ru-RU"/>
        </a:p>
      </dgm:t>
    </dgm:pt>
    <dgm:pt modelId="{EBE1CECA-88FC-4815-97F5-2FF68042D78A}" type="sibTrans" cxnId="{D31C32CD-CA12-4270-96F3-D5DAD6C17BB6}">
      <dgm:prSet/>
      <dgm:spPr/>
      <dgm:t>
        <a:bodyPr/>
        <a:lstStyle/>
        <a:p>
          <a:endParaRPr lang="ru-RU"/>
        </a:p>
      </dgm:t>
    </dgm:pt>
    <dgm:pt modelId="{B63D04E9-5FD5-4870-A805-D08A1D8517B5}" type="pres">
      <dgm:prSet presAssocID="{7AEB5FFC-640C-40A4-8735-30986ACD9D03}" presName="Name0" presStyleCnt="0">
        <dgm:presLayoutVars>
          <dgm:chMax val="7"/>
          <dgm:chPref val="7"/>
          <dgm:dir/>
        </dgm:presLayoutVars>
      </dgm:prSet>
      <dgm:spPr/>
    </dgm:pt>
    <dgm:pt modelId="{86CB56A5-EF90-4FCB-9B8F-B887E683FDCF}" type="pres">
      <dgm:prSet presAssocID="{7AEB5FFC-640C-40A4-8735-30986ACD9D03}" presName="Name1" presStyleCnt="0"/>
      <dgm:spPr/>
    </dgm:pt>
    <dgm:pt modelId="{10955B95-B00F-4214-9662-6248B12303AD}" type="pres">
      <dgm:prSet presAssocID="{7AEB5FFC-640C-40A4-8735-30986ACD9D03}" presName="cycle" presStyleCnt="0"/>
      <dgm:spPr/>
    </dgm:pt>
    <dgm:pt modelId="{0792AF82-7220-458F-B751-46E9232DBC11}" type="pres">
      <dgm:prSet presAssocID="{7AEB5FFC-640C-40A4-8735-30986ACD9D03}" presName="srcNode" presStyleLbl="node1" presStyleIdx="0" presStyleCnt="4"/>
      <dgm:spPr/>
    </dgm:pt>
    <dgm:pt modelId="{5D756B8B-7A35-4287-BA59-05E1EC37E5A8}" type="pres">
      <dgm:prSet presAssocID="{7AEB5FFC-640C-40A4-8735-30986ACD9D03}" presName="conn" presStyleLbl="parChTrans1D2" presStyleIdx="0" presStyleCnt="1"/>
      <dgm:spPr/>
      <dgm:t>
        <a:bodyPr/>
        <a:lstStyle/>
        <a:p>
          <a:endParaRPr lang="ru-RU"/>
        </a:p>
      </dgm:t>
    </dgm:pt>
    <dgm:pt modelId="{860D2BD5-7687-4071-9FF7-774B3EDB9EAC}" type="pres">
      <dgm:prSet presAssocID="{7AEB5FFC-640C-40A4-8735-30986ACD9D03}" presName="extraNode" presStyleLbl="node1" presStyleIdx="0" presStyleCnt="4"/>
      <dgm:spPr/>
    </dgm:pt>
    <dgm:pt modelId="{38968C24-29C6-495B-9A3D-2E065FA36794}" type="pres">
      <dgm:prSet presAssocID="{7AEB5FFC-640C-40A4-8735-30986ACD9D03}" presName="dstNode" presStyleLbl="node1" presStyleIdx="0" presStyleCnt="4"/>
      <dgm:spPr/>
    </dgm:pt>
    <dgm:pt modelId="{603635AF-464C-40FD-84AE-6F8406D678CC}" type="pres">
      <dgm:prSet presAssocID="{473E0A0F-CAF6-4767-BC76-8EB9280C2B4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B9D4F-E553-4003-BC8D-A0502669F56D}" type="pres">
      <dgm:prSet presAssocID="{473E0A0F-CAF6-4767-BC76-8EB9280C2B46}" presName="accent_1" presStyleCnt="0"/>
      <dgm:spPr/>
    </dgm:pt>
    <dgm:pt modelId="{6E094E98-3E74-43DC-BCF1-74C1DEAFCCD0}" type="pres">
      <dgm:prSet presAssocID="{473E0A0F-CAF6-4767-BC76-8EB9280C2B46}" presName="accentRepeatNode" presStyleLbl="solidFgAcc1" presStyleIdx="0" presStyleCnt="4"/>
      <dgm:spPr/>
    </dgm:pt>
    <dgm:pt modelId="{61698123-0010-4641-BAC8-08F3AFF37CC1}" type="pres">
      <dgm:prSet presAssocID="{75D0FC4C-2113-40C9-8E2B-9BBDD177E34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C2A40-A6FC-43D0-A6F1-F6AF56CEA3BF}" type="pres">
      <dgm:prSet presAssocID="{75D0FC4C-2113-40C9-8E2B-9BBDD177E34D}" presName="accent_2" presStyleCnt="0"/>
      <dgm:spPr/>
    </dgm:pt>
    <dgm:pt modelId="{CDB8ED2D-21C7-49E7-B2E5-5FC13A4C753A}" type="pres">
      <dgm:prSet presAssocID="{75D0FC4C-2113-40C9-8E2B-9BBDD177E34D}" presName="accentRepeatNode" presStyleLbl="solidFgAcc1" presStyleIdx="1" presStyleCnt="4"/>
      <dgm:spPr/>
    </dgm:pt>
    <dgm:pt modelId="{41749B5A-C39C-4CB8-A99E-DB7215851E76}" type="pres">
      <dgm:prSet presAssocID="{FF659F32-1F7A-4FEE-80DB-B6FA2BCB896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DF83C-93DA-4380-9455-656BCC877C0A}" type="pres">
      <dgm:prSet presAssocID="{FF659F32-1F7A-4FEE-80DB-B6FA2BCB896C}" presName="accent_3" presStyleCnt="0"/>
      <dgm:spPr/>
    </dgm:pt>
    <dgm:pt modelId="{64EAD802-D1F8-4E47-BF02-7DCC25EDE86D}" type="pres">
      <dgm:prSet presAssocID="{FF659F32-1F7A-4FEE-80DB-B6FA2BCB896C}" presName="accentRepeatNode" presStyleLbl="solidFgAcc1" presStyleIdx="2" presStyleCnt="4"/>
      <dgm:spPr/>
    </dgm:pt>
    <dgm:pt modelId="{C786EEA4-6F92-430A-8038-D602AED7BB90}" type="pres">
      <dgm:prSet presAssocID="{D2229E5B-08A5-4B9F-827E-1F948AD3739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793B0-48AD-4DFA-A33A-9D8512B2B069}" type="pres">
      <dgm:prSet presAssocID="{D2229E5B-08A5-4B9F-827E-1F948AD37390}" presName="accent_4" presStyleCnt="0"/>
      <dgm:spPr/>
    </dgm:pt>
    <dgm:pt modelId="{674D4089-9BE3-433B-9FF4-50F0EFCAB737}" type="pres">
      <dgm:prSet presAssocID="{D2229E5B-08A5-4B9F-827E-1F948AD37390}" presName="accentRepeatNode" presStyleLbl="solidFgAcc1" presStyleIdx="3" presStyleCnt="4"/>
      <dgm:spPr/>
    </dgm:pt>
  </dgm:ptLst>
  <dgm:cxnLst>
    <dgm:cxn modelId="{D1530A47-8DB8-4942-BC9A-CB97A4405E18}" type="presOf" srcId="{AC663FBA-70F2-4783-BA57-E8F8489080D1}" destId="{5D756B8B-7A35-4287-BA59-05E1EC37E5A8}" srcOrd="0" destOrd="0" presId="urn:microsoft.com/office/officeart/2008/layout/VerticalCurvedList"/>
    <dgm:cxn modelId="{D289E501-4FF5-422C-9E9A-25719FE502F1}" type="presOf" srcId="{D2229E5B-08A5-4B9F-827E-1F948AD37390}" destId="{C786EEA4-6F92-430A-8038-D602AED7BB90}" srcOrd="0" destOrd="0" presId="urn:microsoft.com/office/officeart/2008/layout/VerticalCurvedList"/>
    <dgm:cxn modelId="{EEFE0251-34EB-421B-B36A-56026317C5F5}" type="presOf" srcId="{FF659F32-1F7A-4FEE-80DB-B6FA2BCB896C}" destId="{41749B5A-C39C-4CB8-A99E-DB7215851E76}" srcOrd="0" destOrd="0" presId="urn:microsoft.com/office/officeart/2008/layout/VerticalCurvedList"/>
    <dgm:cxn modelId="{6C05C27C-2056-45DE-987C-F0D7E1C2003D}" type="presOf" srcId="{75D0FC4C-2113-40C9-8E2B-9BBDD177E34D}" destId="{61698123-0010-4641-BAC8-08F3AFF37CC1}" srcOrd="0" destOrd="0" presId="urn:microsoft.com/office/officeart/2008/layout/VerticalCurvedList"/>
    <dgm:cxn modelId="{A74A3ADD-8916-4401-AF9A-8DF15CEC1E6F}" type="presOf" srcId="{473E0A0F-CAF6-4767-BC76-8EB9280C2B46}" destId="{603635AF-464C-40FD-84AE-6F8406D678CC}" srcOrd="0" destOrd="0" presId="urn:microsoft.com/office/officeart/2008/layout/VerticalCurvedList"/>
    <dgm:cxn modelId="{F1F9BAF2-F8A9-4DC5-B439-34B8C41489B4}" srcId="{7AEB5FFC-640C-40A4-8735-30986ACD9D03}" destId="{D2229E5B-08A5-4B9F-827E-1F948AD37390}" srcOrd="3" destOrd="0" parTransId="{03847BA1-A76E-4DB3-AA2B-EB56A4BC9504}" sibTransId="{EA2B3744-E97F-4CBB-98A3-449D1A0A3E70}"/>
    <dgm:cxn modelId="{D3ADEB48-EB2D-43E1-80F2-47D640B63EFC}" type="presOf" srcId="{7AEB5FFC-640C-40A4-8735-30986ACD9D03}" destId="{B63D04E9-5FD5-4870-A805-D08A1D8517B5}" srcOrd="0" destOrd="0" presId="urn:microsoft.com/office/officeart/2008/layout/VerticalCurvedList"/>
    <dgm:cxn modelId="{D31C32CD-CA12-4270-96F3-D5DAD6C17BB6}" srcId="{7AEB5FFC-640C-40A4-8735-30986ACD9D03}" destId="{75D0FC4C-2113-40C9-8E2B-9BBDD177E34D}" srcOrd="1" destOrd="0" parTransId="{ED30DA97-108C-41B7-BAF4-25394D9F8EF3}" sibTransId="{EBE1CECA-88FC-4815-97F5-2FF68042D78A}"/>
    <dgm:cxn modelId="{91EEFA36-9D5E-4212-A2BD-1BD525A9C8DB}" srcId="{7AEB5FFC-640C-40A4-8735-30986ACD9D03}" destId="{473E0A0F-CAF6-4767-BC76-8EB9280C2B46}" srcOrd="0" destOrd="0" parTransId="{BB6273B4-9268-4A7B-B5C8-A037C8279C59}" sibTransId="{AC663FBA-70F2-4783-BA57-E8F8489080D1}"/>
    <dgm:cxn modelId="{4622E9ED-E0EF-40BF-BFAB-0CFABCD4B8AF}" srcId="{7AEB5FFC-640C-40A4-8735-30986ACD9D03}" destId="{FF659F32-1F7A-4FEE-80DB-B6FA2BCB896C}" srcOrd="2" destOrd="0" parTransId="{6EC0D9D1-42B0-4113-8D80-B822A602C1F6}" sibTransId="{6E67FE6E-314F-4DEE-A4C0-96B952699BF8}"/>
    <dgm:cxn modelId="{C0255895-B858-4818-9216-822CF9641974}" type="presParOf" srcId="{B63D04E9-5FD5-4870-A805-D08A1D8517B5}" destId="{86CB56A5-EF90-4FCB-9B8F-B887E683FDCF}" srcOrd="0" destOrd="0" presId="urn:microsoft.com/office/officeart/2008/layout/VerticalCurvedList"/>
    <dgm:cxn modelId="{5447EB8F-6718-43AD-949E-6BCB58C81A02}" type="presParOf" srcId="{86CB56A5-EF90-4FCB-9B8F-B887E683FDCF}" destId="{10955B95-B00F-4214-9662-6248B12303AD}" srcOrd="0" destOrd="0" presId="urn:microsoft.com/office/officeart/2008/layout/VerticalCurvedList"/>
    <dgm:cxn modelId="{8A431E33-389D-4311-B39D-1774564B3B58}" type="presParOf" srcId="{10955B95-B00F-4214-9662-6248B12303AD}" destId="{0792AF82-7220-458F-B751-46E9232DBC11}" srcOrd="0" destOrd="0" presId="urn:microsoft.com/office/officeart/2008/layout/VerticalCurvedList"/>
    <dgm:cxn modelId="{CDAE0453-CFD0-404D-8D9F-3B94C0DEC45C}" type="presParOf" srcId="{10955B95-B00F-4214-9662-6248B12303AD}" destId="{5D756B8B-7A35-4287-BA59-05E1EC37E5A8}" srcOrd="1" destOrd="0" presId="urn:microsoft.com/office/officeart/2008/layout/VerticalCurvedList"/>
    <dgm:cxn modelId="{6CB72CBC-EEBB-4F19-B0FB-827D20729BFF}" type="presParOf" srcId="{10955B95-B00F-4214-9662-6248B12303AD}" destId="{860D2BD5-7687-4071-9FF7-774B3EDB9EAC}" srcOrd="2" destOrd="0" presId="urn:microsoft.com/office/officeart/2008/layout/VerticalCurvedList"/>
    <dgm:cxn modelId="{EF011D2C-A77D-4053-8781-FB44A96544B4}" type="presParOf" srcId="{10955B95-B00F-4214-9662-6248B12303AD}" destId="{38968C24-29C6-495B-9A3D-2E065FA36794}" srcOrd="3" destOrd="0" presId="urn:microsoft.com/office/officeart/2008/layout/VerticalCurvedList"/>
    <dgm:cxn modelId="{5784F239-AF4D-4F95-80E9-D37385ADA4DB}" type="presParOf" srcId="{86CB56A5-EF90-4FCB-9B8F-B887E683FDCF}" destId="{603635AF-464C-40FD-84AE-6F8406D678CC}" srcOrd="1" destOrd="0" presId="urn:microsoft.com/office/officeart/2008/layout/VerticalCurvedList"/>
    <dgm:cxn modelId="{6520295E-AFD4-4DFE-A88F-4C420B4FA1C1}" type="presParOf" srcId="{86CB56A5-EF90-4FCB-9B8F-B887E683FDCF}" destId="{82CB9D4F-E553-4003-BC8D-A0502669F56D}" srcOrd="2" destOrd="0" presId="urn:microsoft.com/office/officeart/2008/layout/VerticalCurvedList"/>
    <dgm:cxn modelId="{4BAB8493-C446-4073-9D62-4823121AFAD6}" type="presParOf" srcId="{82CB9D4F-E553-4003-BC8D-A0502669F56D}" destId="{6E094E98-3E74-43DC-BCF1-74C1DEAFCCD0}" srcOrd="0" destOrd="0" presId="urn:microsoft.com/office/officeart/2008/layout/VerticalCurvedList"/>
    <dgm:cxn modelId="{2B0C746D-FF5B-4863-98AF-1BA989A14310}" type="presParOf" srcId="{86CB56A5-EF90-4FCB-9B8F-B887E683FDCF}" destId="{61698123-0010-4641-BAC8-08F3AFF37CC1}" srcOrd="3" destOrd="0" presId="urn:microsoft.com/office/officeart/2008/layout/VerticalCurvedList"/>
    <dgm:cxn modelId="{70C81FD5-B09F-4708-BDDF-875545464691}" type="presParOf" srcId="{86CB56A5-EF90-4FCB-9B8F-B887E683FDCF}" destId="{19FC2A40-A6FC-43D0-A6F1-F6AF56CEA3BF}" srcOrd="4" destOrd="0" presId="urn:microsoft.com/office/officeart/2008/layout/VerticalCurvedList"/>
    <dgm:cxn modelId="{2D89E067-5F08-4499-8C10-CA84FE7389B4}" type="presParOf" srcId="{19FC2A40-A6FC-43D0-A6F1-F6AF56CEA3BF}" destId="{CDB8ED2D-21C7-49E7-B2E5-5FC13A4C753A}" srcOrd="0" destOrd="0" presId="urn:microsoft.com/office/officeart/2008/layout/VerticalCurvedList"/>
    <dgm:cxn modelId="{E5EF1417-4D8F-47D7-BC75-CFEFD59CB9FC}" type="presParOf" srcId="{86CB56A5-EF90-4FCB-9B8F-B887E683FDCF}" destId="{41749B5A-C39C-4CB8-A99E-DB7215851E76}" srcOrd="5" destOrd="0" presId="urn:microsoft.com/office/officeart/2008/layout/VerticalCurvedList"/>
    <dgm:cxn modelId="{EA0BADE9-7A46-4E19-A3D7-80F8A1B2047B}" type="presParOf" srcId="{86CB56A5-EF90-4FCB-9B8F-B887E683FDCF}" destId="{61FDF83C-93DA-4380-9455-656BCC877C0A}" srcOrd="6" destOrd="0" presId="urn:microsoft.com/office/officeart/2008/layout/VerticalCurvedList"/>
    <dgm:cxn modelId="{E7C6D17D-2800-4FE2-A76C-38D2F2AA4C88}" type="presParOf" srcId="{61FDF83C-93DA-4380-9455-656BCC877C0A}" destId="{64EAD802-D1F8-4E47-BF02-7DCC25EDE86D}" srcOrd="0" destOrd="0" presId="urn:microsoft.com/office/officeart/2008/layout/VerticalCurvedList"/>
    <dgm:cxn modelId="{7D79F812-DEC3-4B5D-B8EB-97B413C7C76E}" type="presParOf" srcId="{86CB56A5-EF90-4FCB-9B8F-B887E683FDCF}" destId="{C786EEA4-6F92-430A-8038-D602AED7BB90}" srcOrd="7" destOrd="0" presId="urn:microsoft.com/office/officeart/2008/layout/VerticalCurvedList"/>
    <dgm:cxn modelId="{C9F97645-C54E-4D67-B878-6FE6AB32CA7B}" type="presParOf" srcId="{86CB56A5-EF90-4FCB-9B8F-B887E683FDCF}" destId="{991793B0-48AD-4DFA-A33A-9D8512B2B069}" srcOrd="8" destOrd="0" presId="urn:microsoft.com/office/officeart/2008/layout/VerticalCurvedList"/>
    <dgm:cxn modelId="{E5E1AAD5-BB94-480B-84E8-2361C77F6D38}" type="presParOf" srcId="{991793B0-48AD-4DFA-A33A-9D8512B2B069}" destId="{674D4089-9BE3-433B-9FF4-50F0EFCAB7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56B8B-7A35-4287-BA59-05E1EC37E5A8}">
      <dsp:nvSpPr>
        <dsp:cNvPr id="0" name=""/>
        <dsp:cNvSpPr/>
      </dsp:nvSpPr>
      <dsp:spPr>
        <a:xfrm>
          <a:off x="-4271043" y="-655258"/>
          <a:ext cx="5088768" cy="5088768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635AF-464C-40FD-84AE-6F8406D678CC}">
      <dsp:nvSpPr>
        <dsp:cNvPr id="0" name=""/>
        <dsp:cNvSpPr/>
      </dsp:nvSpPr>
      <dsp:spPr>
        <a:xfrm>
          <a:off x="428408" y="290471"/>
          <a:ext cx="8436317" cy="581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64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Интеллектуальный капитал</a:t>
          </a:r>
          <a:endParaRPr lang="ru-RU" sz="3000" kern="1200" dirty="0"/>
        </a:p>
      </dsp:txBody>
      <dsp:txXfrm>
        <a:off x="428408" y="290471"/>
        <a:ext cx="8436317" cy="581245"/>
      </dsp:txXfrm>
    </dsp:sp>
    <dsp:sp modelId="{6E094E98-3E74-43DC-BCF1-74C1DEAFCCD0}">
      <dsp:nvSpPr>
        <dsp:cNvPr id="0" name=""/>
        <dsp:cNvSpPr/>
      </dsp:nvSpPr>
      <dsp:spPr>
        <a:xfrm>
          <a:off x="65129" y="217816"/>
          <a:ext cx="726557" cy="726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98123-0010-4641-BAC8-08F3AFF37CC1}">
      <dsp:nvSpPr>
        <dsp:cNvPr id="0" name=""/>
        <dsp:cNvSpPr/>
      </dsp:nvSpPr>
      <dsp:spPr>
        <a:xfrm>
          <a:off x="761650" y="1162491"/>
          <a:ext cx="8103076" cy="581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64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Сетевая организационная структура</a:t>
          </a:r>
          <a:endParaRPr lang="ru-RU" sz="3000" kern="1200" dirty="0"/>
        </a:p>
      </dsp:txBody>
      <dsp:txXfrm>
        <a:off x="761650" y="1162491"/>
        <a:ext cx="8103076" cy="581245"/>
      </dsp:txXfrm>
    </dsp:sp>
    <dsp:sp modelId="{CDB8ED2D-21C7-49E7-B2E5-5FC13A4C753A}">
      <dsp:nvSpPr>
        <dsp:cNvPr id="0" name=""/>
        <dsp:cNvSpPr/>
      </dsp:nvSpPr>
      <dsp:spPr>
        <a:xfrm>
          <a:off x="398371" y="1089836"/>
          <a:ext cx="726557" cy="726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49B5A-C39C-4CB8-A99E-DB7215851E76}">
      <dsp:nvSpPr>
        <dsp:cNvPr id="0" name=""/>
        <dsp:cNvSpPr/>
      </dsp:nvSpPr>
      <dsp:spPr>
        <a:xfrm>
          <a:off x="761650" y="2034512"/>
          <a:ext cx="8103076" cy="581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64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Организационная культура</a:t>
          </a:r>
          <a:endParaRPr lang="ru-RU" sz="3000" kern="1200" dirty="0"/>
        </a:p>
      </dsp:txBody>
      <dsp:txXfrm>
        <a:off x="761650" y="2034512"/>
        <a:ext cx="8103076" cy="581245"/>
      </dsp:txXfrm>
    </dsp:sp>
    <dsp:sp modelId="{64EAD802-D1F8-4E47-BF02-7DCC25EDE86D}">
      <dsp:nvSpPr>
        <dsp:cNvPr id="0" name=""/>
        <dsp:cNvSpPr/>
      </dsp:nvSpPr>
      <dsp:spPr>
        <a:xfrm>
          <a:off x="398371" y="1961856"/>
          <a:ext cx="726557" cy="726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6EEA4-6F92-430A-8038-D602AED7BB90}">
      <dsp:nvSpPr>
        <dsp:cNvPr id="0" name=""/>
        <dsp:cNvSpPr/>
      </dsp:nvSpPr>
      <dsp:spPr>
        <a:xfrm>
          <a:off x="428408" y="2906532"/>
          <a:ext cx="8436317" cy="581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364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Обучающаяся организация</a:t>
          </a:r>
          <a:endParaRPr lang="ru-RU" sz="3000" kern="1200" dirty="0"/>
        </a:p>
      </dsp:txBody>
      <dsp:txXfrm>
        <a:off x="428408" y="2906532"/>
        <a:ext cx="8436317" cy="581245"/>
      </dsp:txXfrm>
    </dsp:sp>
    <dsp:sp modelId="{674D4089-9BE3-433B-9FF4-50F0EFCAB737}">
      <dsp:nvSpPr>
        <dsp:cNvPr id="0" name=""/>
        <dsp:cNvSpPr/>
      </dsp:nvSpPr>
      <dsp:spPr>
        <a:xfrm>
          <a:off x="65129" y="2833876"/>
          <a:ext cx="726557" cy="7265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8E95-1C3B-46B1-927A-1A03817D5BC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323B322-CCF4-4D99-8B19-9A30B4C1F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60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8E95-1C3B-46B1-927A-1A03817D5BC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23B322-CCF4-4D99-8B19-9A30B4C1F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8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8E95-1C3B-46B1-927A-1A03817D5BC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23B322-CCF4-4D99-8B19-9A30B4C1F96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4044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8E95-1C3B-46B1-927A-1A03817D5BC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23B322-CCF4-4D99-8B19-9A30B4C1F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48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8E95-1C3B-46B1-927A-1A03817D5BC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23B322-CCF4-4D99-8B19-9A30B4C1F96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3413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8E95-1C3B-46B1-927A-1A03817D5BC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23B322-CCF4-4D99-8B19-9A30B4C1F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13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8E95-1C3B-46B1-927A-1A03817D5BC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B322-CCF4-4D99-8B19-9A30B4C1F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834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8E95-1C3B-46B1-927A-1A03817D5BC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B322-CCF4-4D99-8B19-9A30B4C1F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4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8E95-1C3B-46B1-927A-1A03817D5BC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B322-CCF4-4D99-8B19-9A30B4C1F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84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8E95-1C3B-46B1-927A-1A03817D5BC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23B322-CCF4-4D99-8B19-9A30B4C1F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43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8E95-1C3B-46B1-927A-1A03817D5BC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323B322-CCF4-4D99-8B19-9A30B4C1F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50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8E95-1C3B-46B1-927A-1A03817D5BC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323B322-CCF4-4D99-8B19-9A30B4C1F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8E95-1C3B-46B1-927A-1A03817D5BC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B322-CCF4-4D99-8B19-9A30B4C1F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90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8E95-1C3B-46B1-927A-1A03817D5BC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B322-CCF4-4D99-8B19-9A30B4C1F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11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8E95-1C3B-46B1-927A-1A03817D5BC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B322-CCF4-4D99-8B19-9A30B4C1F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89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8E95-1C3B-46B1-927A-1A03817D5BC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23B322-CCF4-4D99-8B19-9A30B4C1F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3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28E95-1C3B-46B1-927A-1A03817D5BC4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323B322-CCF4-4D99-8B19-9A30B4C1F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2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647" y="565879"/>
            <a:ext cx="11414670" cy="18925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Библиотека </a:t>
            </a:r>
            <a:br>
              <a:rPr lang="ru-RU" b="1" dirty="0" smtClean="0"/>
            </a:br>
            <a:r>
              <a:rPr lang="ru-RU" b="1" dirty="0" smtClean="0"/>
              <a:t>как интеллектуальная организация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91685" y="3663439"/>
            <a:ext cx="4219391" cy="2080621"/>
          </a:xfrm>
        </p:spPr>
        <p:txBody>
          <a:bodyPr/>
          <a:lstStyle/>
          <a:p>
            <a:pPr algn="r"/>
            <a:r>
              <a:rPr lang="ru-RU" b="1" dirty="0" smtClean="0"/>
              <a:t>Матвеева Ирина Юрьевна</a:t>
            </a:r>
            <a:r>
              <a:rPr lang="ru-RU" dirty="0" smtClean="0"/>
              <a:t>, кандидат педагогических наук, доцент, заведующий кафедрой библиотечно-информационной деятельности Челябинского ГИК</a:t>
            </a:r>
            <a:endParaRPr lang="ru-RU" dirty="0"/>
          </a:p>
        </p:txBody>
      </p:sp>
      <p:pic>
        <p:nvPicPr>
          <p:cNvPr id="1026" name="Picture 2" descr="https://inex.company/assets/images/creative/inteoe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337" y="2819323"/>
            <a:ext cx="5384078" cy="376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82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5096" y="284476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Ожидаемые результаты от «интеллектуализации» библиотек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565" y="1854926"/>
            <a:ext cx="6893423" cy="419317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Главный результат – социальная и экономическая адаптация библиотеки как социального института</a:t>
            </a:r>
          </a:p>
          <a:p>
            <a:pPr marL="0" indent="0" algn="ctr">
              <a:buNone/>
            </a:pPr>
            <a:endParaRPr lang="ru-RU" b="1" dirty="0" smtClean="0"/>
          </a:p>
          <a:p>
            <a:r>
              <a:rPr lang="ru-RU" dirty="0" smtClean="0"/>
              <a:t>Осознанное </a:t>
            </a:r>
            <a:r>
              <a:rPr lang="ru-RU" dirty="0" err="1" smtClean="0"/>
              <a:t>стратегиальное</a:t>
            </a:r>
            <a:r>
              <a:rPr lang="ru-RU" dirty="0" smtClean="0"/>
              <a:t> развитие библиотек и области,</a:t>
            </a:r>
          </a:p>
          <a:p>
            <a:r>
              <a:rPr lang="ru-RU" dirty="0" smtClean="0"/>
              <a:t>Появление авторских  моделей библиотек будущего,</a:t>
            </a:r>
          </a:p>
          <a:p>
            <a:r>
              <a:rPr lang="ru-RU" dirty="0" smtClean="0"/>
              <a:t>Изменение инструментария и технологических решений в библиотечном учреждении,</a:t>
            </a:r>
          </a:p>
          <a:p>
            <a:r>
              <a:rPr lang="ru-RU" dirty="0" smtClean="0"/>
              <a:t>Изменение </a:t>
            </a:r>
            <a:r>
              <a:rPr lang="ru-RU" dirty="0" err="1" smtClean="0"/>
              <a:t>имиджевых</a:t>
            </a:r>
            <a:r>
              <a:rPr lang="ru-RU" dirty="0" smtClean="0"/>
              <a:t> характеристик библиотека как учреждения и библиотечной профессии,</a:t>
            </a:r>
          </a:p>
          <a:p>
            <a:r>
              <a:rPr lang="ru-RU" dirty="0" smtClean="0"/>
              <a:t>Усиление конкурентных преимуществ библиотеки.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2" y="2521131"/>
            <a:ext cx="3922158" cy="242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760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2296" y="153847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Пути формирования библиотеки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</a:t>
            </a:r>
            <a:r>
              <a:rPr lang="ru-RU" dirty="0" smtClean="0"/>
              <a:t>интеллектуальной 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4663" y="1463041"/>
            <a:ext cx="10437223" cy="50683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Преобладание не физической, а умственной работы (автоматизация – </a:t>
            </a:r>
            <a:r>
              <a:rPr lang="ru-RU" dirty="0" err="1" smtClean="0"/>
              <a:t>цифровизация</a:t>
            </a:r>
            <a:r>
              <a:rPr lang="ru-RU" dirty="0" smtClean="0"/>
              <a:t>, роботизация )</a:t>
            </a:r>
          </a:p>
          <a:p>
            <a:r>
              <a:rPr lang="ru-RU" dirty="0" smtClean="0"/>
              <a:t>Темпы развития библиотеки и ее подсистем осуществляются на уровне не менее среднего по отрасли,</a:t>
            </a:r>
          </a:p>
          <a:p>
            <a:r>
              <a:rPr lang="ru-RU" dirty="0" err="1" smtClean="0"/>
              <a:t>Самоидентичность</a:t>
            </a:r>
            <a:r>
              <a:rPr lang="ru-RU" dirty="0" smtClean="0"/>
              <a:t> (собственное лицо),</a:t>
            </a:r>
          </a:p>
          <a:p>
            <a:r>
              <a:rPr lang="ru-RU" dirty="0" smtClean="0"/>
              <a:t>Профессиональный иммунитет (подавление инородных элементов, угрожающих  безопасности, мешающим инновационному развитию),</a:t>
            </a:r>
          </a:p>
          <a:p>
            <a:r>
              <a:rPr lang="ru-RU" dirty="0" smtClean="0"/>
              <a:t>Гомеостаз (саморегулирование) за счет сохранения равновесия внутренней среды, приспособления, взаимозаменяемости процессов, перегруппировки ресурсов и т.д.</a:t>
            </a:r>
          </a:p>
          <a:p>
            <a:r>
              <a:rPr lang="ru-RU" dirty="0" smtClean="0"/>
              <a:t>Достаточная адаптивная способность к внешним факторам,</a:t>
            </a:r>
          </a:p>
          <a:p>
            <a:r>
              <a:rPr lang="ru-RU" dirty="0" smtClean="0"/>
              <a:t>Ориентация на эксперимент, постоянное обновление и развитие,</a:t>
            </a:r>
          </a:p>
          <a:p>
            <a:r>
              <a:rPr lang="ru-RU" dirty="0" smtClean="0"/>
              <a:t>Введение в менеджмент персонала направления профессионального развития как базовой управленческой технологии,</a:t>
            </a:r>
          </a:p>
          <a:p>
            <a:r>
              <a:rPr lang="ru-RU" dirty="0" smtClean="0"/>
              <a:t>Переход в найме персонала на «портфельных работников», «интеллектуальных кочевников». Оценка работы не как места, а как процесса в постоянном обучении.</a:t>
            </a:r>
          </a:p>
          <a:p>
            <a:r>
              <a:rPr lang="ru-RU" dirty="0" smtClean="0"/>
              <a:t>Клубное управление с руководителем-лидером, носителем  ценностей, исследователем и организатором инноваций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84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Управленческие меры перехода к интеллектуальной библиотеке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1450" y="2133600"/>
            <a:ext cx="6423161" cy="4515394"/>
          </a:xfrm>
        </p:spPr>
        <p:txBody>
          <a:bodyPr/>
          <a:lstStyle/>
          <a:p>
            <a:r>
              <a:rPr lang="ru-RU" dirty="0" smtClean="0"/>
              <a:t>Ясное понимание стратегии библиотеки коллективом,</a:t>
            </a:r>
          </a:p>
          <a:p>
            <a:r>
              <a:rPr lang="ru-RU" dirty="0" smtClean="0"/>
              <a:t>Формирование креативного библиотечного класса, ориентированного не на личный, а на производственный успех,</a:t>
            </a:r>
          </a:p>
          <a:p>
            <a:r>
              <a:rPr lang="ru-RU" dirty="0" smtClean="0"/>
              <a:t>Создание образовательного климата в библиотеке, подкрепленного внутренней мотивацией коллектива на профессиональную самореализацию,</a:t>
            </a:r>
          </a:p>
          <a:p>
            <a:r>
              <a:rPr lang="ru-RU" dirty="0" smtClean="0"/>
              <a:t>Внутриорганизационные коммуникации  должны обладать свойствами терпимости и свободы дискуссий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8" y="2750821"/>
            <a:ext cx="4572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364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57110" y="2133600"/>
            <a:ext cx="5247502" cy="377762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b="1" dirty="0" smtClean="0"/>
              <a:t>Благодарю за внимание </a:t>
            </a:r>
            <a:endParaRPr lang="en-US" sz="3200" b="1" dirty="0" smtClean="0"/>
          </a:p>
          <a:p>
            <a:pPr marL="0" indent="0" algn="ctr">
              <a:buNone/>
            </a:pPr>
            <a:r>
              <a:rPr lang="ru-RU" sz="3200" b="1" dirty="0" smtClean="0"/>
              <a:t>и успешного нам перехода в общество знаний!</a:t>
            </a:r>
            <a:endParaRPr lang="ru-RU" sz="3200" b="1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Матвеева Ирина Юрьевна,</a:t>
            </a:r>
          </a:p>
          <a:p>
            <a:pPr marL="0" indent="0" algn="ctr">
              <a:buNone/>
            </a:pPr>
            <a:r>
              <a:rPr lang="ru-RU" dirty="0" smtClean="0"/>
              <a:t>8-922-69-82-711,</a:t>
            </a:r>
          </a:p>
          <a:p>
            <a:pPr marL="0" indent="0" algn="ctr">
              <a:buNone/>
            </a:pPr>
            <a:r>
              <a:rPr lang="en-US" dirty="0" smtClean="0"/>
              <a:t>mir2106@mail.ru</a:t>
            </a:r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37" y="1330234"/>
            <a:ext cx="4767806" cy="49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44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8984" y="409303"/>
            <a:ext cx="10133012" cy="62527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Интеллектуальная организация</a:t>
            </a:r>
            <a:r>
              <a:rPr lang="ru-RU" dirty="0"/>
              <a:t> (от англ. </a:t>
            </a:r>
            <a:r>
              <a:rPr lang="en-US" dirty="0"/>
              <a:t>Thinking organization</a:t>
            </a:r>
            <a:r>
              <a:rPr lang="ru-RU" dirty="0"/>
              <a:t> – думающая осмысленная организация</a:t>
            </a:r>
            <a:r>
              <a:rPr lang="ru-RU" dirty="0" smtClean="0"/>
              <a:t>), </a:t>
            </a:r>
          </a:p>
          <a:p>
            <a:pPr marL="0" indent="0">
              <a:buNone/>
            </a:pPr>
            <a:r>
              <a:rPr lang="ru-RU" dirty="0" smtClean="0"/>
              <a:t>синонимы: </a:t>
            </a:r>
          </a:p>
          <a:p>
            <a:r>
              <a:rPr lang="ru-RU" dirty="0" smtClean="0"/>
              <a:t>организация, основанная на знаниях, </a:t>
            </a:r>
          </a:p>
          <a:p>
            <a:r>
              <a:rPr lang="ru-RU" dirty="0" smtClean="0"/>
              <a:t>осмысленная, самообучающаяся организация.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Интеллектуальная организация – это организация, действующая на основе развития и использования интеллектуального потенциала своих сотрудников, высококвалифицированных специалистов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Интеллектуальная организация рассматривает не только персонал , менеджмент, но и саму организацию как мыслящий организм (органическая природа организации, само и развивающаяся система).</a:t>
            </a:r>
          </a:p>
          <a:p>
            <a:pPr marL="0" indent="0">
              <a:buNone/>
            </a:pPr>
            <a:r>
              <a:rPr lang="ru-RU" dirty="0" smtClean="0"/>
              <a:t>Эти подходы реализуют жизненный цикл организации: создание, рост, зрелость, спад.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Экономист </a:t>
            </a:r>
            <a:r>
              <a:rPr lang="ru-RU" dirty="0"/>
              <a:t>Ю. В. Маркина считает, что главной задачей интеллектуальной организации является «разработка внутренних институциональных и управленческих процедур, помогающих формированию общего концептуального видения и реализации его на практике» </a:t>
            </a:r>
          </a:p>
        </p:txBody>
      </p:sp>
    </p:spTree>
    <p:extLst>
      <p:ext uri="{BB962C8B-B14F-4D97-AF65-F5344CB8AC3E}">
        <p14:creationId xmlns:p14="http://schemas.microsoft.com/office/powerpoint/2010/main" val="3011923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69" y="324307"/>
            <a:ext cx="9780743" cy="10734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(свойства)</a:t>
            </a:r>
            <a:br>
              <a:rPr lang="ru-RU" dirty="0" smtClean="0"/>
            </a:br>
            <a:r>
              <a:rPr lang="ru-RU" dirty="0" smtClean="0"/>
              <a:t> интеллектуальной 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2857" y="1645920"/>
            <a:ext cx="9984519" cy="4934762"/>
          </a:xfrm>
        </p:spPr>
        <p:txBody>
          <a:bodyPr/>
          <a:lstStyle/>
          <a:p>
            <a:pPr lvl="0"/>
            <a:r>
              <a:rPr lang="ru-RU" dirty="0" err="1" smtClean="0"/>
              <a:t>Неформализуемый</a:t>
            </a:r>
            <a:r>
              <a:rPr lang="ru-RU" dirty="0" smtClean="0"/>
              <a:t> интеллектуальный актив (физическая / рыночная стоимость организации),</a:t>
            </a:r>
          </a:p>
          <a:p>
            <a:pPr lvl="0"/>
            <a:r>
              <a:rPr lang="ru-RU" dirty="0" smtClean="0"/>
              <a:t>Основной резерв жизнеспособности организации – </a:t>
            </a:r>
            <a:r>
              <a:rPr lang="ru-RU" dirty="0" err="1" smtClean="0"/>
              <a:t>внутриорганизацинный</a:t>
            </a:r>
            <a:r>
              <a:rPr lang="ru-RU" dirty="0" smtClean="0"/>
              <a:t> (состояния: развитие, стагнация, деградация)</a:t>
            </a:r>
          </a:p>
          <a:p>
            <a:pPr lvl="0"/>
            <a:r>
              <a:rPr lang="ru-RU" dirty="0" smtClean="0"/>
              <a:t>Поведением работников управляют не предписания менеджеров, а организационные правила и этические нормы (идеологический компонент),</a:t>
            </a:r>
          </a:p>
          <a:p>
            <a:pPr lvl="0"/>
            <a:r>
              <a:rPr lang="ru-RU" dirty="0" smtClean="0"/>
              <a:t>Широко используются коллективные методы принятия решений,</a:t>
            </a:r>
          </a:p>
          <a:p>
            <a:pPr lvl="0"/>
            <a:r>
              <a:rPr lang="ru-RU" dirty="0" smtClean="0"/>
              <a:t>В менеджменте персонала основным направлением является развитие персонала,</a:t>
            </a:r>
          </a:p>
          <a:p>
            <a:pPr lvl="0"/>
            <a:r>
              <a:rPr lang="ru-RU" dirty="0"/>
              <a:t>Г</a:t>
            </a:r>
            <a:r>
              <a:rPr lang="ru-RU" dirty="0" smtClean="0"/>
              <a:t>ибкость</a:t>
            </a:r>
            <a:r>
              <a:rPr lang="ru-RU" dirty="0"/>
              <a:t>, подвижность организационной системы, связанные с реакцией на изменения внешней и внутренней </a:t>
            </a:r>
            <a:r>
              <a:rPr lang="ru-RU" dirty="0" smtClean="0"/>
              <a:t>среды,</a:t>
            </a:r>
            <a:endParaRPr lang="ru-RU" dirty="0"/>
          </a:p>
          <a:p>
            <a:pPr lvl="0"/>
            <a:r>
              <a:rPr lang="ru-RU" dirty="0"/>
              <a:t>С</a:t>
            </a:r>
            <a:r>
              <a:rPr lang="ru-RU" dirty="0" smtClean="0"/>
              <a:t>тремление организации к </a:t>
            </a:r>
            <a:r>
              <a:rPr lang="ru-RU" dirty="0"/>
              <a:t>созданию и освоению новых знаний для повышения организационной </a:t>
            </a:r>
            <a:r>
              <a:rPr lang="ru-RU" dirty="0" smtClean="0"/>
              <a:t>эффективности,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47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Компоненты </a:t>
            </a:r>
            <a:br>
              <a:rPr lang="ru-RU" dirty="0" smtClean="0"/>
            </a:br>
            <a:r>
              <a:rPr lang="ru-RU" dirty="0" smtClean="0"/>
              <a:t>интеллектуальной организации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149910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301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7360" y="461553"/>
            <a:ext cx="10175966" cy="41757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1. Интеллектуальный капитал</a:t>
            </a:r>
            <a:r>
              <a:rPr lang="ru-RU" dirty="0" smtClean="0"/>
              <a:t> – </a:t>
            </a:r>
          </a:p>
          <a:p>
            <a:pPr marL="0" indent="0">
              <a:buNone/>
            </a:pPr>
            <a:r>
              <a:rPr lang="ru-RU" dirty="0" smtClean="0"/>
              <a:t>А) Человеческий капитал (мигрирующая часть):</a:t>
            </a:r>
          </a:p>
          <a:p>
            <a:r>
              <a:rPr lang="ru-RU" dirty="0" smtClean="0"/>
              <a:t>интеллектуальные способности персонала, их компетенции (внутренний интеллектуальный капитал);</a:t>
            </a:r>
          </a:p>
          <a:p>
            <a:r>
              <a:rPr lang="ru-RU" dirty="0" smtClean="0"/>
              <a:t>капитал контактных аудиторий (поставщиков, партнеров, ученых…); </a:t>
            </a:r>
          </a:p>
          <a:p>
            <a:pPr marL="0" indent="0">
              <a:buNone/>
            </a:pPr>
            <a:r>
              <a:rPr lang="ru-RU" dirty="0" smtClean="0"/>
              <a:t>Б) Структурный капитал (стационарная часть):</a:t>
            </a:r>
          </a:p>
          <a:p>
            <a:r>
              <a:rPr lang="ru-RU" dirty="0" smtClean="0"/>
              <a:t>технологический капитал (ноу-хау, бренд, бизнес-процессы, информационные системы, базы данных и прочие нематериальные активы).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Пути развития:</a:t>
            </a:r>
          </a:p>
          <a:p>
            <a:r>
              <a:rPr lang="ru-RU" dirty="0" smtClean="0"/>
              <a:t>Обучение персонала,</a:t>
            </a:r>
          </a:p>
          <a:p>
            <a:r>
              <a:rPr lang="ru-RU" dirty="0" smtClean="0"/>
              <a:t>Приобретение/ заимствование у других организаций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26" y="4817472"/>
            <a:ext cx="5743303" cy="179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6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5920" y="457199"/>
            <a:ext cx="10175966" cy="45458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2. Организационная культура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организует мышление, интуицию, духовное сознание и эмоциональную культуру человека.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Включает:</a:t>
            </a:r>
          </a:p>
          <a:p>
            <a:r>
              <a:rPr lang="ru-RU" dirty="0" smtClean="0"/>
              <a:t>Формирование общего информационного пространства,</a:t>
            </a:r>
          </a:p>
          <a:p>
            <a:r>
              <a:rPr lang="ru-RU" dirty="0" smtClean="0"/>
              <a:t>Развитие благоприятного социально-психологического и профессионального климата,</a:t>
            </a:r>
          </a:p>
          <a:p>
            <a:r>
              <a:rPr lang="ru-RU" dirty="0" smtClean="0"/>
              <a:t>Либерально-демократический стиль управления, построенный на единстве ценностей, доверии и уважении,</a:t>
            </a:r>
          </a:p>
          <a:p>
            <a:r>
              <a:rPr lang="ru-RU" dirty="0" smtClean="0"/>
              <a:t>Формирование развивающей среды для личности,</a:t>
            </a:r>
          </a:p>
          <a:p>
            <a:r>
              <a:rPr lang="ru-RU" dirty="0" smtClean="0"/>
              <a:t>Выстраивание системы мотивации, ориентированной на  групповое развитие и успех.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Пути формирования:</a:t>
            </a:r>
          </a:p>
          <a:p>
            <a:pPr marL="0" indent="0">
              <a:buNone/>
            </a:pPr>
            <a:r>
              <a:rPr lang="ru-RU" dirty="0" smtClean="0"/>
              <a:t>Формирование факторов организационной культуры через объединение коллектива, ориентации каждого сотрудника на эффективный ПРОИЗВОДСТВЕННЫЙ результат.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130" y="5003073"/>
            <a:ext cx="5373189" cy="166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96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3668" y="404949"/>
            <a:ext cx="10319657" cy="40021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3. Сетевая организационная структура</a:t>
            </a:r>
          </a:p>
          <a:p>
            <a:pPr marL="0" indent="0">
              <a:buNone/>
            </a:pPr>
            <a:r>
              <a:rPr lang="ru-RU" dirty="0" smtClean="0"/>
              <a:t>Подразумевает смену вертикальных иерархических структур на горизонтальные сетевые взаимоотношения, встраивание библиотеки в сетевые внешние структуры.</a:t>
            </a:r>
          </a:p>
          <a:p>
            <a:r>
              <a:rPr lang="ru-RU" dirty="0" smtClean="0"/>
              <a:t>Самостоятельность и свобода сотрудников, самоорганизация, </a:t>
            </a:r>
            <a:r>
              <a:rPr lang="ru-RU" dirty="0" err="1" smtClean="0"/>
              <a:t>дебюрократизация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Гибкость и адаптивность организационной структуры,</a:t>
            </a:r>
          </a:p>
          <a:p>
            <a:r>
              <a:rPr lang="ru-RU" dirty="0" smtClean="0"/>
              <a:t>Формирование команд и работа в них,</a:t>
            </a:r>
          </a:p>
          <a:p>
            <a:r>
              <a:rPr lang="ru-RU" dirty="0" smtClean="0"/>
              <a:t>Поддержка и развитие лидеров,</a:t>
            </a:r>
          </a:p>
          <a:p>
            <a:r>
              <a:rPr lang="ru-RU" dirty="0" smtClean="0"/>
              <a:t>Развитие отношений с партнерами, благодаря корпоративным сетевым проектам, стажировкам, волонтерскому обогащению и т.д.</a:t>
            </a:r>
          </a:p>
          <a:p>
            <a:pPr marL="0" indent="0">
              <a:buNone/>
            </a:pPr>
            <a:r>
              <a:rPr lang="ru-RU" dirty="0" smtClean="0"/>
              <a:t>Пути формирования:</a:t>
            </a:r>
          </a:p>
          <a:p>
            <a:pPr marL="0" indent="0">
              <a:buNone/>
            </a:pPr>
            <a:r>
              <a:rPr lang="ru-RU" dirty="0" smtClean="0"/>
              <a:t>Изменение структуры, методов и технологий управления в организации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936" y="4423133"/>
            <a:ext cx="3992879" cy="232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46" y="4423133"/>
            <a:ext cx="3074718" cy="230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80" y="4407055"/>
            <a:ext cx="3096168" cy="232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786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4514" y="200297"/>
            <a:ext cx="6675119" cy="623969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4. Обучающаяся организация</a:t>
            </a:r>
          </a:p>
          <a:p>
            <a:pPr marL="0" indent="0">
              <a:buNone/>
            </a:pPr>
            <a:r>
              <a:rPr lang="ru-RU" dirty="0" smtClean="0"/>
              <a:t>Предполагает постоянное профессиональное развитие коллектива библиотеки, направленное </a:t>
            </a:r>
            <a:r>
              <a:rPr lang="ru-RU" dirty="0"/>
              <a:t>на создание конкурентных </a:t>
            </a:r>
            <a:r>
              <a:rPr lang="ru-RU" dirty="0" smtClean="0"/>
              <a:t>преимуществ.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Виды обучения:</a:t>
            </a:r>
          </a:p>
          <a:p>
            <a:pPr marL="0" indent="0">
              <a:buNone/>
            </a:pPr>
            <a:r>
              <a:rPr lang="ru-RU" u="sng" dirty="0" smtClean="0"/>
              <a:t>Организационное обучение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u="sng" dirty="0" err="1" smtClean="0"/>
              <a:t>Самообучаемость</a:t>
            </a:r>
            <a:r>
              <a:rPr lang="ru-RU" dirty="0" smtClean="0"/>
              <a:t> – создание условий для постоянного развития индивидуального профессионализма всех работников, направленных на совершенствование организации: </a:t>
            </a:r>
            <a:endParaRPr lang="ru-RU" dirty="0"/>
          </a:p>
          <a:p>
            <a:r>
              <a:rPr lang="ru-RU" dirty="0" smtClean="0"/>
              <a:t>профессиональная рефлексия,</a:t>
            </a:r>
          </a:p>
          <a:p>
            <a:r>
              <a:rPr lang="ru-RU" dirty="0" smtClean="0"/>
              <a:t>Простановка проблем и вопросов,</a:t>
            </a:r>
          </a:p>
          <a:p>
            <a:r>
              <a:rPr lang="ru-RU" dirty="0" smtClean="0"/>
              <a:t>Получение доказательств,</a:t>
            </a:r>
          </a:p>
          <a:p>
            <a:r>
              <a:rPr lang="ru-RU" dirty="0" smtClean="0"/>
              <a:t>Поиск решения, эксперимент,</a:t>
            </a:r>
          </a:p>
          <a:p>
            <a:r>
              <a:rPr lang="ru-RU" dirty="0" smtClean="0"/>
              <a:t>Обсуждение выводов на основе полученного опыта.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2662646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531" y="54573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Продукт библиотеки как интеллектуальной 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7394" y="2133600"/>
            <a:ext cx="6227218" cy="377762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Добыча знаний – Их использование – Прекращение в капитал (богатство)</a:t>
            </a:r>
          </a:p>
          <a:p>
            <a:r>
              <a:rPr lang="ru-RU" dirty="0" smtClean="0"/>
              <a:t>Творческий продукт (инновационные модели, продукты, технологии, управленческие решения),</a:t>
            </a:r>
          </a:p>
          <a:p>
            <a:r>
              <a:rPr lang="ru-RU" dirty="0" smtClean="0"/>
              <a:t>Формирование результативной стратегии, направленной на приобретение </a:t>
            </a:r>
            <a:r>
              <a:rPr lang="ru-RU" dirty="0"/>
              <a:t>будущих </a:t>
            </a:r>
            <a:r>
              <a:rPr lang="ru-RU" dirty="0" smtClean="0"/>
              <a:t> выгод</a:t>
            </a:r>
            <a:endParaRPr lang="ru-RU" dirty="0"/>
          </a:p>
          <a:p>
            <a:r>
              <a:rPr lang="ru-RU" dirty="0" smtClean="0"/>
              <a:t>Эффективное организационное поведение,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2405198"/>
            <a:ext cx="4572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60378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292</TotalTime>
  <Words>833</Words>
  <Application>Microsoft Office PowerPoint</Application>
  <PresentationFormat>Произвольный</PresentationFormat>
  <Paragraphs>103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Библиотека  как интеллектуальная организация</vt:lpstr>
      <vt:lpstr>Презентация PowerPoint</vt:lpstr>
      <vt:lpstr>Особенности (свойства)  интеллектуальной организации</vt:lpstr>
      <vt:lpstr>Компоненты  интеллектуальной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Продукт библиотеки как интеллектуальной организации</vt:lpstr>
      <vt:lpstr>Ожидаемые результаты от «интеллектуализации» библиотек</vt:lpstr>
      <vt:lpstr>Пути формирования библиотеки  как интеллектуальной организации</vt:lpstr>
      <vt:lpstr>Управленческие меры перехода к интеллектуальной библиотеке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Библиотека  как интеллектуальная организация</dc:title>
  <dc:creator>Пользователь Windows</dc:creator>
  <cp:lastModifiedBy>usergbu</cp:lastModifiedBy>
  <cp:revision>22</cp:revision>
  <dcterms:created xsi:type="dcterms:W3CDTF">2019-11-17T12:56:10Z</dcterms:created>
  <dcterms:modified xsi:type="dcterms:W3CDTF">2019-11-20T20:28:52Z</dcterms:modified>
</cp:coreProperties>
</file>