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1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4529FF-8E80-4F62-86FE-812B62356BD3}" type="datetimeFigureOut">
              <a:rPr lang="ru-RU" smtClean="0"/>
              <a:pPr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9556BC-ECAC-42F8-A2D3-82392154B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692696"/>
            <a:ext cx="5040560" cy="3456384"/>
          </a:xfrm>
        </p:spPr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БИБЛИОТЕКА: ВЕЧНЫЕ ЦЕННОСТИ И ВЫЗОВЫ ВРЕМЕНИ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725144"/>
            <a:ext cx="4329268" cy="79208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err="1" smtClean="0"/>
              <a:t>Вихрева</a:t>
            </a:r>
            <a:r>
              <a:rPr lang="ru-RU" b="1" dirty="0" smtClean="0"/>
              <a:t> Г. М.  </a:t>
            </a:r>
          </a:p>
          <a:p>
            <a:pPr algn="ctr"/>
            <a:r>
              <a:rPr lang="ru-RU" dirty="0" smtClean="0"/>
              <a:t>Новосибирск, ГПНТБ СО РАН, ОНИМР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основные гуманистические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задачи,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</a:rPr>
              <a:t>которые может и должна решать российская библиотека в условиях техногенной цивилизации и глобальных геополитических угроз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Формирование на постсоветском пространстве новых форм экономического, культурного, образовательного, информационного сотрудничества, способствующего сохранению и развитию исторически сложившихся связей в разных сферах деятельности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Евразийское библиотечное пространство – форма существования библиотечного дела в евразийском регионе, объединение библиотек на основе выработки согласованной политики, общих направлений деятельности, корпоративного создания и использования электронных информационных ресурсов, беспрепятственного обмена информацией с применением современных информационных коммуникационных технологий. 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626469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«Всё </a:t>
            </a:r>
            <a:r>
              <a:rPr lang="ru-RU" dirty="0"/>
              <a:t>большая часть российского библиотечного сообщества склонна видеть сейчас в библиотеке не просто социальный, информационный, образовательный, воспитательный и т. п. институт, но и активно действующее, обладающее большим потенциалом звено в системе гуманитарной защиты населения, защиты его социального здоровья, сопровождения и поддержки индивида на всем жизненном пути» 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</a:t>
            </a:r>
            <a:r>
              <a:rPr lang="ru-RU" dirty="0"/>
              <a:t>Л. Е. Савич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015680" cy="2736304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500" dirty="0" smtClean="0"/>
              <a:t>«Чем выше мощь производственных и боевых технологий, тем более совершенные средства культурной регуляции необходимы для сохранения </a:t>
            </a:r>
            <a:r>
              <a:rPr lang="ru-RU" sz="3500" dirty="0" smtClean="0"/>
              <a:t>общества».                       </a:t>
            </a:r>
            <a:endParaRPr lang="ru-RU" dirty="0" smtClean="0"/>
          </a:p>
          <a:p>
            <a:endParaRPr lang="ru-RU" sz="2200" dirty="0" smtClean="0"/>
          </a:p>
          <a:p>
            <a:r>
              <a:rPr lang="ru-RU" sz="2200" dirty="0" smtClean="0"/>
              <a:t>                      А. П. </a:t>
            </a:r>
            <a:r>
              <a:rPr lang="ru-RU" sz="2200" b="1" dirty="0" err="1" smtClean="0"/>
              <a:t>Назаретя́н</a:t>
            </a:r>
            <a:r>
              <a:rPr lang="ru-RU" sz="2200" dirty="0" smtClean="0"/>
              <a:t> — советский и российский философ, специалист по политической психологии, культурной антропологии.</a:t>
            </a:r>
          </a:p>
          <a:p>
            <a:endParaRPr lang="ru-RU" sz="2400" dirty="0" smtClean="0"/>
          </a:p>
          <a:p>
            <a:endParaRPr lang="ru-RU" sz="2200" dirty="0" smtClean="0"/>
          </a:p>
          <a:p>
            <a:r>
              <a:rPr lang="ru-RU" sz="2200" dirty="0" smtClean="0"/>
              <a:t>      </a:t>
            </a:r>
            <a:endParaRPr lang="ru-RU" dirty="0" smtClean="0"/>
          </a:p>
          <a:p>
            <a:r>
              <a:rPr lang="ru-RU" dirty="0" smtClean="0"/>
              <a:t>             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Библиотека </a:t>
            </a:r>
            <a:r>
              <a:rPr lang="ru-RU" sz="2400" dirty="0"/>
              <a:t>как социальный институт </a:t>
            </a:r>
            <a:r>
              <a:rPr lang="ru-RU" sz="2400" b="1" dirty="0" err="1"/>
              <a:t>гуманистична</a:t>
            </a:r>
            <a:r>
              <a:rPr lang="ru-RU" sz="2400" b="1" dirty="0"/>
              <a:t> по своей сути</a:t>
            </a:r>
            <a:r>
              <a:rPr lang="ru-RU" sz="2400" dirty="0"/>
              <a:t>, ибо, имея глубокие гуманистические традиции, в любых исторических условиях сохраняет свою направленность на человека как центр мироздания, на удовлетворение и формирование его информационных потребностей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Социальная </a:t>
            </a:r>
            <a:r>
              <a:rPr lang="ru-RU" sz="2400" dirty="0"/>
              <a:t>и </a:t>
            </a:r>
            <a:r>
              <a:rPr lang="ru-RU" sz="2400" dirty="0" smtClean="0"/>
              <a:t>гуманистическая </a:t>
            </a:r>
            <a:r>
              <a:rPr lang="ru-RU" sz="2400" dirty="0"/>
              <a:t>направленность изначально присуща библиотечной деятельности, она закреплена в традициях российского просветительства, в национальных и международных нормах.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6390456" cy="5829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ценности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нравственные ориентиры, формирующие мировоззрение граждан России, передаваемые от поколения к поколению, лежащие в основе общероссийской гражданской идентичности и единого культурного пространства страны, укрепляющие гражданское единство, нашедшие свое уникальное, самобытное проявление в духовном, историческом и культурном развитии многонационального народа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Указ Президента РФ от 9 ноября 2022 г. № 809 “Об утверждении Основ государственной политики по сохранению и укреплению традиционных российских духовно-нравственных ценностей”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8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73448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000" b="1" u="sng" dirty="0" smtClean="0"/>
          </a:p>
          <a:p>
            <a:pPr>
              <a:lnSpc>
                <a:spcPct val="150000"/>
              </a:lnSpc>
            </a:pPr>
            <a:r>
              <a:rPr lang="ru-RU" sz="2000" b="1" u="sng" dirty="0" smtClean="0"/>
              <a:t>А.В. Соколов: 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Библиотечный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гуманизм </a:t>
            </a:r>
            <a:r>
              <a:rPr lang="ru-RU" sz="2000" b="1" dirty="0" smtClean="0"/>
              <a:t>- это</a:t>
            </a:r>
            <a:r>
              <a:rPr lang="ru-RU" sz="2000" dirty="0" smtClean="0"/>
              <a:t> «</a:t>
            </a:r>
            <a:r>
              <a:rPr lang="ru-RU" sz="2000" dirty="0"/>
              <a:t>система профессиональной библиотечной деятельности, когда библиотека представляет собой рационально и эстетически обоснованный социально-культурный центр гуманистической книжности со свободным доступом к его документным фондам локальных и удалённых пользователей и диалоговым </a:t>
            </a:r>
            <a:r>
              <a:rPr lang="ru-RU" sz="2000" dirty="0" err="1"/>
              <a:t>субьект</a:t>
            </a:r>
            <a:r>
              <a:rPr lang="ru-RU" sz="2000" dirty="0"/>
              <a:t>-субъектным общением читателей и сотрудников библиотеки"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основные гуманистические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задачи,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которые может и должна решать российская библиотека в условиях техногенной цивилизации и глобальных геополитических угроз 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Необходимость </a:t>
            </a:r>
            <a:r>
              <a:rPr lang="ru-RU" sz="2000" b="1" dirty="0" smtClean="0"/>
              <a:t>сохранения </a:t>
            </a:r>
            <a:r>
              <a:rPr lang="ru-RU" sz="2000" b="1" dirty="0" err="1" smtClean="0"/>
              <a:t>социокультурного</a:t>
            </a:r>
            <a:r>
              <a:rPr lang="ru-RU" sz="2000" b="1" dirty="0" smtClean="0"/>
              <a:t> разнообразия</a:t>
            </a:r>
            <a:r>
              <a:rPr lang="ru-RU" sz="2000" dirty="0" smtClean="0"/>
              <a:t> от глобального до региональных уровней. Противостояние попыткам деструкции исторического знания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Библиотека </a:t>
            </a:r>
            <a:r>
              <a:rPr lang="ru-RU" sz="2000" dirty="0" smtClean="0"/>
              <a:t>выступает хранителем коллективной памяти человечества, активно участвует в процессах ретрансляции культуры, т. е. передаче коллективной памяти от человека к человеку, от поколения к поколению.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основные гуманистические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задачи,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которые может и должна решать российская библиотека в условиях техногенной цивилизации и глобальных геополитических угроз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активизация </a:t>
            </a:r>
            <a:r>
              <a:rPr lang="ru-RU" b="1" dirty="0" smtClean="0"/>
              <a:t>просветительской функции</a:t>
            </a:r>
            <a:r>
              <a:rPr lang="ru-RU" dirty="0" smtClean="0"/>
              <a:t> библиотеки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Просветительская деятельность библиотеки реализуется совокупностью всех её функций, с доминированием в этом процессе тех, которые в наибольшей степени присущи данному типу библиотек.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основные гуманистические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задачи,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которые может и должна решать российская библиотека в условиях техногенной цивилизации и глобальных геополитических угроз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задача </a:t>
            </a:r>
            <a:r>
              <a:rPr lang="ru-RU" sz="2000" b="1" dirty="0" smtClean="0"/>
              <a:t>защиты и развития своей национальной культуры и прежде всего – языковой</a:t>
            </a:r>
            <a:r>
              <a:rPr lang="ru-RU" sz="2000" dirty="0" smtClean="0"/>
              <a:t>, которая в любые времена несет в себе энергетику и информационную память нации, отражает душу народа.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стратегия поддержания и развития библиотеками русскоязычного информационного пространства, “русскоязычного мира” – важная социальная роль библиотеки.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основные гуманистические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задачи,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которые может и должна решать российская библиотека в условиях техногенной цивилизации и глобальных геополитических угроз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преодоление информационного неравенства, расслоения людей по степени доступа к информации 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1600" dirty="0" smtClean="0"/>
          </a:p>
          <a:p>
            <a:r>
              <a:rPr lang="ru-RU" sz="1600" dirty="0" smtClean="0"/>
              <a:t>Современная российская библиотека остается, по существу, единственным социальным институтом, предоставляющим информацию населению бесплатно</a:t>
            </a:r>
            <a:r>
              <a:rPr lang="ru-RU" sz="1800" dirty="0" smtClean="0"/>
              <a:t>, </a:t>
            </a:r>
            <a:r>
              <a:rPr lang="ru-RU" sz="1600" dirty="0" smtClean="0"/>
              <a:t>утверждая тем самым социальную справедливость и равные возможности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371</TotalTime>
  <Words>644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Times New Roman</vt:lpstr>
      <vt:lpstr>Trebuchet MS</vt:lpstr>
      <vt:lpstr>Wingdings</vt:lpstr>
      <vt:lpstr>Wingdings 2</vt:lpstr>
      <vt:lpstr>Изящная</vt:lpstr>
      <vt:lpstr>   БИБЛИОТЕКА: ВЕЧНЫЕ ЦЕННОСТИ И ВЫЗОВЫ ВРЕМЕНИ 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гуманистические задачи, которые может и должна решать российская библиотека в условиях техногенной цивилизации и глобальных геополитических угроз  </vt:lpstr>
      <vt:lpstr>основные гуманистические задачи, которые может и должна решать российская библиотека в условиях техногенной цивилизации и глобальных геополитических угроз  </vt:lpstr>
      <vt:lpstr>основные гуманистические задачи, которые может и должна решать российская библиотека в условиях техногенной цивилизации и глобальных геополитических угроз</vt:lpstr>
      <vt:lpstr>основные гуманистические задачи, которые может и должна решать российская библиотека в условиях техногенной цивилизации и глобальных геополитических угроз</vt:lpstr>
      <vt:lpstr>основные гуманистические задачи, которые может и должна решать российская библиотека в условиях техногенной цивилизации и глобальных геополитических угроз</vt:lpstr>
      <vt:lpstr>Презентация PowerPoint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БИБЛИОТЕКА: ВЕЧНЫЕ ЦЕННОСТИ И ВЫЗОВЫ ВРЕМЕНИ </dc:title>
  <dc:creator>Галина</dc:creator>
  <cp:lastModifiedBy>Вихрева Галина Михайловна</cp:lastModifiedBy>
  <cp:revision>5</cp:revision>
  <dcterms:created xsi:type="dcterms:W3CDTF">2022-11-17T14:00:35Z</dcterms:created>
  <dcterms:modified xsi:type="dcterms:W3CDTF">2022-11-18T08:19:52Z</dcterms:modified>
</cp:coreProperties>
</file>