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8" autoAdjust="0"/>
  </p:normalViewPr>
  <p:slideViewPr>
    <p:cSldViewPr>
      <p:cViewPr varScale="1">
        <p:scale>
          <a:sx n="72" d="100"/>
          <a:sy n="72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131" name="Arc 3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z="2400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743200" y="427038"/>
            <a:ext cx="6399213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828800"/>
            <a:ext cx="4572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dt" sz="quarter" idx="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B7ED023-150C-4FCC-99D8-CD32D811E51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utoUpdateAnimBg="0"/>
      <p:bldP spid="48133" grpId="0" build="p" autoUpdateAnimBg="0" advAuto="0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1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813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507E1-2E4F-4AF0-81CC-797AE36E6A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139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609600"/>
            <a:ext cx="1524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19400" y="609600"/>
            <a:ext cx="44196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B90BB-0C72-4C90-BB98-5757D924AAE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981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96F61-8CED-4306-B301-D61E3EA7A3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3593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A1FA4-9AD1-4DF8-97DC-44BB1587F3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4577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2885A-996F-43B5-B186-4864D66B2F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789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CB6CE-D9C1-4FF7-A963-631C512830C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671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9D6217-F892-41B3-B705-B9E7320732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4020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B7D25-7F4B-4709-A5FF-786E76C7BF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2960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9CCD3-94B9-4FE6-A012-4A1385C6E1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302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7D153-89B2-404C-BB5B-2F864AE6A21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5222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rc 2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z="240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609600"/>
            <a:ext cx="6096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fld id="{6E6FDAC1-CE78-4CF1-B7F3-A99129416DD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2pPr>
      <a:lvl3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3pPr>
      <a:lvl4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4pPr>
      <a:lvl5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«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libconfs.narod.ru/1999/1s/1s_p23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pntb.ru/libcom10/disk/4.pdf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8001000" cy="1981200"/>
          </a:xfrm>
        </p:spPr>
        <p:txBody>
          <a:bodyPr/>
          <a:lstStyle/>
          <a:p>
            <a:r>
              <a:rPr lang="ru-RU" altLang="ru-RU" sz="4800"/>
              <a:t>Деловая репутация библиотеки как ее стратегическое преимущество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14800" y="2895600"/>
            <a:ext cx="4572000" cy="2362200"/>
          </a:xfrm>
        </p:spPr>
        <p:txBody>
          <a:bodyPr/>
          <a:lstStyle/>
          <a:p>
            <a:endParaRPr lang="ru-RU" altLang="ru-RU" b="1"/>
          </a:p>
          <a:p>
            <a:r>
              <a:rPr lang="ru-RU" altLang="ru-RU" b="1"/>
              <a:t>Сокольская Л. В. </a:t>
            </a:r>
          </a:p>
          <a:p>
            <a:r>
              <a:rPr lang="ru-RU" altLang="ru-RU" b="1"/>
              <a:t>ФГБОУ «Челябинский государственный институт культуры»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1981200"/>
          </a:xfrm>
        </p:spPr>
        <p:txBody>
          <a:bodyPr/>
          <a:lstStyle/>
          <a:p>
            <a:r>
              <a:rPr lang="ru-RU" altLang="ru-RU" sz="4400"/>
              <a:t>«Особенно важна роль репутации в ситуациях неопределенности» </a:t>
            </a:r>
            <a:br>
              <a:rPr lang="ru-RU" altLang="ru-RU" sz="4400"/>
            </a:br>
            <a:r>
              <a:rPr lang="ru-RU" altLang="ru-RU" sz="4400"/>
              <a:t/>
            </a:r>
            <a:br>
              <a:rPr lang="ru-RU" altLang="ru-RU" sz="4400"/>
            </a:br>
            <a:r>
              <a:rPr lang="ru-RU" altLang="ru-RU" sz="1600" i="1"/>
              <a:t>Сальникова, Л. С. Репутационный менеджмент. Современные подходы и технологии : учебник для академического бакалавриата [Текст] / Л. С. Сальникова. — 2-е изд., перераб. и доп. – М. : Издательство Юрайт, 2016. – 295 с. – Серия : Бакалавр. Академический курс.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14600"/>
            <a:ext cx="8077200" cy="3886200"/>
          </a:xfrm>
        </p:spPr>
        <p:txBody>
          <a:bodyPr/>
          <a:lstStyle/>
          <a:p>
            <a:r>
              <a:rPr lang="ru-RU" altLang="ru-RU" sz="4000" b="1"/>
              <a:t>Отечественные     библиотеки вступили в этап новой российской истории с явно неоднозначной репутацией</a:t>
            </a:r>
          </a:p>
          <a:p>
            <a:r>
              <a:rPr lang="ru-RU" altLang="ru-RU" sz="4000" b="1"/>
              <a:t> </a:t>
            </a:r>
            <a:r>
              <a:rPr lang="ru-RU" altLang="ru-RU" sz="3200" b="1">
                <a:solidFill>
                  <a:srgbClr val="A50021"/>
                </a:solidFill>
              </a:rPr>
              <a:t>Библиотеки спасла их репутация!</a:t>
            </a:r>
            <a:r>
              <a:rPr lang="ru-RU" altLang="ru-RU" sz="3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8001000" cy="1143000"/>
          </a:xfrm>
        </p:spPr>
        <p:txBody>
          <a:bodyPr/>
          <a:lstStyle/>
          <a:p>
            <a:r>
              <a:rPr lang="ru-RU" altLang="ru-RU" sz="4000">
                <a:solidFill>
                  <a:srgbClr val="A50021"/>
                </a:solidFill>
              </a:rPr>
              <a:t>Гарантией будущего библиотек</a:t>
            </a:r>
            <a:r>
              <a:rPr lang="ru-RU" altLang="ru-RU" sz="4000"/>
              <a:t> является их должная общественная репутация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  <a:p>
            <a:r>
              <a:rPr lang="ru-RU" altLang="ru-RU" sz="3200" b="1"/>
              <a:t>Общедоступная библиотека столкнулась со своей непопулярностью в современном “информационно продвинутом” обществе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153400" cy="1143000"/>
          </a:xfrm>
        </p:spPr>
        <p:txBody>
          <a:bodyPr/>
          <a:lstStyle/>
          <a:p>
            <a:r>
              <a:rPr lang="ru-RU" altLang="ru-RU" sz="5400"/>
              <a:t>«Деловая репутация»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3200" b="1"/>
              <a:t>Содержательно и эмоционально категория близка понятиям </a:t>
            </a:r>
            <a:r>
              <a:rPr lang="ru-RU" altLang="ru-RU" sz="3200" b="1">
                <a:solidFill>
                  <a:srgbClr val="A50021"/>
                </a:solidFill>
              </a:rPr>
              <a:t>«имидж», «бренд».</a:t>
            </a:r>
            <a:r>
              <a:rPr lang="ru-RU" altLang="ru-RU" sz="3200" b="1"/>
              <a:t> Однако принципиально они различны.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8001000" cy="1981200"/>
          </a:xfrm>
        </p:spPr>
        <p:txBody>
          <a:bodyPr/>
          <a:lstStyle/>
          <a:p>
            <a:r>
              <a:rPr lang="ru-RU" altLang="ru-RU"/>
              <a:t>Имидж библиотеки – это эмоциональное мнение о ней, а  репутация –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200" y="2743200"/>
            <a:ext cx="6096000" cy="4114800"/>
          </a:xfrm>
        </p:spPr>
        <p:txBody>
          <a:bodyPr/>
          <a:lstStyle/>
          <a:p>
            <a:r>
              <a:rPr lang="ru-RU" altLang="ru-RU" sz="3200" b="1"/>
              <a:t>это базовая основа для осмысленного ответа на вопрос </a:t>
            </a:r>
          </a:p>
          <a:p>
            <a:r>
              <a:rPr lang="ru-RU" altLang="ru-RU" sz="3200" b="1">
                <a:solidFill>
                  <a:srgbClr val="A50021"/>
                </a:solidFill>
              </a:rPr>
              <a:t>«Нужна ли библиотека обществу, данному человеку»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0"/>
            <a:ext cx="6096000" cy="533400"/>
          </a:xfrm>
        </p:spPr>
        <p:txBody>
          <a:bodyPr/>
          <a:lstStyle/>
          <a:p>
            <a:endParaRPr lang="ru-RU" altLang="ru-RU" sz="440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609600"/>
            <a:ext cx="6096000" cy="5486400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ru-RU" altLang="ru-RU" sz="2400" b="1">
                <a:solidFill>
                  <a:srgbClr val="A50021"/>
                </a:solidFill>
              </a:rPr>
              <a:t>Алтухова, Г. А.</a:t>
            </a:r>
            <a:r>
              <a:rPr lang="ru-RU" altLang="ru-RU" sz="2400" b="1"/>
              <a:t> Основы библиотечного имиджа : учеб.-метод. пособие [Текст]  /                 Г. А. Алтухова. – М. : Литера, 2008. –   224 с. </a:t>
            </a:r>
          </a:p>
          <a:p>
            <a:pPr marL="533400" indent="-533400">
              <a:lnSpc>
                <a:spcPct val="90000"/>
              </a:lnSpc>
            </a:pPr>
            <a:r>
              <a:rPr lang="ru-RU" altLang="ru-RU" sz="2400" b="1">
                <a:solidFill>
                  <a:srgbClr val="A50021"/>
                </a:solidFill>
              </a:rPr>
              <a:t>Орлов, В. В.</a:t>
            </a:r>
            <a:r>
              <a:rPr lang="ru-RU" altLang="ru-RU" sz="2400" b="1"/>
              <a:t> </a:t>
            </a:r>
            <a:r>
              <a:rPr lang="en-US" altLang="ru-RU" sz="2400" b="1"/>
              <a:t>PR</a:t>
            </a:r>
            <a:r>
              <a:rPr lang="ru-RU" altLang="ru-RU" sz="2400" b="1"/>
              <a:t>, реклама и брендинг библиотеки: учеб. пособие [Текст]  /     В. В. Орлов. – Санкт-Петербург: СПбГИК, 2015. – 132 с.</a:t>
            </a:r>
          </a:p>
          <a:p>
            <a:pPr marL="533400" indent="-533400">
              <a:lnSpc>
                <a:spcPct val="90000"/>
              </a:lnSpc>
            </a:pPr>
            <a:r>
              <a:rPr lang="ru-RU" altLang="ru-RU" sz="2400" b="1">
                <a:solidFill>
                  <a:srgbClr val="A50021"/>
                </a:solidFill>
              </a:rPr>
              <a:t>Орлов, В. В.</a:t>
            </a:r>
            <a:r>
              <a:rPr lang="ru-RU" altLang="ru-RU" sz="2400" b="1"/>
              <a:t> </a:t>
            </a:r>
            <a:r>
              <a:rPr lang="en-US" altLang="ru-RU" sz="2400" b="1"/>
              <a:t>PR</a:t>
            </a:r>
            <a:r>
              <a:rPr lang="ru-RU" altLang="ru-RU" sz="2400" b="1"/>
              <a:t>-технологии в управлении имиджем библиотеки: учебно-практ. пособие [Текст]  /    В. В. Орлов. – М. : Литера, 2015. – 192 с.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696200" cy="1143000"/>
          </a:xfrm>
        </p:spPr>
        <p:txBody>
          <a:bodyPr/>
          <a:lstStyle/>
          <a:p>
            <a:r>
              <a:rPr lang="ru-RU" altLang="ru-RU"/>
              <a:t>Репутационный капитал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ru-RU" altLang="ru-RU" b="1"/>
              <a:t>«</a:t>
            </a:r>
            <a:r>
              <a:rPr lang="ru-RU" altLang="ru-RU" b="1">
                <a:solidFill>
                  <a:srgbClr val="A50021"/>
                </a:solidFill>
              </a:rPr>
              <a:t>Основой репутационного капитала</a:t>
            </a:r>
            <a:r>
              <a:rPr lang="ru-RU" altLang="ru-RU" b="1"/>
              <a:t> любой организации является своя репутация, которая превращается в капитал благодаря инвестициям фирмы в собственный имидж и корпоративную культуру»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534400" cy="1600200"/>
          </a:xfrm>
        </p:spPr>
        <p:txBody>
          <a:bodyPr/>
          <a:lstStyle/>
          <a:p>
            <a:r>
              <a:rPr lang="ru-RU" altLang="ru-RU" sz="3200"/>
              <a:t>Маркетинг библиотечно-информационной деятельности: учебник [Текст] /   В. В Брежнева, Н. Ю.</a:t>
            </a:r>
            <a:r>
              <a:rPr lang="ru-RU" altLang="ru-RU" sz="4400"/>
              <a:t> </a:t>
            </a:r>
            <a:r>
              <a:rPr lang="ru-RU" altLang="ru-RU" sz="3200"/>
              <a:t>Дементьева, Н. В. Жадько и др. ; науч. ред. В. К. Клюев. – СПб. : Профессия, 2017. – 240 с.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590800"/>
            <a:ext cx="7315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/>
              <a:t>«</a:t>
            </a:r>
            <a:r>
              <a:rPr lang="ru-RU" altLang="ru-RU" sz="2400" b="1">
                <a:solidFill>
                  <a:srgbClr val="A50021"/>
                </a:solidFill>
              </a:rPr>
              <a:t>На положительный имидж библиотеки влияет ее репутация</a:t>
            </a:r>
            <a:r>
              <a:rPr lang="ru-RU" altLang="ru-RU" sz="2400" b="1"/>
              <a:t> – закрепившееся определенное мнение, социальная оценка. Важно освободить библиотеку от негативных стереотипов общественного восприятия и сформировать ей репутацию современного безбарьерного комфортного для пребывания дружелюбного информационно-знаниевого и культурно-досугового учреждения»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077200" cy="1143000"/>
          </a:xfrm>
        </p:spPr>
        <p:txBody>
          <a:bodyPr/>
          <a:lstStyle/>
          <a:p>
            <a:r>
              <a:rPr lang="ru-RU" altLang="ru-RU" sz="4400"/>
              <a:t>Основные преимущества положительной общественной репутации библиотеки</a:t>
            </a:r>
            <a:r>
              <a:rPr lang="ru-RU" altLang="ru-RU" sz="4400" b="0"/>
              <a:t>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2286000"/>
            <a:ext cx="60960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>
                <a:solidFill>
                  <a:srgbClr val="A50021"/>
                </a:solidFill>
              </a:rPr>
              <a:t>доверие</a:t>
            </a:r>
            <a:r>
              <a:rPr lang="ru-RU" altLang="ru-RU" sz="2400" b="1"/>
              <a:t> к ней и ее итоговым результатам деятельности; </a:t>
            </a:r>
          </a:p>
          <a:p>
            <a:pPr>
              <a:lnSpc>
                <a:spcPct val="90000"/>
              </a:lnSpc>
            </a:pPr>
            <a:r>
              <a:rPr lang="ru-RU" altLang="ru-RU" sz="2400" b="1"/>
              <a:t>возможность </a:t>
            </a:r>
            <a:r>
              <a:rPr lang="ru-RU" altLang="ru-RU" sz="2400" b="1">
                <a:solidFill>
                  <a:srgbClr val="A50021"/>
                </a:solidFill>
              </a:rPr>
              <a:t>привлечения</a:t>
            </a:r>
            <a:r>
              <a:rPr lang="ru-RU" altLang="ru-RU" sz="2400" b="1"/>
              <a:t> на работу высокопрофессиональных авторитетных специалистов;  </a:t>
            </a:r>
          </a:p>
          <a:p>
            <a:pPr>
              <a:lnSpc>
                <a:spcPct val="90000"/>
              </a:lnSpc>
            </a:pPr>
            <a:r>
              <a:rPr lang="ru-RU" altLang="ru-RU" sz="2400" b="1"/>
              <a:t>повышение </a:t>
            </a:r>
            <a:r>
              <a:rPr lang="ru-RU" altLang="ru-RU" sz="2400" b="1">
                <a:solidFill>
                  <a:srgbClr val="A50021"/>
                </a:solidFill>
              </a:rPr>
              <a:t>самооценки</a:t>
            </a:r>
            <a:r>
              <a:rPr lang="ru-RU" altLang="ru-RU" sz="2400" b="1"/>
              <a:t> персонала.</a:t>
            </a:r>
          </a:p>
          <a:p>
            <a:pPr>
              <a:lnSpc>
                <a:spcPct val="90000"/>
              </a:lnSpc>
            </a:pPr>
            <a:r>
              <a:rPr lang="ru-RU" altLang="ru-RU" sz="2400" b="1"/>
              <a:t>Долговременная хорошая репутация формирует положительный </a:t>
            </a:r>
            <a:r>
              <a:rPr lang="ru-RU" altLang="ru-RU" sz="2400" b="1">
                <a:solidFill>
                  <a:srgbClr val="A50021"/>
                </a:solidFill>
              </a:rPr>
              <a:t>репутационный капитал библиотеки</a:t>
            </a:r>
            <a:r>
              <a:rPr lang="ru-RU" altLang="ru-RU" sz="2400" b="1"/>
              <a:t>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752600"/>
          </a:xfrm>
        </p:spPr>
        <p:txBody>
          <a:bodyPr/>
          <a:lstStyle/>
          <a:p>
            <a:r>
              <a:rPr lang="ru-RU" altLang="ru-RU" sz="3200"/>
              <a:t>«Концепция модернизации муниципальных библиотек Российского Федерации на основе Модельного стандарта</a:t>
            </a:r>
            <a:r>
              <a:rPr lang="ru-RU" altLang="ru-RU" sz="4400"/>
              <a:t> </a:t>
            </a:r>
            <a:r>
              <a:rPr lang="ru-RU" altLang="ru-RU" sz="3200"/>
              <a:t>деятельности общедоступной библиотеки»</a:t>
            </a:r>
            <a:r>
              <a:rPr lang="ru-RU" altLang="ru-RU" sz="4400"/>
              <a:t> 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3200" b="1"/>
              <a:t>«Общедоступные муниципальные библиотеки в настоящее время… имеют </a:t>
            </a:r>
            <a:r>
              <a:rPr lang="ru-RU" altLang="ru-RU" sz="3200" b="1">
                <a:solidFill>
                  <a:srgbClr val="A50021"/>
                </a:solidFill>
              </a:rPr>
              <a:t>серьезный кредит доверия</a:t>
            </a:r>
            <a:r>
              <a:rPr lang="ru-RU" altLang="ru-RU" sz="3200" b="1"/>
              <a:t>, как со стороны общества, так и со стороны конкретных людей»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82000" cy="1143000"/>
          </a:xfrm>
        </p:spPr>
        <p:txBody>
          <a:bodyPr/>
          <a:lstStyle/>
          <a:p>
            <a:pPr algn="ctr"/>
            <a:r>
              <a:rPr lang="ru-RU" altLang="ru-RU">
                <a:solidFill>
                  <a:srgbClr val="A50021"/>
                </a:solidFill>
              </a:rPr>
              <a:t>Инструменты </a:t>
            </a:r>
            <a:r>
              <a:rPr lang="ru-RU" altLang="ru-RU"/>
              <a:t>формирования репутации 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b="1"/>
              <a:t>медиарилейшнз,</a:t>
            </a:r>
          </a:p>
          <a:p>
            <a:pPr>
              <a:lnSpc>
                <a:spcPct val="90000"/>
              </a:lnSpc>
            </a:pPr>
            <a:r>
              <a:rPr lang="ru-RU" altLang="ru-RU" b="1"/>
              <a:t>комплекс маркетинговых коммуникаций  (брендинг, директ-маркетинг, программа стимулирования сбыта и др.), </a:t>
            </a:r>
          </a:p>
          <a:p>
            <a:pPr>
              <a:lnSpc>
                <a:spcPct val="90000"/>
              </a:lnSpc>
            </a:pPr>
            <a:r>
              <a:rPr lang="ru-RU" altLang="ru-RU" b="1"/>
              <a:t>рекламная и  корпоративная коммуникация, </a:t>
            </a:r>
          </a:p>
          <a:p>
            <a:pPr>
              <a:lnSpc>
                <a:spcPct val="90000"/>
              </a:lnSpc>
            </a:pPr>
            <a:r>
              <a:rPr lang="ru-RU" altLang="ru-RU" b="1"/>
              <a:t>корпоративная социальная ответственность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304800"/>
            <a:ext cx="6781800" cy="2514600"/>
          </a:xfrm>
        </p:spPr>
        <p:txBody>
          <a:bodyPr/>
          <a:lstStyle/>
          <a:p>
            <a:r>
              <a:rPr lang="ru-RU" altLang="ru-RU" sz="1800"/>
              <a:t>Дронова, И. А. Нематериальные активы как ресурс развития библиотеки [Текст] / И. А. Дронова, Л. К. Сагитова // Книжная культура региона: исторический опыт и современная практика: материалы V Всерос. (с междунар. участием) науч. конф. (Челябинск, 15–16 ноября 2018 г.) / М-во культуры Российской Федерации, ФГБОУ ВО «ЧГИК», ГКУК «ЧОУНБ»; редкол. : В. Я. Рушанин (предс.), Н. О. Александрова. Т. Д. Рубанова. – Челябинск: ЧГИК, 2018. – С. 69–71.</a:t>
            </a:r>
            <a:r>
              <a:rPr lang="ru-RU" altLang="ru-RU"/>
              <a:t>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743200"/>
            <a:ext cx="7924800" cy="4953000"/>
          </a:xfrm>
        </p:spPr>
        <p:txBody>
          <a:bodyPr/>
          <a:lstStyle/>
          <a:p>
            <a:r>
              <a:rPr lang="ru-RU" altLang="ru-RU" b="1"/>
              <a:t>«Актуальность изучения нематериальных активов библиотеки обусловлена тем, что в условиях экономического кризиса нематериальные активы … являются одним из </a:t>
            </a:r>
            <a:r>
              <a:rPr lang="ru-RU" altLang="ru-RU" b="1">
                <a:solidFill>
                  <a:srgbClr val="A50021"/>
                </a:solidFill>
              </a:rPr>
              <a:t>факторов выживания библиотеки</a:t>
            </a:r>
            <a:r>
              <a:rPr lang="ru-RU" altLang="ru-RU" b="1"/>
              <a:t> в современном мире»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82000" cy="1600200"/>
          </a:xfrm>
        </p:spPr>
        <p:txBody>
          <a:bodyPr/>
          <a:lstStyle/>
          <a:p>
            <a:r>
              <a:rPr lang="ru-RU" altLang="ru-RU" sz="3600">
                <a:solidFill>
                  <a:srgbClr val="A50021"/>
                </a:solidFill>
              </a:rPr>
              <a:t>Корпоративная социальная ответственность</a:t>
            </a:r>
            <a:r>
              <a:rPr lang="ru-RU" altLang="ru-RU" sz="3600"/>
              <a:t> (КСО) как</a:t>
            </a:r>
            <a:r>
              <a:rPr lang="ru-RU" altLang="ru-RU" sz="3600" i="1"/>
              <a:t> </a:t>
            </a:r>
            <a:r>
              <a:rPr lang="ru-RU" altLang="ru-RU" sz="3600"/>
              <a:t> инструмент формирования репутации компании (библиотеки)</a:t>
            </a:r>
            <a:r>
              <a:rPr lang="ru-RU" altLang="ru-RU" sz="4400"/>
              <a:t> 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133600"/>
            <a:ext cx="6934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/>
              <a:t>Политика КСО предполагает исполнение организациями социальных обязательств перед работниками, потребителями и обществом в целом, а также «</a:t>
            </a:r>
            <a:r>
              <a:rPr lang="ru-RU" altLang="ru-RU" sz="2400" b="1"/>
              <a:t>готовность неукоснительно нести соответствующие обязательные и необязательные расходы на социальные нужды </a:t>
            </a:r>
            <a:r>
              <a:rPr lang="ru-RU" altLang="ru-RU" sz="2400" b="1" u="sng"/>
              <a:t>сверх пределов</a:t>
            </a:r>
            <a:r>
              <a:rPr lang="ru-RU" altLang="ru-RU" sz="2400" b="1"/>
              <a:t>, установленных налоговым, трудовым, экологическим и иным законодательством, исходя не из требований закона, а по моральным, этическим соображениям»</a:t>
            </a:r>
            <a:r>
              <a:rPr lang="ru-RU" altLang="ru-RU" sz="2400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458200" cy="1143000"/>
          </a:xfrm>
        </p:spPr>
        <p:txBody>
          <a:bodyPr/>
          <a:lstStyle/>
          <a:p>
            <a:r>
              <a:rPr lang="ru-RU" altLang="ru-RU" sz="3200"/>
              <a:t>Романов, П. С. Векторы развития  зарубежного библиотековедения на современном этапе [Текст] / П. С. Романов // Библиосфера. –  2011. – № 2. – С. 19–23.</a:t>
            </a:r>
            <a:r>
              <a:rPr lang="ru-RU" altLang="ru-RU" sz="4400"/>
              <a:t>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209800"/>
            <a:ext cx="6934200" cy="3886200"/>
          </a:xfrm>
        </p:spPr>
        <p:txBody>
          <a:bodyPr/>
          <a:lstStyle/>
          <a:p>
            <a:r>
              <a:rPr lang="ru-RU" altLang="ru-RU" sz="2400"/>
              <a:t>«…библиотекам предстоит, сохраняя все </a:t>
            </a:r>
            <a:r>
              <a:rPr lang="ru-RU" altLang="ru-RU" sz="2400" b="1" i="1"/>
              <a:t>испытанные, классические формы и методы работы с читателем</a:t>
            </a:r>
            <a:r>
              <a:rPr lang="ru-RU" altLang="ru-RU" sz="2400"/>
              <a:t> (выделено автором), весь инструментарий своего влияния на публику, накопленный за десятилетия, творчески, без слепого копирования </a:t>
            </a:r>
            <a:r>
              <a:rPr lang="ru-RU" altLang="ru-RU" sz="2400" b="1">
                <a:solidFill>
                  <a:srgbClr val="A50021"/>
                </a:solidFill>
              </a:rPr>
              <a:t>перенять</a:t>
            </a:r>
            <a:r>
              <a:rPr lang="ru-RU" altLang="ru-RU" sz="2400"/>
              <a:t> и некоторые методы работы, которые культивируются всеми </a:t>
            </a:r>
            <a:r>
              <a:rPr lang="ru-RU" altLang="ru-RU" sz="2400" b="1">
                <a:solidFill>
                  <a:srgbClr val="A50021"/>
                </a:solidFill>
              </a:rPr>
              <a:t>ведущими коммерческими структурами современности</a:t>
            </a:r>
            <a:r>
              <a:rPr lang="ru-RU" altLang="ru-RU" sz="2400"/>
              <a:t>»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458200" cy="2133600"/>
          </a:xfrm>
        </p:spPr>
        <p:txBody>
          <a:bodyPr/>
          <a:lstStyle/>
          <a:p>
            <a:r>
              <a:rPr lang="ru-RU" altLang="ru-RU" sz="3200"/>
              <a:t>Равинский, Д. К. Общедоступные библиотеки и проблема социальной  ответственности [Электронный ресурс]   / Д. К. Равинский. –  Режим доступа : </a:t>
            </a:r>
            <a:r>
              <a:rPr lang="en-US" altLang="ru-RU" sz="3200" u="sng">
                <a:hlinkClick r:id="rId2"/>
              </a:rPr>
              <a:t>http</a:t>
            </a:r>
            <a:r>
              <a:rPr lang="ru-RU" altLang="ru-RU" sz="3200" u="sng">
                <a:hlinkClick r:id="rId2"/>
              </a:rPr>
              <a:t>://</a:t>
            </a:r>
            <a:r>
              <a:rPr lang="en-US" altLang="ru-RU" sz="3200" u="sng">
                <a:hlinkClick r:id="rId2"/>
              </a:rPr>
              <a:t>libconfs</a:t>
            </a:r>
            <a:r>
              <a:rPr lang="ru-RU" altLang="ru-RU" sz="3200" u="sng">
                <a:hlinkClick r:id="rId2"/>
              </a:rPr>
              <a:t>.</a:t>
            </a:r>
            <a:r>
              <a:rPr lang="en-US" altLang="ru-RU" sz="3200" u="sng">
                <a:hlinkClick r:id="rId2"/>
              </a:rPr>
              <a:t>narod</a:t>
            </a:r>
            <a:r>
              <a:rPr lang="ru-RU" altLang="ru-RU" sz="3200" u="sng">
                <a:hlinkClick r:id="rId2"/>
              </a:rPr>
              <a:t>.</a:t>
            </a:r>
            <a:r>
              <a:rPr lang="en-US" altLang="ru-RU" sz="3200" u="sng">
                <a:hlinkClick r:id="rId2"/>
              </a:rPr>
              <a:t>ru</a:t>
            </a:r>
            <a:r>
              <a:rPr lang="ru-RU" altLang="ru-RU" sz="3200" u="sng">
                <a:hlinkClick r:id="rId2"/>
              </a:rPr>
              <a:t>/1999/1</a:t>
            </a:r>
            <a:r>
              <a:rPr lang="en-US" altLang="ru-RU" sz="3200" u="sng">
                <a:hlinkClick r:id="rId2"/>
              </a:rPr>
              <a:t>s</a:t>
            </a:r>
            <a:r>
              <a:rPr lang="ru-RU" altLang="ru-RU" sz="3200" u="sng">
                <a:hlinkClick r:id="rId2"/>
              </a:rPr>
              <a:t>/1</a:t>
            </a:r>
            <a:r>
              <a:rPr lang="en-US" altLang="ru-RU" sz="3200" u="sng">
                <a:hlinkClick r:id="rId2"/>
              </a:rPr>
              <a:t>s</a:t>
            </a:r>
            <a:r>
              <a:rPr lang="ru-RU" altLang="ru-RU" sz="3200" u="sng">
                <a:hlinkClick r:id="rId2"/>
              </a:rPr>
              <a:t>_</a:t>
            </a:r>
            <a:r>
              <a:rPr lang="en-US" altLang="ru-RU" sz="3200" u="sng">
                <a:hlinkClick r:id="rId2"/>
              </a:rPr>
              <a:t>p</a:t>
            </a:r>
            <a:r>
              <a:rPr lang="ru-RU" altLang="ru-RU" sz="3200" u="sng">
                <a:hlinkClick r:id="rId2"/>
              </a:rPr>
              <a:t>23.</a:t>
            </a:r>
            <a:r>
              <a:rPr lang="en-US" altLang="ru-RU" sz="3200" u="sng">
                <a:hlinkClick r:id="rId2"/>
              </a:rPr>
              <a:t>html</a:t>
            </a:r>
            <a:r>
              <a:rPr lang="en-US" altLang="ru-RU" sz="3200"/>
              <a:t> </a:t>
            </a:r>
            <a:endParaRPr lang="ru-RU" altLang="ru-RU" sz="320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3124200"/>
            <a:ext cx="7543800" cy="3581400"/>
          </a:xfrm>
        </p:spPr>
        <p:txBody>
          <a:bodyPr/>
          <a:lstStyle/>
          <a:p>
            <a:r>
              <a:rPr lang="ru-RU" altLang="ru-RU" b="1"/>
              <a:t>«Историческое развитие библиотечного дела в нашей стране обусловило негативное отношение ко всякой попытке возложить на библиотеки какую-либо ответственность,</a:t>
            </a:r>
            <a:r>
              <a:rPr lang="ru-RU" altLang="ru-RU"/>
              <a:t> </a:t>
            </a:r>
            <a:r>
              <a:rPr lang="ru-RU" altLang="ru-RU" b="1" u="sng">
                <a:solidFill>
                  <a:srgbClr val="A50021"/>
                </a:solidFill>
              </a:rPr>
              <a:t>выходящую за рамки конкретных профессиональных задач</a:t>
            </a:r>
            <a:r>
              <a:rPr lang="ru-RU" altLang="ru-RU" u="sng"/>
              <a:t>»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001000" cy="1143000"/>
          </a:xfrm>
        </p:spPr>
        <p:txBody>
          <a:bodyPr/>
          <a:lstStyle/>
          <a:p>
            <a:r>
              <a:rPr lang="ru-RU" altLang="ru-RU"/>
              <a:t>«Кодекс этики российского библиотекаря» 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3600" b="1"/>
              <a:t>«… общественный характер библиотечной профессии основывается на чувстве </a:t>
            </a:r>
            <a:r>
              <a:rPr lang="ru-RU" altLang="ru-RU" sz="3600" b="1">
                <a:solidFill>
                  <a:srgbClr val="A50021"/>
                </a:solidFill>
              </a:rPr>
              <a:t>социальной ответственности</a:t>
            </a:r>
            <a:r>
              <a:rPr lang="ru-RU" altLang="ru-RU" sz="3600" b="1"/>
              <a:t>»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СОВРЕМЕННАЯ БИБЛИОТЕКА 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b="1"/>
              <a:t>не только увеличение числа пользователей и книговыдачи, выполненных услуг является ее сегодняшней целью,</a:t>
            </a:r>
            <a:r>
              <a:rPr lang="ru-RU" altLang="ru-RU"/>
              <a:t> </a:t>
            </a:r>
            <a:r>
              <a:rPr lang="ru-RU" altLang="ru-RU" b="1"/>
              <a:t>но и </a:t>
            </a:r>
            <a:r>
              <a:rPr lang="ru-RU" altLang="ru-RU" b="1">
                <a:solidFill>
                  <a:srgbClr val="A50021"/>
                </a:solidFill>
              </a:rPr>
              <a:t>разработка качественно новых социальных стратегий взаимодействия</a:t>
            </a:r>
            <a:r>
              <a:rPr lang="ru-RU" altLang="ru-RU" b="1"/>
              <a:t>  с обществом, партнерами, государством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КСО В КОНТЕКСТЕ ДЕЛОВОЙ РЕПУТАЦИИ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>
                <a:solidFill>
                  <a:srgbClr val="A50021"/>
                </a:solidFill>
              </a:rPr>
              <a:t>спонсорство </a:t>
            </a:r>
            <a:r>
              <a:rPr lang="ru-RU" altLang="ru-RU" sz="2400" b="1"/>
              <a:t>и благотворительность; </a:t>
            </a:r>
          </a:p>
          <a:p>
            <a:pPr>
              <a:lnSpc>
                <a:spcPct val="90000"/>
              </a:lnSpc>
            </a:pPr>
            <a:r>
              <a:rPr lang="ru-RU" altLang="ru-RU" sz="2400" b="1"/>
              <a:t>содействие </a:t>
            </a:r>
            <a:r>
              <a:rPr lang="ru-RU" altLang="ru-RU" sz="2400" b="1">
                <a:solidFill>
                  <a:srgbClr val="A50021"/>
                </a:solidFill>
              </a:rPr>
              <a:t>охране окружающей среды</a:t>
            </a:r>
            <a:r>
              <a:rPr lang="ru-RU" altLang="ru-RU" sz="2400" b="1"/>
              <a:t>;</a:t>
            </a:r>
          </a:p>
          <a:p>
            <a:pPr>
              <a:lnSpc>
                <a:spcPct val="90000"/>
              </a:lnSpc>
            </a:pPr>
            <a:r>
              <a:rPr lang="ru-RU" altLang="ru-RU" sz="2400" b="1">
                <a:solidFill>
                  <a:srgbClr val="A50021"/>
                </a:solidFill>
              </a:rPr>
              <a:t>взаимодействие</a:t>
            </a:r>
            <a:r>
              <a:rPr lang="ru-RU" altLang="ru-RU" sz="2400" b="1"/>
              <a:t> с местным сообществом и местной властью в преодолении кризисных ситуаций; </a:t>
            </a:r>
          </a:p>
          <a:p>
            <a:pPr>
              <a:lnSpc>
                <a:spcPct val="90000"/>
              </a:lnSpc>
            </a:pPr>
            <a:r>
              <a:rPr lang="ru-RU" altLang="ru-RU" sz="2400" b="1">
                <a:solidFill>
                  <a:srgbClr val="A50021"/>
                </a:solidFill>
              </a:rPr>
              <a:t>ответственность</a:t>
            </a:r>
            <a:r>
              <a:rPr lang="ru-RU" altLang="ru-RU" sz="2400" b="1"/>
              <a:t> перед потребителями товаров и услуг (выпуск качественных товаров и услуг) и др.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305800" cy="1143000"/>
          </a:xfrm>
        </p:spPr>
        <p:txBody>
          <a:bodyPr/>
          <a:lstStyle/>
          <a:p>
            <a:r>
              <a:rPr lang="ru-RU" altLang="ru-RU" sz="4400"/>
              <a:t>Антипозитивистские концепции библиотеки (М. Фуко, Х. Л. Борхес, У. Эко) 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981200"/>
            <a:ext cx="7162800" cy="4114800"/>
          </a:xfrm>
        </p:spPr>
        <p:txBody>
          <a:bodyPr/>
          <a:lstStyle/>
          <a:p>
            <a:r>
              <a:rPr lang="ru-RU" altLang="ru-RU" sz="3600" b="1"/>
              <a:t>… все чаще эта проблематика формулируется как вопрос </a:t>
            </a:r>
            <a:r>
              <a:rPr lang="ru-RU" altLang="ru-RU" sz="3600" b="1">
                <a:solidFill>
                  <a:srgbClr val="A50021"/>
                </a:solidFill>
              </a:rPr>
              <a:t>о социальной ответственности библиотечного сообщества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01000" cy="2667000"/>
          </a:xfrm>
        </p:spPr>
        <p:txBody>
          <a:bodyPr/>
          <a:lstStyle/>
          <a:p>
            <a:r>
              <a:rPr lang="ru-RU" altLang="ru-RU" sz="3200"/>
              <a:t>«Расходы на социальную ответственность оправданы фактором совершенствования различных сегментов общества, а также улучшением отношения общественности к организации. Это должно вести к повышению лояльности потребителей к производителям продукции»</a:t>
            </a:r>
            <a:r>
              <a:rPr lang="ru-RU" altLang="ru-RU" sz="4400"/>
              <a:t> 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76600"/>
            <a:ext cx="7696200" cy="4114800"/>
          </a:xfrm>
        </p:spPr>
        <p:txBody>
          <a:bodyPr/>
          <a:lstStyle/>
          <a:p>
            <a:pPr marL="533400" indent="-533400"/>
            <a:r>
              <a:rPr lang="ru-RU" altLang="ru-RU" sz="2000" b="1"/>
              <a:t>Улучшение </a:t>
            </a:r>
            <a:r>
              <a:rPr lang="ru-RU" altLang="ru-RU" sz="2000" b="1">
                <a:solidFill>
                  <a:srgbClr val="A50021"/>
                </a:solidFill>
              </a:rPr>
              <a:t>имиджа</a:t>
            </a:r>
            <a:r>
              <a:rPr lang="ru-RU" altLang="ru-RU" sz="2000" b="1"/>
              <a:t> библиотеки, рост ее </a:t>
            </a:r>
            <a:r>
              <a:rPr lang="ru-RU" altLang="ru-RU" sz="2000" b="1">
                <a:solidFill>
                  <a:srgbClr val="A50021"/>
                </a:solidFill>
              </a:rPr>
              <a:t>репутации</a:t>
            </a:r>
            <a:r>
              <a:rPr lang="ru-RU" altLang="ru-RU" sz="2000" b="1"/>
              <a:t>.</a:t>
            </a:r>
          </a:p>
          <a:p>
            <a:pPr marL="533400" indent="-533400"/>
            <a:r>
              <a:rPr lang="ru-RU" altLang="ru-RU" sz="2000" b="1">
                <a:solidFill>
                  <a:srgbClr val="A50021"/>
                </a:solidFill>
              </a:rPr>
              <a:t>Реклама</a:t>
            </a:r>
            <a:r>
              <a:rPr lang="ru-RU" altLang="ru-RU" sz="2000" b="1"/>
              <a:t> ее услуг, активное  освещение деятельности в СМИ.</a:t>
            </a:r>
          </a:p>
          <a:p>
            <a:pPr marL="533400" indent="-533400"/>
            <a:r>
              <a:rPr lang="ru-RU" altLang="ru-RU" sz="2000" b="1">
                <a:solidFill>
                  <a:srgbClr val="A50021"/>
                </a:solidFill>
              </a:rPr>
              <a:t>Стабильность и устойчивость</a:t>
            </a:r>
            <a:r>
              <a:rPr lang="ru-RU" altLang="ru-RU" sz="2000" b="1"/>
              <a:t> развития библиотеки в долгосрочной перспективе.</a:t>
            </a:r>
          </a:p>
          <a:p>
            <a:pPr marL="533400" indent="-533400"/>
            <a:r>
              <a:rPr lang="ru-RU" altLang="ru-RU" sz="2000" b="1"/>
              <a:t>Возможность </a:t>
            </a:r>
            <a:r>
              <a:rPr lang="ru-RU" altLang="ru-RU" sz="2000" b="1">
                <a:solidFill>
                  <a:srgbClr val="A50021"/>
                </a:solidFill>
              </a:rPr>
              <a:t>привлечения</a:t>
            </a:r>
            <a:r>
              <a:rPr lang="ru-RU" altLang="ru-RU" sz="2000" b="1"/>
              <a:t> дополнительных ресурсов.</a:t>
            </a:r>
          </a:p>
          <a:p>
            <a:pPr marL="533400" indent="-533400"/>
            <a:r>
              <a:rPr lang="ru-RU" altLang="ru-RU" sz="2000" b="1"/>
              <a:t>Сохранение </a:t>
            </a:r>
            <a:r>
              <a:rPr lang="ru-RU" altLang="ru-RU" sz="2000" b="1">
                <a:solidFill>
                  <a:srgbClr val="A50021"/>
                </a:solidFill>
              </a:rPr>
              <a:t>социальной стабильности</a:t>
            </a:r>
            <a:r>
              <a:rPr lang="ru-RU" altLang="ru-RU" sz="2000" b="1"/>
              <a:t> в обществе в целом.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981200"/>
          </a:xfrm>
        </p:spPr>
        <p:txBody>
          <a:bodyPr/>
          <a:lstStyle/>
          <a:p>
            <a:r>
              <a:rPr lang="ru-RU" altLang="ru-RU" sz="4400"/>
              <a:t>Репутационный менеджмент</a:t>
            </a:r>
            <a:r>
              <a:rPr lang="ru-RU" altLang="ru-RU" sz="3200"/>
              <a:t> </a:t>
            </a:r>
            <a:br>
              <a:rPr lang="ru-RU" altLang="ru-RU" sz="3200"/>
            </a:br>
            <a:r>
              <a:rPr lang="ru-RU" altLang="ru-RU" sz="3200"/>
              <a:t>это управление процессом формирования и корректировки репутационных и имиджевых характеристик, а так же доведение их</a:t>
            </a:r>
            <a:r>
              <a:rPr lang="ru-RU" altLang="ru-RU" sz="4400"/>
              <a:t> </a:t>
            </a:r>
            <a:r>
              <a:rPr lang="ru-RU" altLang="ru-RU" sz="3200"/>
              <a:t>до целевой аудитории»</a:t>
            </a:r>
            <a:r>
              <a:rPr lang="ru-RU" altLang="ru-RU" sz="4400"/>
              <a:t> 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3124200"/>
            <a:ext cx="6858000" cy="4114800"/>
          </a:xfrm>
        </p:spPr>
        <p:txBody>
          <a:bodyPr/>
          <a:lstStyle/>
          <a:p>
            <a:r>
              <a:rPr lang="ru-RU" altLang="ru-RU" b="1"/>
              <a:t>целевые </a:t>
            </a:r>
            <a:r>
              <a:rPr lang="ru-RU" altLang="ru-RU" b="1">
                <a:solidFill>
                  <a:srgbClr val="A50021"/>
                </a:solidFill>
              </a:rPr>
              <a:t>аудитории</a:t>
            </a:r>
            <a:r>
              <a:rPr lang="ru-RU" altLang="ru-RU" b="1"/>
              <a:t> репутации, </a:t>
            </a:r>
          </a:p>
          <a:p>
            <a:r>
              <a:rPr lang="ru-RU" altLang="ru-RU" b="1"/>
              <a:t>репутационный </a:t>
            </a:r>
            <a:r>
              <a:rPr lang="ru-RU" altLang="ru-RU" b="1">
                <a:solidFill>
                  <a:srgbClr val="A50021"/>
                </a:solidFill>
              </a:rPr>
              <a:t>аудит</a:t>
            </a:r>
            <a:r>
              <a:rPr lang="ru-RU" altLang="ru-RU" b="1"/>
              <a:t>, </a:t>
            </a:r>
          </a:p>
          <a:p>
            <a:r>
              <a:rPr lang="ru-RU" altLang="ru-RU" b="1"/>
              <a:t>репутационные </a:t>
            </a:r>
            <a:r>
              <a:rPr lang="ru-RU" altLang="ru-RU" b="1">
                <a:solidFill>
                  <a:srgbClr val="A50021"/>
                </a:solidFill>
              </a:rPr>
              <a:t>риски</a:t>
            </a:r>
            <a:r>
              <a:rPr lang="ru-RU" altLang="ru-RU" b="1"/>
              <a:t>, </a:t>
            </a:r>
          </a:p>
          <a:p>
            <a:r>
              <a:rPr lang="ru-RU" altLang="ru-RU" b="1"/>
              <a:t>инструменты </a:t>
            </a:r>
            <a:r>
              <a:rPr lang="ru-RU" altLang="ru-RU" b="1">
                <a:solidFill>
                  <a:srgbClr val="A50021"/>
                </a:solidFill>
              </a:rPr>
              <a:t>адвокации</a:t>
            </a:r>
            <a:r>
              <a:rPr lang="ru-RU" altLang="ru-RU" b="1"/>
              <a:t>, </a:t>
            </a:r>
          </a:p>
          <a:p>
            <a:r>
              <a:rPr lang="ru-RU" altLang="ru-RU" b="1">
                <a:solidFill>
                  <a:srgbClr val="A50021"/>
                </a:solidFill>
              </a:rPr>
              <a:t>бренд </a:t>
            </a:r>
            <a:r>
              <a:rPr lang="ru-RU" altLang="ru-RU" b="1"/>
              <a:t>первого лица и др</a:t>
            </a:r>
            <a:r>
              <a:rPr lang="ru-RU" altLang="ru-RU"/>
              <a:t>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КОРПОРАТИВНАЯ</a:t>
            </a:r>
            <a:br>
              <a:rPr lang="ru-RU" altLang="ru-RU"/>
            </a:br>
            <a:r>
              <a:rPr lang="ru-RU" altLang="ru-RU"/>
              <a:t>РЕПУТАЦИЯ  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4400" b="1">
                <a:solidFill>
                  <a:srgbClr val="A50021"/>
                </a:solidFill>
              </a:rPr>
              <a:t>нематериальный </a:t>
            </a:r>
            <a:r>
              <a:rPr lang="ru-RU" altLang="ru-RU" sz="4400" b="1"/>
              <a:t>актив, </a:t>
            </a:r>
          </a:p>
          <a:p>
            <a:r>
              <a:rPr lang="ru-RU" altLang="ru-RU" sz="4400" b="1"/>
              <a:t>который дает </a:t>
            </a:r>
            <a:r>
              <a:rPr lang="ru-RU" altLang="ru-RU" sz="4400" b="1">
                <a:solidFill>
                  <a:srgbClr val="A50021"/>
                </a:solidFill>
              </a:rPr>
              <a:t>материальные </a:t>
            </a:r>
            <a:r>
              <a:rPr lang="ru-RU" altLang="ru-RU" sz="4400" b="1"/>
              <a:t>результаты</a:t>
            </a:r>
            <a:r>
              <a:rPr lang="ru-RU" altLang="ru-RU" b="1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562600" y="609600"/>
            <a:ext cx="3352800" cy="1143000"/>
          </a:xfrm>
        </p:spPr>
        <p:txBody>
          <a:bodyPr/>
          <a:lstStyle/>
          <a:p>
            <a:r>
              <a:rPr lang="ru-RU" altLang="ru-RU"/>
              <a:t>Е. Н. Гусева: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76962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b="1"/>
              <a:t>«</a:t>
            </a:r>
            <a:r>
              <a:rPr lang="ru-RU" altLang="ru-RU" sz="2400" b="1">
                <a:solidFill>
                  <a:srgbClr val="A50021"/>
                </a:solidFill>
              </a:rPr>
              <a:t>Внимание к нематериальным активам</a:t>
            </a:r>
            <a:r>
              <a:rPr lang="ru-RU" altLang="ru-RU" sz="2400" b="1"/>
              <a:t> библиотеки обусловлено многими факторами, среди которых наиболее явными и значимыми являются факторы трансформации внутренней среды библиотеки, а определяющими среди них являются инновации. Считаю, что рассмотрение нематериальных активов как инновационных ресурсов библиотеки позволяет отразить их </a:t>
            </a:r>
            <a:r>
              <a:rPr lang="ru-RU" altLang="ru-RU" sz="2400" b="1">
                <a:solidFill>
                  <a:srgbClr val="A50021"/>
                </a:solidFill>
              </a:rPr>
              <a:t>место и роль в процессе функционирования организации в целом и поможет библиотеке выстроить политику взаимодействия с обществом для лучшего исполнения требований, которые к ней предъявляются</a:t>
            </a:r>
            <a:r>
              <a:rPr lang="ru-RU" altLang="ru-RU" sz="2400" b="1"/>
              <a:t>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382000" cy="1600200"/>
          </a:xfrm>
        </p:spPr>
        <p:txBody>
          <a:bodyPr/>
          <a:lstStyle/>
          <a:p>
            <a:pPr algn="ctr"/>
            <a:r>
              <a:rPr lang="ru-RU" altLang="ru-RU" sz="4400"/>
              <a:t>«общественная репутация библиотеки» – </a:t>
            </a:r>
            <a:br>
              <a:rPr lang="ru-RU" altLang="ru-RU" sz="4400"/>
            </a:br>
            <a:r>
              <a:rPr lang="ru-RU" altLang="ru-RU" sz="4400"/>
              <a:t>«личная репутация библиотекаря»</a:t>
            </a:r>
            <a:r>
              <a:rPr lang="ru-RU" altLang="ru-RU"/>
              <a:t> </a:t>
            </a:r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733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000" b="1"/>
              <a:t>«Кодекс профессиональной этики российского библиотекаря»:</a:t>
            </a:r>
          </a:p>
          <a:p>
            <a:pPr>
              <a:lnSpc>
                <a:spcPct val="90000"/>
              </a:lnSpc>
            </a:pPr>
            <a:endParaRPr lang="ru-RU" altLang="ru-RU" sz="2000" b="1"/>
          </a:p>
          <a:p>
            <a:pPr>
              <a:lnSpc>
                <a:spcPct val="90000"/>
              </a:lnSpc>
            </a:pPr>
            <a:r>
              <a:rPr lang="ru-RU" altLang="ru-RU" sz="2000" b="1"/>
              <a:t> библиотекарь. «…заботится о высоком общественном статусе </a:t>
            </a:r>
            <a:r>
              <a:rPr lang="ru-RU" altLang="ru-RU" sz="2000" b="1">
                <a:solidFill>
                  <a:srgbClr val="A50021"/>
                </a:solidFill>
              </a:rPr>
              <a:t>своей профессии</a:t>
            </a:r>
            <a:r>
              <a:rPr lang="ru-RU" altLang="ru-RU" sz="2000" b="1"/>
              <a:t>, стремится показать социальную роль библиотеки, укрепить ее </a:t>
            </a:r>
            <a:r>
              <a:rPr lang="ru-RU" altLang="ru-RU" sz="2000" b="1">
                <a:solidFill>
                  <a:srgbClr val="A50021"/>
                </a:solidFill>
              </a:rPr>
              <a:t>репутацию</a:t>
            </a:r>
            <a:r>
              <a:rPr lang="ru-RU" altLang="ru-RU" sz="2000" b="1"/>
              <a:t>» 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981200"/>
            <a:ext cx="4114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000" b="1"/>
              <a:t>«Кодекс этики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/>
              <a:t>     российского библиотекаря»:</a:t>
            </a:r>
          </a:p>
          <a:p>
            <a:pPr>
              <a:lnSpc>
                <a:spcPct val="90000"/>
              </a:lnSpc>
            </a:pPr>
            <a:endParaRPr lang="ru-RU" altLang="ru-RU" sz="2000" b="1"/>
          </a:p>
          <a:p>
            <a:pPr>
              <a:lnSpc>
                <a:spcPct val="90000"/>
              </a:lnSpc>
            </a:pPr>
            <a:endParaRPr lang="ru-RU" altLang="ru-RU" sz="2000" b="1"/>
          </a:p>
          <a:p>
            <a:pPr>
              <a:lnSpc>
                <a:spcPct val="90000"/>
              </a:lnSpc>
            </a:pPr>
            <a:r>
              <a:rPr lang="ru-RU" altLang="ru-RU" sz="2000" b="1"/>
              <a:t>раздел «В отношения с коллегами»: </a:t>
            </a:r>
            <a:r>
              <a:rPr lang="ru-RU" altLang="ru-RU" sz="2000" b="1">
                <a:solidFill>
                  <a:srgbClr val="A50021"/>
                </a:solidFill>
              </a:rPr>
              <a:t>библиотекарь</a:t>
            </a:r>
            <a:r>
              <a:rPr lang="ru-RU" altLang="ru-RU" sz="2000" b="1"/>
              <a:t> « … </a:t>
            </a:r>
            <a:r>
              <a:rPr lang="ru-RU" altLang="ru-RU" sz="2000" b="1">
                <a:solidFill>
                  <a:srgbClr val="A50021"/>
                </a:solidFill>
              </a:rPr>
              <a:t>стремится заслужить свою репутацию</a:t>
            </a:r>
            <a:r>
              <a:rPr lang="ru-RU" altLang="ru-RU" sz="2000" b="1"/>
              <a:t> профессионализмом и моральными качествами, не прибегает к нечестным приемам соперничества»</a:t>
            </a:r>
            <a:r>
              <a:rPr lang="ru-RU" altLang="ru-RU" sz="2000"/>
              <a:t>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7391400" cy="2514600"/>
          </a:xfrm>
        </p:spPr>
        <p:txBody>
          <a:bodyPr/>
          <a:lstStyle/>
          <a:p>
            <a:r>
              <a:rPr lang="ru-RU" altLang="ru-RU" sz="4000"/>
              <a:t>В финансовой отчетности Facebook за 3 квартал 2018 года доля НМА в общей стоимости активов – 21%, а на конец 2011 года она составляла лишь 2%</a:t>
            </a:r>
            <a:r>
              <a:rPr lang="ru-RU" altLang="ru-RU" sz="4400"/>
              <a:t>  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124200"/>
            <a:ext cx="8077200" cy="4114800"/>
          </a:xfrm>
        </p:spPr>
        <p:txBody>
          <a:bodyPr/>
          <a:lstStyle/>
          <a:p>
            <a:r>
              <a:rPr lang="ru-RU" altLang="ru-RU" sz="2400" b="1">
                <a:solidFill>
                  <a:srgbClr val="A50021"/>
                </a:solidFill>
              </a:rPr>
              <a:t>Нематериальные активы</a:t>
            </a:r>
            <a:r>
              <a:rPr lang="ru-RU" altLang="ru-RU" sz="2400"/>
              <a:t> — это активы, не имеющие физической, осязаемой формы: управленческие, организационные, технические ресурсы, репутация в финансовом мире, капитализированные права, привилегии, конкурентные преимущества, контроль над сбытовой сетью, защита, обеспечиваемая страховкой, патенты и торговые марки, фирменные знаки, другие виды интеллектуальной собственности, право на пользование.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2057400"/>
            <a:ext cx="7848600" cy="4114800"/>
          </a:xfrm>
        </p:spPr>
        <p:txBody>
          <a:bodyPr/>
          <a:lstStyle/>
          <a:p>
            <a:pPr marL="533400" indent="-533400"/>
            <a:r>
              <a:rPr lang="ru-RU" altLang="ru-RU" sz="2400" b="1">
                <a:solidFill>
                  <a:srgbClr val="A50021"/>
                </a:solidFill>
              </a:rPr>
              <a:t>Гусева, Е. Н.</a:t>
            </a:r>
            <a:r>
              <a:rPr lang="ru-RU" altLang="ru-RU" sz="2400" b="1"/>
              <a:t>  Нематериальные активы как ресурс развития библиотеки  [Электронный ресурс] / Е. Н. Гусева. –  Режим доступа :  </a:t>
            </a:r>
            <a:r>
              <a:rPr lang="ru-RU" altLang="ru-RU" sz="2400" b="1">
                <a:hlinkClick r:id="rId2"/>
              </a:rPr>
              <a:t>http://www.gpntb.ru/libcom10/disk/4.pdf</a:t>
            </a:r>
            <a:r>
              <a:rPr lang="ru-RU" altLang="ru-RU" sz="2400" b="1"/>
              <a:t> </a:t>
            </a:r>
          </a:p>
          <a:p>
            <a:pPr marL="533400" indent="-533400"/>
            <a:r>
              <a:rPr lang="ru-RU" altLang="ru-RU" sz="2400" b="1">
                <a:solidFill>
                  <a:srgbClr val="A50021"/>
                </a:solidFill>
              </a:rPr>
              <a:t>Стрелкова, И. Б.</a:t>
            </a:r>
            <a:r>
              <a:rPr lang="ru-RU" altLang="ru-RU" sz="2400" b="1"/>
              <a:t> Нематериальные активы как объект независимой оценки качества работы и условие развития библиотеки [Текст] / И. Б. Стрелкова // Научные и технические библиотеки. – 2017. –   № 1. –  C. 26–35.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09600"/>
            <a:ext cx="6934200" cy="1143000"/>
          </a:xfrm>
        </p:spPr>
        <p:txBody>
          <a:bodyPr/>
          <a:lstStyle/>
          <a:p>
            <a:r>
              <a:rPr lang="ru-RU" altLang="ru-RU" sz="4400"/>
              <a:t>Недостаточность профессионального внимания к НМА библиотек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514600"/>
            <a:ext cx="8001000" cy="4876800"/>
          </a:xfrm>
        </p:spPr>
        <p:txBody>
          <a:bodyPr/>
          <a:lstStyle/>
          <a:p>
            <a:r>
              <a:rPr lang="ru-RU" altLang="ru-RU" sz="4000" b="1">
                <a:solidFill>
                  <a:srgbClr val="A50021"/>
                </a:solidFill>
              </a:rPr>
              <a:t>Деловая (корпоративная) репутация библиотеки</a:t>
            </a:r>
            <a:r>
              <a:rPr lang="ru-RU" altLang="ru-RU" sz="4000"/>
              <a:t> – признанный </a:t>
            </a:r>
            <a:r>
              <a:rPr lang="ru-RU" altLang="ru-RU" sz="4000" b="1"/>
              <a:t>содержательный компонент </a:t>
            </a:r>
            <a:r>
              <a:rPr lang="ru-RU" altLang="ru-RU" sz="4000"/>
              <a:t>НМА  любой организации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Гражданский Кодекс РФ (ст. 150):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b="1">
                <a:solidFill>
                  <a:srgbClr val="A50021"/>
                </a:solidFill>
              </a:rPr>
              <a:t>Деловая репутация</a:t>
            </a:r>
            <a:r>
              <a:rPr lang="ru-RU" altLang="ru-RU" b="1"/>
              <a:t> - </a:t>
            </a:r>
          </a:p>
          <a:p>
            <a:r>
              <a:rPr lang="ru-RU" altLang="ru-RU" b="1"/>
              <a:t>«неимущественное право, которое принадлежит юридическому лицу с момента его образования и составляет неотъемлемую часть его правоспособности»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609600"/>
            <a:ext cx="7239000" cy="1143000"/>
          </a:xfrm>
        </p:spPr>
        <p:txBody>
          <a:bodyPr/>
          <a:lstStyle/>
          <a:p>
            <a:r>
              <a:rPr lang="ru-RU" altLang="ru-RU"/>
              <a:t>ДЕЛОВАЯ РЕПУТАЦИЯ -решающий актив  компании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«… авторитет, уважение в обществе – </a:t>
            </a:r>
            <a:r>
              <a:rPr lang="ru-RU" altLang="ru-RU" b="1"/>
              <a:t>это не отвлеченные понятия, а весомый капитал</a:t>
            </a:r>
            <a:r>
              <a:rPr lang="ru-RU" altLang="ru-RU"/>
              <a:t>, который можно конвертировать в ощутимые </a:t>
            </a:r>
            <a:r>
              <a:rPr lang="ru-RU" altLang="ru-RU" b="1">
                <a:solidFill>
                  <a:srgbClr val="A50021"/>
                </a:solidFill>
              </a:rPr>
              <a:t>материальные преимущества</a:t>
            </a:r>
            <a:r>
              <a:rPr lang="ru-RU" altLang="ru-RU"/>
              <a:t>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400"/>
              <a:t>Практическая ценность положительной деловой репутации: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438400"/>
            <a:ext cx="7162800" cy="3657600"/>
          </a:xfrm>
        </p:spPr>
        <p:txBody>
          <a:bodyPr/>
          <a:lstStyle/>
          <a:p>
            <a:r>
              <a:rPr lang="ru-RU" altLang="ru-RU" b="1">
                <a:solidFill>
                  <a:srgbClr val="A50021"/>
                </a:solidFill>
              </a:rPr>
              <a:t>доверие </a:t>
            </a:r>
            <a:r>
              <a:rPr lang="ru-RU" altLang="ru-RU" b="1"/>
              <a:t>потребителей, </a:t>
            </a:r>
          </a:p>
          <a:p>
            <a:r>
              <a:rPr lang="ru-RU" altLang="ru-RU" b="1"/>
              <a:t>спонсорская </a:t>
            </a:r>
            <a:r>
              <a:rPr lang="ru-RU" altLang="ru-RU" b="1">
                <a:solidFill>
                  <a:srgbClr val="A50021"/>
                </a:solidFill>
              </a:rPr>
              <a:t>привлекательность</a:t>
            </a:r>
            <a:r>
              <a:rPr lang="ru-RU" altLang="ru-RU" b="1"/>
              <a:t>, </a:t>
            </a:r>
          </a:p>
          <a:p>
            <a:r>
              <a:rPr lang="ru-RU" altLang="ru-RU" b="1"/>
              <a:t>психологическое </a:t>
            </a:r>
            <a:r>
              <a:rPr lang="ru-RU" altLang="ru-RU" b="1">
                <a:solidFill>
                  <a:srgbClr val="A50021"/>
                </a:solidFill>
              </a:rPr>
              <a:t>удовольствие</a:t>
            </a:r>
            <a:r>
              <a:rPr lang="ru-RU" altLang="ru-RU" b="1"/>
              <a:t> от потребления товаров  и услуг компании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neric">
  <a:themeElements>
    <a:clrScheme name="Generic 1">
      <a:dk1>
        <a:srgbClr val="800000"/>
      </a:dk1>
      <a:lt1>
        <a:srgbClr val="FFFFFF"/>
      </a:lt1>
      <a:dk2>
        <a:srgbClr val="000000"/>
      </a:dk2>
      <a:lt2>
        <a:srgbClr val="FFFFCC"/>
      </a:lt2>
      <a:accent1>
        <a:srgbClr val="777777"/>
      </a:accent1>
      <a:accent2>
        <a:srgbClr val="0033CC"/>
      </a:accent2>
      <a:accent3>
        <a:srgbClr val="AAAAAA"/>
      </a:accent3>
      <a:accent4>
        <a:srgbClr val="DADADA"/>
      </a:accent4>
      <a:accent5>
        <a:srgbClr val="BDBDBD"/>
      </a:accent5>
      <a:accent6>
        <a:srgbClr val="002DB9"/>
      </a:accent6>
      <a:hlink>
        <a:srgbClr val="800000"/>
      </a:hlink>
      <a:folHlink>
        <a:srgbClr val="660066"/>
      </a:folHlink>
    </a:clrScheme>
    <a:fontScheme name="Generic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eneric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Generic</Template>
  <TotalTime>184</TotalTime>
  <Words>1358</Words>
  <Application>Microsoft Office PowerPoint</Application>
  <PresentationFormat>Экран (4:3)</PresentationFormat>
  <Paragraphs>94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5" baseType="lpstr">
      <vt:lpstr>Arial</vt:lpstr>
      <vt:lpstr>Arial Narrow</vt:lpstr>
      <vt:lpstr>Times New Roman</vt:lpstr>
      <vt:lpstr>Wingdings</vt:lpstr>
      <vt:lpstr>Generic</vt:lpstr>
      <vt:lpstr>Деловая репутация библиотеки как ее стратегическое преимущество</vt:lpstr>
      <vt:lpstr>Дронова, И. А. Нематериальные активы как ресурс развития библиотеки [Текст] / И. А. Дронова, Л. К. Сагитова // Книжная культура региона: исторический опыт и современная практика: материалы V Всерос. (с междунар. участием) науч. конф. (Челябинск, 15–16 ноября 2018 г.) / М-во культуры Российской Федерации, ФГБОУ ВО «ЧГИК», ГКУК «ЧОУНБ»; редкол. : В. Я. Рушанин (предс.), Н. О. Александрова. Т. Д. Рубанова. – Челябинск: ЧГИК, 2018. – С. 69–71. </vt:lpstr>
      <vt:lpstr>Е. Н. Гусева:</vt:lpstr>
      <vt:lpstr>В финансовой отчетности Facebook за 3 квартал 2018 года доля НМА в общей стоимости активов – 21%, а на конец 2011 года она составляла лишь 2%   </vt:lpstr>
      <vt:lpstr>Презентация PowerPoint</vt:lpstr>
      <vt:lpstr>Недостаточность профессионального внимания к НМА библиотек </vt:lpstr>
      <vt:lpstr>Гражданский Кодекс РФ (ст. 150): </vt:lpstr>
      <vt:lpstr>ДЕЛОВАЯ РЕПУТАЦИЯ -решающий актив  компании </vt:lpstr>
      <vt:lpstr>Практическая ценность положительной деловой репутации:</vt:lpstr>
      <vt:lpstr>«Особенно важна роль репутации в ситуациях неопределенности»   Сальникова, Л. С. Репутационный менеджмент. Современные подходы и технологии : учебник для академического бакалавриата [Текст] / Л. С. Сальникова. — 2-е изд., перераб. и доп. – М. : Издательство Юрайт, 2016. – 295 с. – Серия : Бакалавр. Академический курс.</vt:lpstr>
      <vt:lpstr>Гарантией будущего библиотек является их должная общественная репутация</vt:lpstr>
      <vt:lpstr>«Деловая репутация»</vt:lpstr>
      <vt:lpstr>Имидж библиотеки – это эмоциональное мнение о ней, а  репутация –</vt:lpstr>
      <vt:lpstr>Презентация PowerPoint</vt:lpstr>
      <vt:lpstr>Репутационный капитал</vt:lpstr>
      <vt:lpstr>Маркетинг библиотечно-информационной деятельности: учебник [Текст] /   В. В Брежнева, Н. Ю. Дементьева, Н. В. Жадько и др. ; науч. ред. В. К. Клюев. – СПб. : Профессия, 2017. – 240 с.</vt:lpstr>
      <vt:lpstr>Основные преимущества положительной общественной репутации библиотеки </vt:lpstr>
      <vt:lpstr>«Концепция модернизации муниципальных библиотек Российского Федерации на основе Модельного стандарта деятельности общедоступной библиотеки» </vt:lpstr>
      <vt:lpstr>Инструменты формирования репутации </vt:lpstr>
      <vt:lpstr>Корпоративная социальная ответственность (КСО) как  инструмент формирования репутации компании (библиотеки) </vt:lpstr>
      <vt:lpstr>Романов, П. С. Векторы развития  зарубежного библиотековедения на современном этапе [Текст] / П. С. Романов // Библиосфера. –  2011. – № 2. – С. 19–23. </vt:lpstr>
      <vt:lpstr>Равинский, Д. К. Общедоступные библиотеки и проблема социальной  ответственности [Электронный ресурс]   / Д. К. Равинский. –  Режим доступа : http://libconfs.narod.ru/1999/1s/1s_p23.html </vt:lpstr>
      <vt:lpstr>«Кодекс этики российского библиотекаря» </vt:lpstr>
      <vt:lpstr>СОВРЕМЕННАЯ БИБЛИОТЕКА </vt:lpstr>
      <vt:lpstr>КСО В КОНТЕКСТЕ ДЕЛОВОЙ РЕПУТАЦИИ</vt:lpstr>
      <vt:lpstr>Антипозитивистские концепции библиотеки (М. Фуко, Х. Л. Борхес, У. Эко) </vt:lpstr>
      <vt:lpstr>«Расходы на социальную ответственность оправданы фактором совершенствования различных сегментов общества, а также улучшением отношения общественности к организации. Это должно вести к повышению лояльности потребителей к производителям продукции» </vt:lpstr>
      <vt:lpstr>Репутационный менеджмент  это управление процессом формирования и корректировки репутационных и имиджевых характеристик, а так же доведение их до целевой аудитории» </vt:lpstr>
      <vt:lpstr>КОРПОРАТИВНАЯ РЕПУТАЦИЯ  </vt:lpstr>
      <vt:lpstr>«общественная репутация библиотеки» –  «личная репутация библиотекаря»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Ильин Игорь Вячеславович</dc:creator>
  <cp:lastModifiedBy>Ильин Игорь Вячеславович</cp:lastModifiedBy>
  <cp:revision>6</cp:revision>
  <cp:lastPrinted>1601-01-01T00:00:00Z</cp:lastPrinted>
  <dcterms:created xsi:type="dcterms:W3CDTF">1601-01-01T00:00:00Z</dcterms:created>
  <dcterms:modified xsi:type="dcterms:W3CDTF">2019-11-28T09:52:00Z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