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8" r:id="rId4"/>
    <p:sldId id="260" r:id="rId5"/>
    <p:sldId id="262" r:id="rId6"/>
    <p:sldId id="264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9184CBEE-B66A-4061-9166-FD57F18B7440}" type="datetimeFigureOut">
              <a:rPr lang="ru-RU" smtClean="0"/>
              <a:pPr>
                <a:defRPr/>
              </a:pPr>
              <a:t>20.11.2019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DF4EB6-3A09-4D4A-B670-81F69C1FB3D0}" type="slidenum">
              <a:rPr lang="ru-RU" smtClean="0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97033-02D7-4180-B2D9-F8147973902F}" type="datetimeFigureOut">
              <a:rPr lang="ru-RU" smtClean="0">
                <a:solidFill>
                  <a:srgbClr val="775F55"/>
                </a:solidFill>
              </a:rPr>
              <a:pPr>
                <a:defRPr/>
              </a:pPr>
              <a:t>20.11.2019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E2E56-AFB6-49A3-BE0D-2AC68A5DC0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91B95-DFF3-4DE1-A3C6-281342721FCB}" type="datetimeFigureOut">
              <a:rPr lang="ru-RU" smtClean="0">
                <a:solidFill>
                  <a:srgbClr val="775F55"/>
                </a:solidFill>
              </a:rPr>
              <a:pPr>
                <a:defRPr/>
              </a:pPr>
              <a:t>20.11.2019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677EA-E02F-4334-938C-F3AE214A02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12EA78-3899-4979-8AF4-1BD38C68A821}" type="datetimeFigureOut">
              <a:rPr lang="ru-RU" smtClean="0">
                <a:solidFill>
                  <a:srgbClr val="775F55"/>
                </a:solidFill>
              </a:rPr>
              <a:pPr>
                <a:defRPr/>
              </a:pPr>
              <a:t>20.11.2019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44C0D-A24B-44F2-9FD6-D7FB34CBF7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360C2-6DD4-4868-A6AB-11A84A0E44FC}" type="datetimeFigureOut">
              <a:rPr lang="ru-RU" smtClean="0">
                <a:solidFill>
                  <a:srgbClr val="775F55"/>
                </a:solidFill>
              </a:rPr>
              <a:pPr>
                <a:defRPr/>
              </a:pPr>
              <a:t>20.11.2019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0694E-CC97-471E-8D88-E1B7C70E95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8375AA-7838-4193-8158-D92BEB5D51FD}" type="datetimeFigureOut">
              <a:rPr lang="ru-RU" smtClean="0">
                <a:solidFill>
                  <a:srgbClr val="775F55"/>
                </a:solidFill>
              </a:rPr>
              <a:pPr>
                <a:defRPr/>
              </a:pPr>
              <a:t>20.11.2019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ABDB1-8B83-4BA1-974A-5FD42A4D56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CB1E85D-E292-4E9C-B596-294601F5C884}" type="datetimeFigureOut">
              <a:rPr lang="ru-RU" smtClean="0">
                <a:solidFill>
                  <a:srgbClr val="775F55"/>
                </a:solidFill>
              </a:rPr>
              <a:pPr>
                <a:defRPr/>
              </a:pPr>
              <a:t>20.11.2019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8140476-425D-429D-92DC-02CD3CC91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3BFAA82F-001D-4CC8-BC32-1FBAF2BAAD29}" type="datetimeFigureOut">
              <a:rPr lang="ru-RU" smtClean="0">
                <a:solidFill>
                  <a:srgbClr val="775F55"/>
                </a:solidFill>
              </a:rPr>
              <a:pPr>
                <a:defRPr/>
              </a:pPr>
              <a:t>20.11.2019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AD30D03E-55CC-432D-86E7-FF58B1E7F4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5425A7-B873-415F-A900-18CD2562BCEA}" type="datetimeFigureOut">
              <a:rPr lang="ru-RU" smtClean="0">
                <a:solidFill>
                  <a:srgbClr val="775F55"/>
                </a:solidFill>
              </a:rPr>
              <a:pPr>
                <a:defRPr/>
              </a:pPr>
              <a:t>20.11.2019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1C3D-5841-4A7B-BABF-E382DF930ACD}" type="slidenum">
              <a:rPr lang="ru-RU" smtClean="0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18E13-4E83-4689-9BD6-DCA06B14517F}" type="datetimeFigureOut">
              <a:rPr lang="ru-RU" smtClean="0">
                <a:solidFill>
                  <a:srgbClr val="775F55"/>
                </a:solidFill>
              </a:rPr>
              <a:pPr>
                <a:defRPr/>
              </a:pPr>
              <a:t>20.11.2019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F859F-8E5D-4333-9565-E076B4BD0A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15EC64-18F9-408A-AF2B-5C0B0BC3AF49}" type="datetimeFigureOut">
              <a:rPr lang="ru-RU" smtClean="0">
                <a:solidFill>
                  <a:srgbClr val="775F55"/>
                </a:solidFill>
              </a:rPr>
              <a:pPr>
                <a:defRPr/>
              </a:pPr>
              <a:t>20.11.2019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FAAFF-212E-4882-832E-1C73DDA791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6807501B-4A7F-4519-9DF7-72ACC3740857}" type="datetimeFigureOut">
              <a:rPr lang="ru-RU" smtClean="0">
                <a:solidFill>
                  <a:srgbClr val="775F55"/>
                </a:solidFill>
              </a:rPr>
              <a:pPr>
                <a:defRPr/>
              </a:pPr>
              <a:t>20.11.2019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617E62-2FCC-4837-A237-A64B83D101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/>
                <a:ea typeface="Calibri"/>
              </a:rPr>
              <a:t>Образ Сибирского Севера в социально-географическом пространстве СССР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Е.И. Гололобов</a:t>
            </a:r>
          </a:p>
        </p:txBody>
      </p:sp>
    </p:spTree>
    <p:extLst>
      <p:ext uri="{BB962C8B-B14F-4D97-AF65-F5344CB8AC3E}">
        <p14:creationId xmlns:p14="http://schemas.microsoft.com/office/powerpoint/2010/main" val="29509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altLang="ru-RU" sz="3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896" y="-6652120"/>
            <a:ext cx="14617624" cy="21602701"/>
          </a:xfrm>
        </p:spPr>
      </p:pic>
    </p:spTree>
    <p:extLst>
      <p:ext uri="{BB962C8B-B14F-4D97-AF65-F5344CB8AC3E}">
        <p14:creationId xmlns:p14="http://schemas.microsoft.com/office/powerpoint/2010/main" val="22441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Методология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Концепция </a:t>
            </a:r>
            <a:r>
              <a:rPr lang="ru-RU" dirty="0"/>
              <a:t>окружающей среды как продукта человеческой деятельности (очеловеченная природа)</a:t>
            </a:r>
          </a:p>
          <a:p>
            <a:pPr algn="just"/>
            <a:r>
              <a:rPr lang="ru-RU" dirty="0"/>
              <a:t>Концепция географических образов</a:t>
            </a:r>
          </a:p>
        </p:txBody>
      </p:sp>
    </p:spTree>
    <p:extLst>
      <p:ext uri="{BB962C8B-B14F-4D97-AF65-F5344CB8AC3E}">
        <p14:creationId xmlns:p14="http://schemas.microsoft.com/office/powerpoint/2010/main" val="30668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1824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Nature's 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End. History and the Environment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eds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Sverker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Sorlin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 &amp; Paul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Warde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. London: Palgrave Macmillan.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2009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Calibri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en-US" sz="2000" dirty="0">
                <a:solidFill>
                  <a:schemeClr val="tx1"/>
                </a:solidFill>
                <a:latin typeface="Times New Roman"/>
                <a:ea typeface="Calibri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Замятин Д. Н. Гуманитарная география: Пространство и язык географических образов. СПб.: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Алетея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2003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пространства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37023"/>
              </p:ext>
            </p:extLst>
          </p:nvPr>
        </p:nvGraphicFramePr>
        <p:xfrm>
          <a:off x="1691680" y="1700808"/>
          <a:ext cx="6077585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3038475"/>
                <a:gridCol w="3039110"/>
              </a:tblGrid>
              <a:tr h="259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создания ЗСНГК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 создания ЗСНГК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Громадные неисследованные просторы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Пустынный край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Пустынное безмолвие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безлюдной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ранее </a:t>
                      </a: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территории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проживает около 80 тысяч человек </a:t>
                      </a: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Забытые богом и людьми места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Главная база «голубого» и «черного» золота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Освоенческая</a:t>
                      </a: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территория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Всесоюзная ударная комсомольская стройка №1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Край с комсомольским значком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Земля молодости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Суровая земля, переживающая вторую молодость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… край живой и бурлящий, с полновесными плодами рук и мыслей человеческих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2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/>
                <a:ea typeface="Calibri"/>
              </a:rPr>
              <a:t>Переход от природы к окружающей среде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426110"/>
              </p:ext>
            </p:extLst>
          </p:nvPr>
        </p:nvGraphicFramePr>
        <p:xfrm>
          <a:off x="1187624" y="1772817"/>
          <a:ext cx="7056784" cy="4824535"/>
        </p:xfrm>
        <a:graphic>
          <a:graphicData uri="http://schemas.openxmlformats.org/drawingml/2006/table">
            <a:tbl>
              <a:tblPr firstRow="1" firstCol="1" bandRow="1"/>
              <a:tblGrid>
                <a:gridCol w="3528023"/>
                <a:gridCol w="3528761"/>
              </a:tblGrid>
              <a:tr h="232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Природа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04" marR="4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Окружающая среда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04" marR="4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Транспортная инфраструктура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04" marR="4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6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Отсутствие железной дороги, сети автомобильных дорог с твердым покрытием круглогодичного действия. Для доставки грузов на север Тюменской области в основном использовался речной транспорт.</a:t>
                      </a:r>
                    </a:p>
                  </a:txBody>
                  <a:tcPr marL="45004" marR="4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Наличие железной дороги, сети автомобильных дорог с твердым покрытием круглогодичного действия. Авиасообщение.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Трубопроводы. ЛЭП.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04" marR="4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Система расселения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04" marR="4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4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Небольшие населенные пункты вдоль основных речных магистралей. Преобладание сельского населения.</a:t>
                      </a:r>
                    </a:p>
                  </a:txBody>
                  <a:tcPr marL="45004" marR="4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Урбанизация. Преобладание городского населения над сельским. В процессе создания и развития Западносибирского нефтегазового комплекса было построено 15 новых городов и более 50 крупных рабочих поселков.</a:t>
                      </a:r>
                    </a:p>
                  </a:txBody>
                  <a:tcPr marL="45004" marR="45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5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424456"/>
                </a:solidFill>
                <a:latin typeface="Times New Roman"/>
                <a:ea typeface="Calibri"/>
              </a:rPr>
              <a:t>Переход от природы к окружающей среде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523055"/>
              </p:ext>
            </p:extLst>
          </p:nvPr>
        </p:nvGraphicFramePr>
        <p:xfrm>
          <a:off x="251520" y="1916833"/>
          <a:ext cx="8712968" cy="4824535"/>
        </p:xfrm>
        <a:graphic>
          <a:graphicData uri="http://schemas.openxmlformats.org/drawingml/2006/table">
            <a:tbl>
              <a:tblPr firstRow="1" firstCol="1" bandRow="1"/>
              <a:tblGrid>
                <a:gridCol w="4356029"/>
                <a:gridCol w="4356939"/>
              </a:tblGrid>
              <a:tr h="301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Природа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Окружающая среда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9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Рыболовство. Охота. Сельское хозяйство.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Нефтегазодобывающая промышленность. Энергетика. На долю ЗСНГК к началу 1980-х гг. приходилось 66% общесоюзной добычи нефти и газового конденсата и 63% природного газа.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Восприятие территории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0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«Глухая», «дикая», «нетронутая» тайга, тундра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Тюмень – это нефтяные вышки, взметнувшиеся над просторами Западно-Сибирской заболоченной таежной равнины и ледяными торосами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Харасавэя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это тысячи километров построенных за кратчайший срок железнодорожных и бетонных трасс, сотни новых больших и малых мостов, бесконечные стальные нити трубопроводов, новые заводы, аэродромы, электростанции.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3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548</TotalTime>
  <Words>325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Образ Сибирского Севера в социально-географическом пространстве СССР</vt:lpstr>
      <vt:lpstr>Презентация PowerPoint</vt:lpstr>
      <vt:lpstr>Методология</vt:lpstr>
      <vt:lpstr>Nature's End. History and the Environment/eds. Sverker Sorlin &amp; Paul Warde. London: Palgrave Macmillan. 2009  Замятин Д. Н. Гуманитарная география: Пространство и язык географических образов. СПб.: Алетея, 2003 </vt:lpstr>
      <vt:lpstr>Восприятие пространства</vt:lpstr>
      <vt:lpstr>Переход от природы к окружающей среде</vt:lpstr>
      <vt:lpstr>Переход от природы к окружающей среде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Советский опыт освоения Сибирского Севера: ресурсы, акторы, управление</dc:title>
  <dc:creator>Гололобов Евгений Ильич</dc:creator>
  <cp:lastModifiedBy>Гололобов Евгений Ильич</cp:lastModifiedBy>
  <cp:revision>18</cp:revision>
  <dcterms:created xsi:type="dcterms:W3CDTF">2019-11-06T06:47:55Z</dcterms:created>
  <dcterms:modified xsi:type="dcterms:W3CDTF">2019-11-20T07:41:27Z</dcterms:modified>
</cp:coreProperties>
</file>