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6"/>
  </p:notesMasterIdLst>
  <p:sldIdLst>
    <p:sldId id="279" r:id="rId2"/>
    <p:sldId id="357" r:id="rId3"/>
    <p:sldId id="358" r:id="rId4"/>
    <p:sldId id="395" r:id="rId5"/>
    <p:sldId id="403" r:id="rId6"/>
    <p:sldId id="402" r:id="rId7"/>
    <p:sldId id="404" r:id="rId8"/>
    <p:sldId id="405" r:id="rId9"/>
    <p:sldId id="406" r:id="rId10"/>
    <p:sldId id="407" r:id="rId11"/>
    <p:sldId id="409" r:id="rId12"/>
    <p:sldId id="410" r:id="rId13"/>
    <p:sldId id="411" r:id="rId14"/>
    <p:sldId id="413" r:id="rId15"/>
    <p:sldId id="442" r:id="rId16"/>
    <p:sldId id="446" r:id="rId17"/>
    <p:sldId id="433" r:id="rId18"/>
    <p:sldId id="434" r:id="rId19"/>
    <p:sldId id="435" r:id="rId20"/>
    <p:sldId id="436" r:id="rId21"/>
    <p:sldId id="437" r:id="rId22"/>
    <p:sldId id="447" r:id="rId23"/>
    <p:sldId id="449" r:id="rId24"/>
    <p:sldId id="39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=""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EBA"/>
    <a:srgbClr val="B8B8B8"/>
    <a:srgbClr val="FFFFFF"/>
    <a:srgbClr val="6F7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7891"/>
  </p:normalViewPr>
  <p:slideViewPr>
    <p:cSldViewPr snapToGrid="0" snapToObjects="1" showGuides="1">
      <p:cViewPr>
        <p:scale>
          <a:sx n="53" d="100"/>
          <a:sy n="53" d="100"/>
        </p:scale>
        <p:origin x="-1362" y="-5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'[Рисунки.xlsx]рис. 3'!$C$10</c:f>
              <c:strCache>
                <c:ptCount val="1"/>
                <c:pt idx="0">
                  <c:v>ВВП на душу населения (в постоянных ценах 2004 г.)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</c:marker>
          <c:cat>
            <c:numRef>
              <c:f>'[Рисунки.xlsx]рис. 3'!$A$15:$A$30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'[Рисунки.xlsx]рис. 3'!$C$15:$C$30</c:f>
              <c:numCache>
                <c:formatCode>#,##0.0</c:formatCode>
                <c:ptCount val="16"/>
                <c:pt idx="0">
                  <c:v>118.18913083869795</c:v>
                </c:pt>
                <c:pt idx="1">
                  <c:v>135.77182976973515</c:v>
                </c:pt>
                <c:pt idx="2">
                  <c:v>155.66289366677114</c:v>
                </c:pt>
                <c:pt idx="3">
                  <c:v>172.1183906300721</c:v>
                </c:pt>
                <c:pt idx="4">
                  <c:v>188.6842313870556</c:v>
                </c:pt>
                <c:pt idx="5">
                  <c:v>162.99787159574933</c:v>
                </c:pt>
                <c:pt idx="6">
                  <c:v>178.69263029657915</c:v>
                </c:pt>
                <c:pt idx="7">
                  <c:v>218.45758084221742</c:v>
                </c:pt>
                <c:pt idx="8">
                  <c:v>231.77812941210152</c:v>
                </c:pt>
                <c:pt idx="9">
                  <c:v>232.73767221339546</c:v>
                </c:pt>
                <c:pt idx="10">
                  <c:v>222.22180578057697</c:v>
                </c:pt>
                <c:pt idx="11">
                  <c:v>206.48995404371027</c:v>
                </c:pt>
                <c:pt idx="12">
                  <c:v>201.50361867115637</c:v>
                </c:pt>
                <c:pt idx="13">
                  <c:v>210.62567303128588</c:v>
                </c:pt>
                <c:pt idx="14">
                  <c:v>230.16352160124831</c:v>
                </c:pt>
                <c:pt idx="15">
                  <c:v>235.04196631626479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06-498B-9326-711F0C6F8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53312"/>
        <c:axId val="78316672"/>
      </c:lineChart>
      <c:lineChart>
        <c:grouping val="standard"/>
        <c:varyColors val="0"/>
        <c:ser>
          <c:idx val="0"/>
          <c:order val="0"/>
          <c:tx>
            <c:strRef>
              <c:f>'[Рисунки.xlsx]рис. 3'!$B$10</c:f>
              <c:strCache>
                <c:ptCount val="1"/>
                <c:pt idx="0">
                  <c:v>Доля расходов домохозяйств на организацию отдыха и культурные мероприятия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</c:marker>
          <c:cat>
            <c:numRef>
              <c:f>'[Рисунки.xlsx]рис. 3'!$A$15:$A$30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'[Рисунки.xlsx]рис. 3'!$B$15:$B$30</c:f>
              <c:numCache>
                <c:formatCode>0.0</c:formatCode>
                <c:ptCount val="16"/>
                <c:pt idx="0">
                  <c:v>5.850009768623182</c:v>
                </c:pt>
                <c:pt idx="1">
                  <c:v>6.6636971046770608</c:v>
                </c:pt>
                <c:pt idx="2">
                  <c:v>6.073116511927668</c:v>
                </c:pt>
                <c:pt idx="3">
                  <c:v>6.116096220734808</c:v>
                </c:pt>
                <c:pt idx="4">
                  <c:v>7.4108248265551637</c:v>
                </c:pt>
                <c:pt idx="5">
                  <c:v>6.9726087916942774</c:v>
                </c:pt>
                <c:pt idx="6">
                  <c:v>6.5030674846625764</c:v>
                </c:pt>
                <c:pt idx="7">
                  <c:v>6.5214978958779684</c:v>
                </c:pt>
                <c:pt idx="8">
                  <c:v>6.6981471418840837</c:v>
                </c:pt>
                <c:pt idx="9">
                  <c:v>6.9762184007121766</c:v>
                </c:pt>
                <c:pt idx="10">
                  <c:v>6.9039306228178843</c:v>
                </c:pt>
                <c:pt idx="11">
                  <c:v>6.4261150411234746</c:v>
                </c:pt>
                <c:pt idx="12">
                  <c:v>6.4193596873590861</c:v>
                </c:pt>
                <c:pt idx="13" formatCode="General">
                  <c:v>6.7</c:v>
                </c:pt>
                <c:pt idx="14" formatCode="General">
                  <c:v>7.5</c:v>
                </c:pt>
                <c:pt idx="15">
                  <c:v>8.1136568176338155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06-498B-9326-711F0C6F8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54336"/>
        <c:axId val="78317824"/>
      </c:lineChart>
      <c:catAx>
        <c:axId val="9185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8316672"/>
        <c:crosses val="autoZero"/>
        <c:auto val="1"/>
        <c:lblAlgn val="ctr"/>
        <c:lblOffset val="100"/>
        <c:noMultiLvlLbl val="0"/>
      </c:catAx>
      <c:valAx>
        <c:axId val="7831667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тыс.рублей на человека</a:t>
                </a:r>
              </a:p>
            </c:rich>
          </c:tx>
          <c:layout>
            <c:manualLayout>
              <c:xMode val="edge"/>
              <c:yMode val="edge"/>
              <c:x val="2.8205128205128206E-2"/>
              <c:y val="0.1933748397729353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1853312"/>
        <c:crosses val="autoZero"/>
        <c:crossBetween val="between"/>
      </c:valAx>
      <c:valAx>
        <c:axId val="7831782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1854336"/>
        <c:crosses val="max"/>
        <c:crossBetween val="between"/>
      </c:valAx>
      <c:catAx>
        <c:axId val="91854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317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35-43FF-ADB5-CEC807207F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3415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лидеры!$B$4:$B$29</c:f>
              <c:strCache>
                <c:ptCount val="26"/>
                <c:pt idx="0">
                  <c:v>Российскач Федерация</c:v>
                </c:pt>
                <c:pt idx="1">
                  <c:v>Швеция</c:v>
                </c:pt>
                <c:pt idx="2">
                  <c:v>Дания</c:v>
                </c:pt>
                <c:pt idx="3">
                  <c:v>Австрия</c:v>
                </c:pt>
                <c:pt idx="4">
                  <c:v>Мексика</c:v>
                </c:pt>
                <c:pt idx="5">
                  <c:v>Испания</c:v>
                </c:pt>
                <c:pt idx="6">
                  <c:v>Малайзия</c:v>
                </c:pt>
                <c:pt idx="7">
                  <c:v>Таиланд</c:v>
                </c:pt>
                <c:pt idx="8">
                  <c:v>Канада</c:v>
                </c:pt>
                <c:pt idx="9">
                  <c:v>Чехия</c:v>
                </c:pt>
                <c:pt idx="10">
                  <c:v>Япония</c:v>
                </c:pt>
                <c:pt idx="11">
                  <c:v>Бельгия</c:v>
                </c:pt>
                <c:pt idx="12">
                  <c:v>Польша</c:v>
                </c:pt>
                <c:pt idx="13">
                  <c:v>Тайвань</c:v>
                </c:pt>
                <c:pt idx="14">
                  <c:v>Турция</c:v>
                </c:pt>
                <c:pt idx="15">
                  <c:v>Нидерладны</c:v>
                </c:pt>
                <c:pt idx="16">
                  <c:v>Сингапур</c:v>
                </c:pt>
                <c:pt idx="17">
                  <c:v>Швейцария</c:v>
                </c:pt>
                <c:pt idx="18">
                  <c:v>Индия</c:v>
                </c:pt>
                <c:pt idx="19">
                  <c:v>Германия</c:v>
                </c:pt>
                <c:pt idx="20">
                  <c:v>Великобритания</c:v>
                </c:pt>
                <c:pt idx="21">
                  <c:v>Италия</c:v>
                </c:pt>
                <c:pt idx="22">
                  <c:v>Гонконг</c:v>
                </c:pt>
                <c:pt idx="23">
                  <c:v>Франция</c:v>
                </c:pt>
                <c:pt idx="24">
                  <c:v>США</c:v>
                </c:pt>
                <c:pt idx="25">
                  <c:v>Китай</c:v>
                </c:pt>
              </c:strCache>
            </c:strRef>
          </c:cat>
          <c:val>
            <c:numRef>
              <c:f>лидеры!$C$4:$C$29</c:f>
              <c:numCache>
                <c:formatCode>0.0</c:formatCode>
                <c:ptCount val="26"/>
                <c:pt idx="0">
                  <c:v>0.30838373899999999</c:v>
                </c:pt>
                <c:pt idx="1">
                  <c:v>0.57288433000000005</c:v>
                </c:pt>
                <c:pt idx="2">
                  <c:v>0.62815268099999999</c:v>
                </c:pt>
                <c:pt idx="3">
                  <c:v>0.88538413400000004</c:v>
                </c:pt>
                <c:pt idx="4">
                  <c:v>1.0685761389999999</c:v>
                </c:pt>
                <c:pt idx="5">
                  <c:v>1.1706769749999999</c:v>
                </c:pt>
                <c:pt idx="6">
                  <c:v>1.1899664329999999</c:v>
                </c:pt>
                <c:pt idx="7">
                  <c:v>1.1976964809999999</c:v>
                </c:pt>
                <c:pt idx="8">
                  <c:v>1.2139871799999999</c:v>
                </c:pt>
                <c:pt idx="9">
                  <c:v>1.2313433979999999</c:v>
                </c:pt>
                <c:pt idx="10">
                  <c:v>1.3008030100000001</c:v>
                </c:pt>
                <c:pt idx="11">
                  <c:v>1.384296908</c:v>
                </c:pt>
                <c:pt idx="12">
                  <c:v>1.458449353</c:v>
                </c:pt>
                <c:pt idx="13">
                  <c:v>1.701023028</c:v>
                </c:pt>
                <c:pt idx="14">
                  <c:v>1.7047904920000001</c:v>
                </c:pt>
                <c:pt idx="15">
                  <c:v>1.842349515</c:v>
                </c:pt>
                <c:pt idx="16">
                  <c:v>2.0161370980000002</c:v>
                </c:pt>
                <c:pt idx="17">
                  <c:v>2.9386291199999999</c:v>
                </c:pt>
                <c:pt idx="18">
                  <c:v>3.3226417320000001</c:v>
                </c:pt>
                <c:pt idx="19">
                  <c:v>5.0773289769999996</c:v>
                </c:pt>
                <c:pt idx="20">
                  <c:v>5.0859716930000003</c:v>
                </c:pt>
                <c:pt idx="21">
                  <c:v>5.2323809099999998</c:v>
                </c:pt>
                <c:pt idx="22">
                  <c:v>5.4677994099999996</c:v>
                </c:pt>
                <c:pt idx="23">
                  <c:v>6.7573990569999998</c:v>
                </c:pt>
                <c:pt idx="24">
                  <c:v>7.9457497430000004</c:v>
                </c:pt>
                <c:pt idx="25">
                  <c:v>33.056616249999998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35-43FF-ADB5-CEC807207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95955968"/>
        <c:axId val="78321280"/>
      </c:barChart>
      <c:catAx>
        <c:axId val="9595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33415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321280"/>
        <c:crosses val="autoZero"/>
        <c:auto val="1"/>
        <c:lblAlgn val="ctr"/>
        <c:lblOffset val="100"/>
        <c:noMultiLvlLbl val="0"/>
      </c:catAx>
      <c:valAx>
        <c:axId val="7832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415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95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3415C"/>
          </a:solidFill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5822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33415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'доля в мировом экспорте'!$B$6:$O$6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'доля в мировом экспорте'!$B$7:$O$7</c:f>
              <c:numCache>
                <c:formatCode>0.00</c:formatCode>
                <c:ptCount val="14"/>
                <c:pt idx="0">
                  <c:v>0.38379415280000001</c:v>
                </c:pt>
                <c:pt idx="1">
                  <c:v>0.35888086330000002</c:v>
                </c:pt>
                <c:pt idx="2">
                  <c:v>0.40039025620000002</c:v>
                </c:pt>
                <c:pt idx="3">
                  <c:v>0.41609913539999999</c:v>
                </c:pt>
                <c:pt idx="4">
                  <c:v>0.42169965069999998</c:v>
                </c:pt>
                <c:pt idx="5">
                  <c:v>0.37278985019999999</c:v>
                </c:pt>
                <c:pt idx="6">
                  <c:v>0.39829474320000002</c:v>
                </c:pt>
                <c:pt idx="7">
                  <c:v>0.3575388612</c:v>
                </c:pt>
                <c:pt idx="8">
                  <c:v>0.28542732430000001</c:v>
                </c:pt>
                <c:pt idx="9">
                  <c:v>0.28244573630000003</c:v>
                </c:pt>
                <c:pt idx="10">
                  <c:v>0.3110384464</c:v>
                </c:pt>
                <c:pt idx="11">
                  <c:v>0.4051600816</c:v>
                </c:pt>
                <c:pt idx="12">
                  <c:v>0.39832384500000001</c:v>
                </c:pt>
                <c:pt idx="13">
                  <c:v>0.30838373879999997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89-4EE8-8600-4EBFB35F2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31"/>
        <c:axId val="96775680"/>
        <c:axId val="68233472"/>
      </c:barChart>
      <c:catAx>
        <c:axId val="96775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3415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233472"/>
        <c:crosses val="autoZero"/>
        <c:auto val="1"/>
        <c:lblAlgn val="ctr"/>
        <c:lblOffset val="100"/>
        <c:noMultiLvlLbl val="0"/>
      </c:catAx>
      <c:valAx>
        <c:axId val="682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3415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7756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33415C"/>
          </a:solidFill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экспорт</c:v>
          </c:tx>
          <c:spPr>
            <a:ln w="38100" cap="rnd">
              <a:solidFill>
                <a:srgbClr val="E58224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E58224"/>
              </a:solidFill>
              <a:ln w="9525">
                <a:solidFill>
                  <a:srgbClr val="283348"/>
                </a:solidFill>
              </a:ln>
              <a:effectLst/>
            </c:spPr>
          </c:marker>
          <c:cat>
            <c:strRef>
              <c:f>'объем экспорт импорт ТИ в долл'!$B$26:$O$26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'объем экспорт импорт ТИ в долл'!$B$7:$O$7</c:f>
              <c:numCache>
                <c:formatCode>0.00</c:formatCode>
                <c:ptCount val="14"/>
                <c:pt idx="0">
                  <c:v>0.80018357000000007</c:v>
                </c:pt>
                <c:pt idx="1">
                  <c:v>0.8326973339999999</c:v>
                </c:pt>
                <c:pt idx="2">
                  <c:v>1.0538014769999999</c:v>
                </c:pt>
                <c:pt idx="3">
                  <c:v>1.213313337</c:v>
                </c:pt>
                <c:pt idx="4">
                  <c:v>1.3385285610000002</c:v>
                </c:pt>
                <c:pt idx="5">
                  <c:v>1.493470753</c:v>
                </c:pt>
                <c:pt idx="6">
                  <c:v>1.7492008060000002</c:v>
                </c:pt>
                <c:pt idx="7">
                  <c:v>1.3489381570000001</c:v>
                </c:pt>
                <c:pt idx="8">
                  <c:v>1.1981269349999999</c:v>
                </c:pt>
                <c:pt idx="9">
                  <c:v>1.3883214989999999</c:v>
                </c:pt>
                <c:pt idx="10">
                  <c:v>1.617069104</c:v>
                </c:pt>
                <c:pt idx="11">
                  <c:v>2.1545922040000001</c:v>
                </c:pt>
                <c:pt idx="12">
                  <c:v>2.2990886399999999</c:v>
                </c:pt>
                <c:pt idx="13">
                  <c:v>1.571994291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EED-4A36-93A6-57876476A166}"/>
            </c:ext>
          </c:extLst>
        </c:ser>
        <c:ser>
          <c:idx val="1"/>
          <c:order val="1"/>
          <c:tx>
            <c:v>импорт</c:v>
          </c:tx>
          <c:spPr>
            <a:ln w="28575" cap="rnd">
              <a:solidFill>
                <a:srgbClr val="4C5EAA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4C5EAA"/>
              </a:solidFill>
              <a:ln w="9525">
                <a:solidFill>
                  <a:srgbClr val="283348"/>
                </a:solidFill>
              </a:ln>
              <a:effectLst/>
            </c:spPr>
          </c:marker>
          <c:cat>
            <c:strRef>
              <c:f>'объем экспорт импорт ТИ в долл'!$B$26:$O$26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'объем экспорт импорт ТИ в долл'!$B$27:$O$27</c:f>
              <c:numCache>
                <c:formatCode>0.00</c:formatCode>
                <c:ptCount val="14"/>
                <c:pt idx="0">
                  <c:v>1.152195265</c:v>
                </c:pt>
                <c:pt idx="1">
                  <c:v>1.5174437760000001</c:v>
                </c:pt>
                <c:pt idx="2">
                  <c:v>1.823156029</c:v>
                </c:pt>
                <c:pt idx="3">
                  <c:v>1.938838088</c:v>
                </c:pt>
                <c:pt idx="4">
                  <c:v>2.5112748119999999</c:v>
                </c:pt>
                <c:pt idx="5">
                  <c:v>3.9697122189999998</c:v>
                </c:pt>
                <c:pt idx="6">
                  <c:v>5.4116167580000001</c:v>
                </c:pt>
                <c:pt idx="7">
                  <c:v>4.3119831519999998</c:v>
                </c:pt>
                <c:pt idx="8">
                  <c:v>5.8690108939999996</c:v>
                </c:pt>
                <c:pt idx="9">
                  <c:v>6.9549010989999998</c:v>
                </c:pt>
                <c:pt idx="10">
                  <c:v>8.4484635689999994</c:v>
                </c:pt>
                <c:pt idx="11">
                  <c:v>9.4986475929999994</c:v>
                </c:pt>
                <c:pt idx="12">
                  <c:v>8.9698476599999992</c:v>
                </c:pt>
                <c:pt idx="13">
                  <c:v>4.5514970990000005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EED-4A36-93A6-57876476A166}"/>
            </c:ext>
          </c:extLst>
        </c:ser>
        <c:ser>
          <c:idx val="2"/>
          <c:order val="2"/>
          <c:tx>
            <c:v>внешнеторговое сальдо</c:v>
          </c:tx>
          <c:spPr>
            <a:ln w="38100" cap="rnd">
              <a:solidFill>
                <a:srgbClr val="9A262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9A2622"/>
              </a:solidFill>
              <a:ln w="9525">
                <a:solidFill>
                  <a:srgbClr val="283348"/>
                </a:solidFill>
              </a:ln>
              <a:effectLst/>
            </c:spPr>
          </c:marker>
          <c:cat>
            <c:strRef>
              <c:f>'объем экспорт импорт ТИ в долл'!$B$26:$O$26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'объем экспорт импорт ТИ в долл'!$B$36:$O$36</c:f>
              <c:numCache>
                <c:formatCode>0.00</c:formatCode>
                <c:ptCount val="14"/>
                <c:pt idx="0">
                  <c:v>-0.35201169499999996</c:v>
                </c:pt>
                <c:pt idx="1">
                  <c:v>-0.68474644200000023</c:v>
                </c:pt>
                <c:pt idx="2">
                  <c:v>-0.76935455200000002</c:v>
                </c:pt>
                <c:pt idx="3">
                  <c:v>-0.72552475100000002</c:v>
                </c:pt>
                <c:pt idx="4">
                  <c:v>-1.1727462509999997</c:v>
                </c:pt>
                <c:pt idx="5">
                  <c:v>-2.4762414659999998</c:v>
                </c:pt>
                <c:pt idx="6">
                  <c:v>-3.6624159519999999</c:v>
                </c:pt>
                <c:pt idx="7">
                  <c:v>-2.9630449949999997</c:v>
                </c:pt>
                <c:pt idx="8">
                  <c:v>-4.6708839589999993</c:v>
                </c:pt>
                <c:pt idx="9">
                  <c:v>-5.5665795999999999</c:v>
                </c:pt>
                <c:pt idx="10">
                  <c:v>-6.8313944649999989</c:v>
                </c:pt>
                <c:pt idx="11">
                  <c:v>-7.3440553889999993</c:v>
                </c:pt>
                <c:pt idx="12">
                  <c:v>-6.6707590199999993</c:v>
                </c:pt>
                <c:pt idx="13">
                  <c:v>-2.9795028080000003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EED-4A36-93A6-57876476A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72352"/>
        <c:axId val="78338240"/>
      </c:lineChart>
      <c:catAx>
        <c:axId val="9757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338240"/>
        <c:crosses val="autoZero"/>
        <c:auto val="1"/>
        <c:lblAlgn val="ctr"/>
        <c:lblOffset val="100"/>
        <c:noMultiLvlLbl val="0"/>
      </c:catAx>
      <c:valAx>
        <c:axId val="7833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57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D3657-9B89-DC4F-B216-89616DA410A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4B92E-577A-5144-B56A-CDF7AA410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4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B92E-577A-5144-B56A-CDF7AA410C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9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B92E-577A-5144-B56A-CDF7AA410CA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2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2A4990-4510-1845-A5EF-6934B7571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E872161-1FC6-8143-ADFF-2E65AD9B1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2984A5-3998-D94C-8401-B0DCB95F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D4B4-1D58-0C45-A18B-91BAC0E4E6E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5EC2ED-BF95-EE41-9AFA-E49FCB9A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8897FE-0846-034C-858A-B204DCCA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2F63-6466-8948-9717-B0B01878E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6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DC597-AC21-434E-B7BF-B49BF63F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918BE3-F9BD-864F-971F-6ACB1252B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AD43A3-CD85-BA44-887B-E45B7FEC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D4B4-1D58-0C45-A18B-91BAC0E4E6E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F0395C-6772-7940-B831-632A68D8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4C93C-DE2C-D446-A1FA-D95BBC8E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2F63-6466-8948-9717-B0B01878E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7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1829883-142D-AE4F-9F04-BDE3A572C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DC76F-27FF-1243-941D-A8E914D31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2A2AEF-5161-5A48-AFF4-24C59E8D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D4B4-1D58-0C45-A18B-91BAC0E4E6E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77EB1B-8BC0-9A40-84AA-8655B563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E8538B-4804-9245-B6AA-AA019A0D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2F63-6466-8948-9717-B0B01878E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55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! Заголовок с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0" y="6311900"/>
            <a:ext cx="12192000" cy="0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1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0" y="25400"/>
            <a:ext cx="12192000" cy="0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13" name="Текст 7"/>
          <p:cNvSpPr>
            <a:spLocks noGrp="1"/>
          </p:cNvSpPr>
          <p:nvPr>
            <p:ph type="body" sz="quarter" idx="10"/>
          </p:nvPr>
        </p:nvSpPr>
        <p:spPr>
          <a:xfrm>
            <a:off x="1" y="6402812"/>
            <a:ext cx="9334523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Заголовок 25"/>
          <p:cNvSpPr>
            <a:spLocks noGrp="1"/>
          </p:cNvSpPr>
          <p:nvPr>
            <p:ph type="title"/>
          </p:nvPr>
        </p:nvSpPr>
        <p:spPr>
          <a:xfrm>
            <a:off x="0" y="-72699"/>
            <a:ext cx="12192000" cy="590931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>
            <a:lvl1pPr>
              <a:spcBef>
                <a:spcPts val="600"/>
              </a:spcBef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0991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CC0F35-1903-2448-AAFA-6A46B48B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9C3A0C-2E4E-CF4B-B6F8-F18BCB440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F048F9-C514-944C-BEC8-DAB08AD0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D4B4-1D58-0C45-A18B-91BAC0E4E6E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7B0A06-3842-B542-94C9-79524944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F10065-AB2B-5748-8E1A-CDB7BD34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2F63-6466-8948-9717-B0B01878E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4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2039A0-AA47-1A4F-991A-224AA5C8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9329ED-BEB2-104D-9A85-FEA0C761E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E65513-0863-B245-B895-D3DD754D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D4B4-1D58-0C45-A18B-91BAC0E4E6E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D83010-EA7C-2E4B-AC99-81D5BC81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F9C9BF-99E2-0042-8F7D-46C9D381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2F63-6466-8948-9717-B0B01878E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2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48F5A4-E9F6-C841-BC13-592E537A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95F63C-502F-D044-B4AC-41E3D0ABB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BFD625-14EE-2C43-937D-03BEAAFA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389FC0-3D2E-0C4E-93E2-1DAEBA77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D4B4-1D58-0C45-A18B-91BAC0E4E6E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E3C2C-7160-3F49-892B-CDEB792F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CE44B3-673E-E649-8E66-BD23C8CF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2F63-6466-8948-9717-B0B01878E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5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4C96D7-7D8D-7546-8BD1-4D337EC3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070C6F-8A5F-D849-9E24-E1E1798BD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CA4E7F-B4AE-F94F-8663-4F863D299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F6FD63B-61B9-644F-A448-2F4A39480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BC89331-38D8-5B42-B61A-BDB397433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E272A05-BED8-B94F-A605-4D6E1924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D4B4-1D58-0C45-A18B-91BAC0E4E6E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6DE3FC-6706-1A4F-9B3D-01762C0E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F459499-0681-EE49-8710-5C08D651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2F63-6466-8948-9717-B0B01878E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EA7DEC-A1FE-4E45-8AC4-4D5268A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264C2D1-033A-6E4D-B012-B3F93BDB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D4B4-1D58-0C45-A18B-91BAC0E4E6E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1DFFDB-B192-F447-B244-474D795C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99547C0-E597-8840-AD69-DFEE306B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2F63-6466-8948-9717-B0B01878E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6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5A891E-EE7E-D842-82F6-8E3A618E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D4B4-1D58-0C45-A18B-91BAC0E4E6E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1A1CB6C-CA19-D743-8517-46F2416F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4D9EB5-C79D-4A43-B164-1A8B0AF5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2F63-6466-8948-9717-B0B01878E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0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6FC0C4-1098-AF42-A2AC-BA9D2B9DF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14632F-B32B-2D4A-A5F4-90CC7134E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D35DD3-7B43-AF44-95FA-510966341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462357-378C-1A41-8770-2157B097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D4B4-1D58-0C45-A18B-91BAC0E4E6E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CB198-EE99-4146-AA01-9570B44D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1C57F1-E151-4444-8F63-1CDEC38A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2F63-6466-8948-9717-B0B01878E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BAF7EA-86C8-2845-9E5B-BCF1B355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B25CF05-F3FC-D745-B476-8B13A7BF8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EE80963-A6A6-4744-9C71-24EA778E2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3BC6CD-30B0-C240-9493-A04301EC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D4B4-1D58-0C45-A18B-91BAC0E4E6E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894295-C323-BB49-86E2-A3A0F864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323EEC-8058-BA4E-A598-5EE76F35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2F63-6466-8948-9717-B0B01878E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8093CE7-FD5E-6F44-9DBA-08470402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318EFE-7EB3-FC45-8279-1D61F1DD5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698496-E8CC-D949-BEED-27EB2345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is Cyrillic"/>
              </a:defRPr>
            </a:lvl1pPr>
          </a:lstStyle>
          <a:p>
            <a:fld id="{7312D4B4-1D58-0C45-A18B-91BAC0E4E6E7}" type="datetimeFigureOut">
              <a:rPr lang="ru-RU" smtClean="0"/>
              <a:pPr/>
              <a:t>26.10.2022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DD9A30-DFF2-DF42-B73C-D2AEA0E59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is Cyrillic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0A5BA2-09D4-A246-A0C6-17B0FEF32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is Cyrillic"/>
              </a:defRPr>
            </a:lvl1pPr>
          </a:lstStyle>
          <a:p>
            <a:fld id="{43D72F63-6466-8948-9717-B0B01878E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67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uturis Cyrillic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is Cyrillic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is Cyrillic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is Cyrillic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is Cyrillic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is Cyrillic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bankinat@hse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8D8926F8-038F-884E-B624-E9C31BBC744F}"/>
              </a:ext>
            </a:extLst>
          </p:cNvPr>
          <p:cNvSpPr/>
          <p:nvPr/>
        </p:nvSpPr>
        <p:spPr>
          <a:xfrm>
            <a:off x="0" y="-1"/>
            <a:ext cx="12192000" cy="6189786"/>
          </a:xfrm>
          <a:prstGeom prst="rect">
            <a:avLst/>
          </a:prstGeom>
          <a:solidFill>
            <a:srgbClr val="75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C2CE85-DC6F-5943-BB85-CAAE2FDC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8589"/>
            <a:ext cx="12192000" cy="1900518"/>
          </a:xfrm>
          <a:solidFill>
            <a:srgbClr val="75BEBA"/>
          </a:solidFill>
        </p:spPr>
        <p:txBody>
          <a:bodyPr anchor="ctr">
            <a:noAutofit/>
          </a:bodyPr>
          <a:lstStyle/>
          <a:p>
            <a:pPr algn="l"/>
            <a:r>
              <a:rPr lang="ru-RU" sz="3600" b="1" cap="all" dirty="0" smtClean="0">
                <a:solidFill>
                  <a:schemeClr val="bg1"/>
                </a:solidFill>
              </a:rPr>
              <a:t>Государственная </a:t>
            </a:r>
            <a:r>
              <a:rPr lang="ru-RU" sz="3600" b="1" cap="all" dirty="0" smtClean="0">
                <a:solidFill>
                  <a:schemeClr val="bg1"/>
                </a:solidFill>
              </a:rPr>
              <a:t> поддержка </a:t>
            </a:r>
            <a:br>
              <a:rPr lang="ru-RU" sz="3600" b="1" cap="all" dirty="0" smtClean="0">
                <a:solidFill>
                  <a:schemeClr val="bg1"/>
                </a:solidFill>
              </a:rPr>
            </a:br>
            <a:r>
              <a:rPr lang="ru-RU" sz="3600" b="1" cap="all" dirty="0" smtClean="0">
                <a:solidFill>
                  <a:schemeClr val="bg1"/>
                </a:solidFill>
              </a:rPr>
              <a:t>креативных  индустрий  в  </a:t>
            </a:r>
            <a:r>
              <a:rPr lang="ru-RU" sz="3600" b="1" cap="all" dirty="0" err="1" smtClean="0">
                <a:solidFill>
                  <a:schemeClr val="bg1"/>
                </a:solidFill>
              </a:rPr>
              <a:t>россии</a:t>
            </a:r>
            <a:endParaRPr lang="ru-RU" sz="3600" b="1" cap="all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B54719A-3318-6342-8612-1CF52957E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094892"/>
            <a:ext cx="10953122" cy="3013821"/>
          </a:xfrm>
          <a:solidFill>
            <a:srgbClr val="75BEBA"/>
          </a:solidFill>
        </p:spPr>
        <p:txBody>
          <a:bodyPr anchor="b">
            <a:noAutofit/>
          </a:bodyPr>
          <a:lstStyle/>
          <a:p>
            <a:pPr algn="r"/>
            <a:r>
              <a:rPr lang="ru-RU" sz="3600" b="1" dirty="0"/>
              <a:t>ТАТЬЯНА АБАНКИНА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 smtClean="0"/>
          </a:p>
          <a:p>
            <a:pPr algn="r"/>
            <a:r>
              <a:rPr lang="ru-RU" sz="2000" b="1" dirty="0" smtClean="0">
                <a:latin typeface="Futura New Demi" panose="020B0702020204020303" pitchFamily="34" charset="0"/>
              </a:rPr>
              <a:t>Научный руководитель Института развития </a:t>
            </a:r>
            <a:r>
              <a:rPr lang="ru-RU" sz="2000" b="1" smtClean="0">
                <a:latin typeface="Futura New Demi" panose="020B0702020204020303" pitchFamily="34" charset="0"/>
              </a:rPr>
              <a:t>креативных индустрий</a:t>
            </a:r>
          </a:p>
          <a:p>
            <a:pPr algn="r"/>
            <a:r>
              <a:rPr lang="ru-RU" sz="2000" b="1" dirty="0" smtClean="0">
                <a:latin typeface="Futura New Demi" panose="020B0702020204020303" pitchFamily="34" charset="0"/>
              </a:rPr>
              <a:t>Национального исследовательского университета -</a:t>
            </a:r>
          </a:p>
          <a:p>
            <a:pPr algn="r"/>
            <a:r>
              <a:rPr lang="ru-RU" sz="2000" b="1" dirty="0" smtClean="0">
                <a:latin typeface="Futura New Demi" panose="020B0702020204020303" pitchFamily="34" charset="0"/>
              </a:rPr>
              <a:t> </a:t>
            </a:r>
            <a:r>
              <a:rPr lang="ru-RU" sz="2000" b="1" dirty="0" smtClean="0">
                <a:latin typeface="Futura New Demi" panose="020B0702020204020303" pitchFamily="34" charset="0"/>
              </a:rPr>
              <a:t>Высшая школа экономики,  </a:t>
            </a:r>
            <a:r>
              <a:rPr lang="ru-RU" sz="2000" b="1" dirty="0">
                <a:latin typeface="Futura New Demi" panose="020B0702020204020303" pitchFamily="34" charset="0"/>
              </a:rPr>
              <a:t>к.э.н., профессор</a:t>
            </a:r>
            <a:r>
              <a:rPr lang="ru-RU" sz="2000" b="1" dirty="0" smtClean="0">
                <a:latin typeface="Futura New Demi" panose="020B0702020204020303" pitchFamily="34" charset="0"/>
              </a:rPr>
              <a:t>,</a:t>
            </a:r>
          </a:p>
          <a:p>
            <a:pPr algn="r"/>
            <a:r>
              <a:rPr lang="ru-RU" sz="2000" b="1" dirty="0" smtClean="0">
                <a:latin typeface="Futura New Demi" panose="020B0702020204020303" pitchFamily="34" charset="0"/>
              </a:rPr>
              <a:t>Почетный </a:t>
            </a:r>
            <a:r>
              <a:rPr lang="ru-RU" sz="2000" b="1" dirty="0">
                <a:latin typeface="Futura New Demi" panose="020B0702020204020303" pitchFamily="34" charset="0"/>
              </a:rPr>
              <a:t>работник высшего профессионального образования</a:t>
            </a:r>
            <a:endParaRPr lang="ru-RU" sz="2000" b="1" dirty="0">
              <a:latin typeface="Futura New Bold" panose="020B0902020204020203" pitchFamily="34" charset="0"/>
            </a:endParaRPr>
          </a:p>
        </p:txBody>
      </p:sp>
      <p:pic>
        <p:nvPicPr>
          <p:cNvPr id="1026" name="Picture 2" descr="C:\Users\Apple\Desktop\Фото-ТАб\Т.Абанк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4892"/>
            <a:ext cx="2211772" cy="30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xmlns="" id="{364D4B83-891F-4E27-B2DD-C83C66E1A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494" y="-45514"/>
            <a:ext cx="1649506" cy="1594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0851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096D0-319A-4063-87CF-932D78C9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Цель </a:t>
            </a:r>
            <a:r>
              <a:rPr lang="ru-RU" b="1" dirty="0" smtClean="0"/>
              <a:t>Концепции: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80A955-8386-4D67-8C04-0A9B36199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825625"/>
            <a:ext cx="109772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b="1" i="1" dirty="0" smtClean="0"/>
              <a:t>развитие </a:t>
            </a:r>
            <a:r>
              <a:rPr lang="ru-RU" sz="4000" b="1" i="1" dirty="0"/>
              <a:t>креативного сегмента национальной экономики, </a:t>
            </a:r>
            <a:endParaRPr lang="ru-RU" sz="4000" b="1" i="1" dirty="0" smtClean="0"/>
          </a:p>
          <a:p>
            <a:pPr marL="0" indent="0">
              <a:buNone/>
            </a:pPr>
            <a:r>
              <a:rPr lang="ru-RU" sz="4000" b="1" i="1" dirty="0" smtClean="0"/>
              <a:t>основанного </a:t>
            </a:r>
            <a:r>
              <a:rPr lang="ru-RU" sz="4000" b="1" i="1" dirty="0"/>
              <a:t>на человеческом капитале и историко-культурном наследии народов Российской Федерации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9383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42DD04-61C6-434F-A327-2BA61DCD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Креативная экономика и творческие индустрии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A6E514-DFAE-4749-9849-9C59AC725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Креативная экономика – тип экономики, основанный на капитализации интеллектуальной собственности во всех областях человеческой деятельности – научной, научно-технической, культурной и в целом творческой деятельности. Ядром креативной экономики являются творческие (креативные) индустрии.</a:t>
            </a:r>
          </a:p>
          <a:p>
            <a:r>
              <a:rPr lang="ru-RU" dirty="0"/>
              <a:t>Творческие (креативные) индустрии – сферы деятельности, в которых компании, организации, объединения и индивидуальные предприниматели в процессе творческой и культурной активности, капитализации и коммерциализации прав интеллектуальной собственности производят продукты (товары и/или услуги), обладающие экономической ценностью, в том числе обеспечивающие формирование гармонично развитой личности и рост качества жизни российского общества.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34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26D841-7F25-4551-AF22-8DBC3C5F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Основные тенденции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728B44-3117-447E-ABED-58CC964C5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Во все большем количестве секторов экономики основную долю прибавочной стоимости товаров и/или услуг создают результаты интеллектуальной, творческой деятельности;</a:t>
            </a:r>
          </a:p>
          <a:p>
            <a:r>
              <a:rPr lang="ru-RU" dirty="0"/>
              <a:t>В</a:t>
            </a:r>
            <a:r>
              <a:rPr lang="ru-RU" dirty="0" smtClean="0"/>
              <a:t>о </a:t>
            </a:r>
            <a:r>
              <a:rPr lang="ru-RU" dirty="0"/>
              <a:t>всех видах творческой деятельности активно распространяются дистанционные формы работы, растет доступность результатов благодаря информационно-телекоммуникационным технологиям;</a:t>
            </a:r>
          </a:p>
          <a:p>
            <a:r>
              <a:rPr lang="ru-RU" dirty="0"/>
              <a:t>Творческие (креативные) индустрии неразрывно связаны с творческой деятельностью человека, которая не может быть автоматизирована. Сектор творческих (креативных) индустрий открывает широкие возможности для альтернативной занятости, в том числе, для женщин, молодежи и лиц с ограниченными возможностями здоровья, что особенно актуально в период кризисных явлений в экономике.</a:t>
            </a:r>
          </a:p>
        </p:txBody>
      </p:sp>
    </p:spTree>
    <p:extLst>
      <p:ext uri="{BB962C8B-B14F-4D97-AF65-F5344CB8AC3E}">
        <p14:creationId xmlns:p14="http://schemas.microsoft.com/office/powerpoint/2010/main" val="189874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4338C0-7F96-4E3C-849E-B5A00152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Направления государственной поддержки творческих (креативных) индустрий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8E929C-011B-4C2F-B86A-39AB24331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1.	Создание	территориальной инфраструктуры творческого (креативного) предпринимательства как общего назначения, включая социальную, так и специальную (профессиональную) инфраструктуру, ориентированную на конкретные виды творческой и (или) предпринимательской деятельности;</a:t>
            </a:r>
          </a:p>
          <a:p>
            <a:pPr marL="0" indent="0">
              <a:buNone/>
            </a:pPr>
            <a:r>
              <a:rPr lang="ru-RU" dirty="0"/>
              <a:t>2.  Развитие системы знаний и компетенций как творческого, так и предпринимательского характера, включая приглашение специалистов как из России, так и из-за рубежа для передачи неформализованных знаний и навыков;</a:t>
            </a:r>
          </a:p>
          <a:p>
            <a:pPr marL="0" indent="0">
              <a:buNone/>
            </a:pPr>
            <a:r>
              <a:rPr lang="ru-RU" dirty="0"/>
              <a:t>3. Формирование системы информационного обеспечения, включающую, в том числе возможность коммерческого и некоммерческого использования элементов историко-культурного, нематериального наследия;</a:t>
            </a:r>
          </a:p>
          <a:p>
            <a:pPr marL="0" indent="0">
              <a:buNone/>
            </a:pPr>
            <a:r>
              <a:rPr lang="ru-RU" dirty="0"/>
              <a:t>4. Формирование финансовой инфраструктуры, ориентированной на различные стадии зрелости творческого (креативного) предпринимательства, включая «посевную стадию» (малые гранты), стадию обеспечения устойчивости (венчурную) и стадию масштабирования (выхода на новые рынки);</a:t>
            </a:r>
          </a:p>
          <a:p>
            <a:pPr marL="0" indent="0">
              <a:buNone/>
            </a:pPr>
            <a:r>
              <a:rPr lang="ru-RU" dirty="0"/>
              <a:t>5. Уточнение механизмов налогообложения и налогового администрирования, с учетом специфики творческого (креативного) предпринимательства как в части создания, так и распространения продуктов с высокой долей творческого труда;</a:t>
            </a:r>
          </a:p>
          <a:p>
            <a:pPr marL="0" indent="0">
              <a:buNone/>
            </a:pPr>
            <a:r>
              <a:rPr lang="ru-RU" dirty="0"/>
              <a:t>6. Развитие системы сервисного обеспечения правовой охраны, сделок с правами и защиты интеллектуальных прав в онлайн и офлайн средах, иных необходимый правовых и финансовых услуг;</a:t>
            </a:r>
          </a:p>
          <a:p>
            <a:pPr marL="0" indent="0">
              <a:buNone/>
            </a:pPr>
            <a:r>
              <a:rPr lang="ru-RU" dirty="0"/>
              <a:t>7. Создание экосистем, привлекательных для концентрации талантов – реализации амбициозных общественно-государственных проектов, требующих активной коммуникации и взаимодействия различных людей, территорий, институтов.</a:t>
            </a:r>
          </a:p>
          <a:p>
            <a:pPr marL="0" indent="0">
              <a:buNone/>
            </a:pPr>
            <a:r>
              <a:rPr lang="ru-RU" dirty="0"/>
              <a:t>8. Развитие экспортной инфраструктуры – сервисное сопровождение экспансии творческих товаров и услуг, содействие экспорту интеллектуальных прав на глобальные рынки.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2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0C529E-2791-4818-AED8-64922232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креативных индустрий </a:t>
            </a:r>
            <a:br>
              <a:rPr lang="ru-RU" b="1" dirty="0" smtClean="0"/>
            </a:br>
            <a:r>
              <a:rPr lang="ru-RU" b="1" dirty="0" smtClean="0"/>
              <a:t>в регионах России должно обеспечить: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1FC4BD-94E3-4E5D-AF3B-7A57C7835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4822"/>
          </a:xfrm>
        </p:spPr>
        <p:txBody>
          <a:bodyPr>
            <a:normAutofit/>
          </a:bodyPr>
          <a:lstStyle/>
          <a:p>
            <a:r>
              <a:rPr lang="ru-RU" dirty="0"/>
              <a:t>конкурентоспособность экономик субъектов Российской Федерации и миграционную привлекательность для квалифицированных творческих, в том числе международных кадров, предотвратить отток талантливой молодежи;</a:t>
            </a:r>
          </a:p>
          <a:p>
            <a:r>
              <a:rPr lang="ru-RU" dirty="0"/>
              <a:t>для граждан </a:t>
            </a:r>
            <a:r>
              <a:rPr lang="ru-RU" dirty="0" smtClean="0"/>
              <a:t>изменение </a:t>
            </a:r>
            <a:r>
              <a:rPr lang="ru-RU" dirty="0"/>
              <a:t>качества жизни, возможность вовлечения талантов в продуктивную экономику, получение экономических выгод от инвестиций в человеческий капитал и творческий </a:t>
            </a:r>
            <a:r>
              <a:rPr lang="ru-RU" dirty="0" smtClean="0"/>
              <a:t>труд;</a:t>
            </a:r>
            <a:endParaRPr lang="ru-RU" dirty="0"/>
          </a:p>
          <a:p>
            <a:r>
              <a:rPr lang="ru-RU" dirty="0" smtClean="0"/>
              <a:t>рост </a:t>
            </a:r>
            <a:r>
              <a:rPr lang="ru-RU" dirty="0"/>
              <a:t>налогооблагаемой базы за счет смещения производственных затрат на выплаты персоналу.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61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ПРАВИТЕЛЬСТВО РОССИЙСКОЙ ФЕДЕРАЦИИ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РАСПОРЯЖЕНИЕ </a:t>
            </a:r>
            <a:r>
              <a:rPr lang="ru-RU" sz="2800" b="1" dirty="0"/>
              <a:t>от 17 августа 2022 г. № 2290-р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588" y="2223247"/>
            <a:ext cx="11636188" cy="4482352"/>
          </a:xfrm>
        </p:spPr>
        <p:txBody>
          <a:bodyPr>
            <a:normAutofit/>
          </a:bodyPr>
          <a:lstStyle/>
          <a:p>
            <a:r>
              <a:rPr lang="ru-RU" dirty="0"/>
              <a:t>1. Утвердить прилагаемый план мероприятий по реализации в 2022 - 2024 годах Концепции развития творческих (креативных) индустрий и механизмов осуществления их государственной поддержки в крупных и крупнейших городских агломерациях до 2030 года </a:t>
            </a:r>
            <a:endParaRPr lang="ru-RU" dirty="0" smtClean="0"/>
          </a:p>
          <a:p>
            <a:r>
              <a:rPr lang="ru-RU" dirty="0" smtClean="0"/>
              <a:t>…</a:t>
            </a:r>
          </a:p>
          <a:p>
            <a:r>
              <a:rPr lang="ru-RU" dirty="0"/>
              <a:t>4. Рекомендовать высшим исполнительным органам субъектов Российской Федерации обеспечить в пределах своей компетенции реализацию плана.</a:t>
            </a:r>
          </a:p>
        </p:txBody>
      </p:sp>
    </p:spTree>
    <p:extLst>
      <p:ext uri="{BB962C8B-B14F-4D97-AF65-F5344CB8AC3E}">
        <p14:creationId xmlns:p14="http://schemas.microsoft.com/office/powerpoint/2010/main" val="362447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0851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i="1" dirty="0">
                <a:solidFill>
                  <a:srgbClr val="0070C0"/>
                </a:solidFill>
              </a:rPr>
              <a:t>Инициатива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социально-экономического развития РФ «Создание целенаправленной системы развития креативного сектора «Придумано в </a:t>
            </a:r>
            <a:r>
              <a:rPr lang="ru-RU" sz="2800" b="1" i="1" dirty="0" smtClean="0">
                <a:solidFill>
                  <a:srgbClr val="0070C0"/>
                </a:solidFill>
              </a:rPr>
              <a:t>России»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предусмотрена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поддержка по 4 направлениям: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743200"/>
            <a:ext cx="12048564" cy="3433763"/>
          </a:xfrm>
        </p:spPr>
        <p:txBody>
          <a:bodyPr>
            <a:noAutofit/>
          </a:bodyPr>
          <a:lstStyle/>
          <a:p>
            <a:pPr lvl="1"/>
            <a:r>
              <a:rPr lang="ru-RU" sz="2800" dirty="0" smtClean="0"/>
              <a:t>Новые </a:t>
            </a:r>
            <a:r>
              <a:rPr lang="ru-RU" sz="2800" dirty="0"/>
              <a:t>форматы образования: творчество, интеллектуальная собственность, </a:t>
            </a:r>
            <a:r>
              <a:rPr lang="ru-RU" sz="2800" dirty="0" smtClean="0"/>
              <a:t>предпринимательство</a:t>
            </a:r>
            <a:endParaRPr lang="ru-RU" sz="2800" dirty="0"/>
          </a:p>
          <a:p>
            <a:pPr lvl="1"/>
            <a:endParaRPr lang="ru-RU" sz="2800" dirty="0" smtClean="0"/>
          </a:p>
          <a:p>
            <a:pPr lvl="1"/>
            <a:r>
              <a:rPr lang="ru-RU" sz="2800" dirty="0" smtClean="0"/>
              <a:t>Инфраструктура </a:t>
            </a:r>
            <a:r>
              <a:rPr lang="ru-RU" sz="2800" dirty="0"/>
              <a:t>и экосистемы развития креативных </a:t>
            </a:r>
            <a:r>
              <a:rPr lang="ru-RU" sz="2800" dirty="0" smtClean="0"/>
              <a:t>индустрий</a:t>
            </a:r>
            <a:endParaRPr lang="ru-RU" sz="2800" dirty="0"/>
          </a:p>
          <a:p>
            <a:pPr lvl="1"/>
            <a:endParaRPr lang="ru-RU" sz="2800" dirty="0" smtClean="0"/>
          </a:p>
          <a:p>
            <a:pPr lvl="1"/>
            <a:r>
              <a:rPr lang="ru-RU" sz="2800" dirty="0" smtClean="0"/>
              <a:t>Инвестиции</a:t>
            </a:r>
            <a:endParaRPr lang="ru-RU" sz="2800" dirty="0"/>
          </a:p>
          <a:p>
            <a:pPr lvl="1"/>
            <a:endParaRPr lang="ru-RU" sz="2800" dirty="0" smtClean="0"/>
          </a:p>
          <a:p>
            <a:pPr lvl="1"/>
            <a:r>
              <a:rPr lang="ru-RU" sz="2800" dirty="0" smtClean="0"/>
              <a:t>«</a:t>
            </a:r>
            <a:r>
              <a:rPr lang="ru-RU" sz="2800" dirty="0"/>
              <a:t>Волна спроса» и «Культурная карта 360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8945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8D8926F8-038F-884E-B624-E9C31BBC744F}"/>
              </a:ext>
            </a:extLst>
          </p:cNvPr>
          <p:cNvSpPr/>
          <p:nvPr/>
        </p:nvSpPr>
        <p:spPr>
          <a:xfrm>
            <a:off x="0" y="6272579"/>
            <a:ext cx="12192000" cy="585421"/>
          </a:xfrm>
          <a:prstGeom prst="rect">
            <a:avLst/>
          </a:prstGeom>
          <a:solidFill>
            <a:srgbClr val="75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2CFDFDB-BBF6-48D0-A472-A6982CFD4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321"/>
            <a:ext cx="9144000" cy="168010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Расходы домохозяйств на оплату услуг учреждений культуры, на культурные мероприятия и организацию отдыха, %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> 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2A992FD7-30D2-4B75-AA34-6F624542A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50442"/>
              </p:ext>
            </p:extLst>
          </p:nvPr>
        </p:nvGraphicFramePr>
        <p:xfrm>
          <a:off x="1112702" y="1352799"/>
          <a:ext cx="10556788" cy="4835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6728">
                  <a:extLst>
                    <a:ext uri="{9D8B030D-6E8A-4147-A177-3AD203B41FA5}">
                      <a16:colId xmlns="" xmlns:a16="http://schemas.microsoft.com/office/drawing/2014/main" val="2304996546"/>
                    </a:ext>
                  </a:extLst>
                </a:gridCol>
                <a:gridCol w="822411">
                  <a:extLst>
                    <a:ext uri="{9D8B030D-6E8A-4147-A177-3AD203B41FA5}">
                      <a16:colId xmlns="" xmlns:a16="http://schemas.microsoft.com/office/drawing/2014/main" val="3607393055"/>
                    </a:ext>
                  </a:extLst>
                </a:gridCol>
                <a:gridCol w="985966">
                  <a:extLst>
                    <a:ext uri="{9D8B030D-6E8A-4147-A177-3AD203B41FA5}">
                      <a16:colId xmlns="" xmlns:a16="http://schemas.microsoft.com/office/drawing/2014/main" val="1839584980"/>
                    </a:ext>
                  </a:extLst>
                </a:gridCol>
                <a:gridCol w="822411">
                  <a:extLst>
                    <a:ext uri="{9D8B030D-6E8A-4147-A177-3AD203B41FA5}">
                      <a16:colId xmlns="" xmlns:a16="http://schemas.microsoft.com/office/drawing/2014/main" val="2047303185"/>
                    </a:ext>
                  </a:extLst>
                </a:gridCol>
                <a:gridCol w="822411">
                  <a:extLst>
                    <a:ext uri="{9D8B030D-6E8A-4147-A177-3AD203B41FA5}">
                      <a16:colId xmlns="" xmlns:a16="http://schemas.microsoft.com/office/drawing/2014/main" val="2899971477"/>
                    </a:ext>
                  </a:extLst>
                </a:gridCol>
                <a:gridCol w="822411">
                  <a:extLst>
                    <a:ext uri="{9D8B030D-6E8A-4147-A177-3AD203B41FA5}">
                      <a16:colId xmlns="" xmlns:a16="http://schemas.microsoft.com/office/drawing/2014/main" val="2684604510"/>
                    </a:ext>
                  </a:extLst>
                </a:gridCol>
                <a:gridCol w="821251">
                  <a:extLst>
                    <a:ext uri="{9D8B030D-6E8A-4147-A177-3AD203B41FA5}">
                      <a16:colId xmlns="" xmlns:a16="http://schemas.microsoft.com/office/drawing/2014/main" val="1207511258"/>
                    </a:ext>
                  </a:extLst>
                </a:gridCol>
                <a:gridCol w="822411">
                  <a:extLst>
                    <a:ext uri="{9D8B030D-6E8A-4147-A177-3AD203B41FA5}">
                      <a16:colId xmlns="" xmlns:a16="http://schemas.microsoft.com/office/drawing/2014/main" val="2692789787"/>
                    </a:ext>
                  </a:extLst>
                </a:gridCol>
                <a:gridCol w="822411">
                  <a:extLst>
                    <a:ext uri="{9D8B030D-6E8A-4147-A177-3AD203B41FA5}">
                      <a16:colId xmlns="" xmlns:a16="http://schemas.microsoft.com/office/drawing/2014/main" val="2537357117"/>
                    </a:ext>
                  </a:extLst>
                </a:gridCol>
                <a:gridCol w="822411">
                  <a:extLst>
                    <a:ext uri="{9D8B030D-6E8A-4147-A177-3AD203B41FA5}">
                      <a16:colId xmlns="" xmlns:a16="http://schemas.microsoft.com/office/drawing/2014/main" val="2983422435"/>
                    </a:ext>
                  </a:extLst>
                </a:gridCol>
                <a:gridCol w="985966">
                  <a:extLst>
                    <a:ext uri="{9D8B030D-6E8A-4147-A177-3AD203B41FA5}">
                      <a16:colId xmlns="" xmlns:a16="http://schemas.microsoft.com/office/drawing/2014/main" val="1631323238"/>
                    </a:ext>
                  </a:extLst>
                </a:gridCol>
              </a:tblGrid>
              <a:tr h="68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2010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2011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2012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2013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2014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2015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2016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2017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2018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2019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extLst>
                  <a:ext uri="{0D108BD9-81ED-4DB2-BD59-A6C34878D82A}">
                    <a16:rowId xmlns="" xmlns:a16="http://schemas.microsoft.com/office/drawing/2014/main" val="2094973357"/>
                  </a:ext>
                </a:extLst>
              </a:tr>
              <a:tr h="688468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Потребительские расходы домохозяйств на оплату услуг учреждений культуры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183" marR="154183" marT="77091" marB="7709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b"/>
                </a:tc>
                <a:extLst>
                  <a:ext uri="{0D108BD9-81ED-4DB2-BD59-A6C34878D82A}">
                    <a16:rowId xmlns="" xmlns:a16="http://schemas.microsoft.com/office/drawing/2014/main" val="4152559844"/>
                  </a:ext>
                </a:extLst>
              </a:tr>
              <a:tr h="1397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Российская Федерация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2,8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2,9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3,2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3,6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3,6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3,9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3,6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3,9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4,5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5,5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extLst>
                  <a:ext uri="{0D108BD9-81ED-4DB2-BD59-A6C34878D82A}">
                    <a16:rowId xmlns="" xmlns:a16="http://schemas.microsoft.com/office/drawing/2014/main" val="2568587167"/>
                  </a:ext>
                </a:extLst>
              </a:tr>
              <a:tr h="688468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Расходы домохозяйств на конечное потребление на культурные мероприятия и организацию отдыха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183" marR="154183" marT="77091" marB="7709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b"/>
                </a:tc>
                <a:extLst>
                  <a:ext uri="{0D108BD9-81ED-4DB2-BD59-A6C34878D82A}">
                    <a16:rowId xmlns="" xmlns:a16="http://schemas.microsoft.com/office/drawing/2014/main" val="47583047"/>
                  </a:ext>
                </a:extLst>
              </a:tr>
              <a:tr h="68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EC (28 стран)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9,1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9,0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8,9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8,8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8,8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9,0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9,0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9,1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9,1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9,1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extLst>
                  <a:ext uri="{0D108BD9-81ED-4DB2-BD59-A6C34878D82A}">
                    <a16:rowId xmlns="" xmlns:a16="http://schemas.microsoft.com/office/drawing/2014/main" val="3515268376"/>
                  </a:ext>
                </a:extLst>
              </a:tr>
              <a:tr h="33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РФ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6,5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6,5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6,7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7,0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6,9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6,4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6,4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effectLst/>
                        </a:rPr>
                        <a:t>6,7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</a:rPr>
                        <a:t>7,5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8,1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637" marR="115637" marT="0" marB="0" anchor="b"/>
                </a:tc>
                <a:extLst>
                  <a:ext uri="{0D108BD9-81ED-4DB2-BD59-A6C34878D82A}">
                    <a16:rowId xmlns="" xmlns:a16="http://schemas.microsoft.com/office/drawing/2014/main" val="52185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660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8D8926F8-038F-884E-B624-E9C31BBC744F}"/>
              </a:ext>
            </a:extLst>
          </p:cNvPr>
          <p:cNvSpPr/>
          <p:nvPr/>
        </p:nvSpPr>
        <p:spPr>
          <a:xfrm>
            <a:off x="0" y="6272579"/>
            <a:ext cx="12192000" cy="585421"/>
          </a:xfrm>
          <a:prstGeom prst="rect">
            <a:avLst/>
          </a:prstGeom>
          <a:solidFill>
            <a:srgbClr val="75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9ED078D4-C63D-4FA7-9811-DDE785A4A447}"/>
              </a:ext>
            </a:extLst>
          </p:cNvPr>
          <p:cNvSpPr txBox="1">
            <a:spLocks/>
          </p:cNvSpPr>
          <p:nvPr/>
        </p:nvSpPr>
        <p:spPr>
          <a:xfrm>
            <a:off x="1" y="44624"/>
            <a:ext cx="11964652" cy="789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Futuris Cyrill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b="1" dirty="0">
              <a:solidFill>
                <a:schemeClr val="tx1"/>
              </a:solidFill>
            </a:endParaRPr>
          </a:p>
          <a:p>
            <a:pPr algn="ctr"/>
            <a:endParaRPr lang="ru-RU" sz="1900" b="1" dirty="0">
              <a:solidFill>
                <a:schemeClr val="tx1"/>
              </a:solidFill>
            </a:endParaRPr>
          </a:p>
          <a:p>
            <a:pPr algn="ctr"/>
            <a:r>
              <a:rPr lang="ru-RU" sz="1900" b="1" dirty="0">
                <a:solidFill>
                  <a:schemeClr val="tx1"/>
                </a:solidFill>
              </a:rPr>
              <a:t>Динамика объемов ВВП на душу населения в реальном выражении и доли расходов домохозяйств на организацию отдыха и культурные мероприятия в общих расходах домохозяйств</a:t>
            </a:r>
          </a:p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4">
            <a:extLst>
              <a:ext uri="{FF2B5EF4-FFF2-40B4-BE49-F238E27FC236}">
                <a16:creationId xmlns="" xmlns:a16="http://schemas.microsoft.com/office/drawing/2014/main" id="{75891471-7330-4449-ABE9-F90E3C4F32DB}"/>
              </a:ext>
            </a:extLst>
          </p:cNvPr>
          <p:cNvGraphicFramePr>
            <a:graphicFrameLocks/>
          </p:cNvGraphicFramePr>
          <p:nvPr/>
        </p:nvGraphicFramePr>
        <p:xfrm>
          <a:off x="731838" y="1085850"/>
          <a:ext cx="10725150" cy="509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669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8D8926F8-038F-884E-B624-E9C31BBC744F}"/>
              </a:ext>
            </a:extLst>
          </p:cNvPr>
          <p:cNvSpPr/>
          <p:nvPr/>
        </p:nvSpPr>
        <p:spPr>
          <a:xfrm>
            <a:off x="0" y="6272579"/>
            <a:ext cx="12192000" cy="585421"/>
          </a:xfrm>
          <a:prstGeom prst="rect">
            <a:avLst/>
          </a:prstGeom>
          <a:solidFill>
            <a:srgbClr val="75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D570647A-4A24-4805-9476-59C4E53F0F97}"/>
              </a:ext>
            </a:extLst>
          </p:cNvPr>
          <p:cNvSpPr txBox="1">
            <a:spLocks/>
          </p:cNvSpPr>
          <p:nvPr/>
        </p:nvSpPr>
        <p:spPr>
          <a:xfrm>
            <a:off x="406401" y="44624"/>
            <a:ext cx="11051308" cy="789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Futuris Cyrill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chemeClr val="tx1"/>
                </a:solidFill>
                <a:latin typeface="+mn-lt"/>
              </a:rPr>
              <a:t>Доли стран в мировом экспорте продукции </a:t>
            </a:r>
            <a:r>
              <a:rPr lang="ru-RU" sz="2500" b="1" dirty="0" smtClean="0">
                <a:solidFill>
                  <a:schemeClr val="tx1"/>
                </a:solidFill>
                <a:latin typeface="+mn-lt"/>
              </a:rPr>
              <a:t>креативных </a:t>
            </a:r>
            <a:r>
              <a:rPr lang="ru-RU" sz="2500" b="1" dirty="0">
                <a:solidFill>
                  <a:schemeClr val="tx1"/>
                </a:solidFill>
                <a:latin typeface="+mn-lt"/>
              </a:rPr>
              <a:t>индустрий в 2015 г., %</a:t>
            </a:r>
          </a:p>
        </p:txBody>
      </p:sp>
      <p:graphicFrame>
        <p:nvGraphicFramePr>
          <p:cNvPr id="17" name="Объект 4">
            <a:extLst>
              <a:ext uri="{FF2B5EF4-FFF2-40B4-BE49-F238E27FC236}">
                <a16:creationId xmlns:a16="http://schemas.microsoft.com/office/drawing/2014/main" xmlns="" id="{EEC607D3-72DB-4DBE-AE4F-3462E0B32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383095"/>
              </p:ext>
            </p:extLst>
          </p:nvPr>
        </p:nvGraphicFramePr>
        <p:xfrm>
          <a:off x="731838" y="944724"/>
          <a:ext cx="10725150" cy="5331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8AB09D0-F97B-48FF-A280-370ECDEDD268}"/>
              </a:ext>
            </a:extLst>
          </p:cNvPr>
          <p:cNvSpPr/>
          <p:nvPr/>
        </p:nvSpPr>
        <p:spPr>
          <a:xfrm>
            <a:off x="6560444" y="6273316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415C"/>
                </a:solidFill>
              </a:rPr>
              <a:t>Источник: Конференция ООН по торговле и развитию (ЮНКТАД) (2016)</a:t>
            </a:r>
          </a:p>
        </p:txBody>
      </p:sp>
    </p:spTree>
    <p:extLst>
      <p:ext uri="{BB962C8B-B14F-4D97-AF65-F5344CB8AC3E}">
        <p14:creationId xmlns:p14="http://schemas.microsoft.com/office/powerpoint/2010/main" val="226698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8D8926F8-038F-884E-B624-E9C31BBC744F}"/>
              </a:ext>
            </a:extLst>
          </p:cNvPr>
          <p:cNvSpPr/>
          <p:nvPr/>
        </p:nvSpPr>
        <p:spPr>
          <a:xfrm>
            <a:off x="0" y="6272579"/>
            <a:ext cx="12192000" cy="585421"/>
          </a:xfrm>
          <a:prstGeom prst="rect">
            <a:avLst/>
          </a:prstGeom>
          <a:solidFill>
            <a:srgbClr val="75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xmlns="" id="{BB3775B8-22B1-487D-895D-24914FA9F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651" y="218381"/>
            <a:ext cx="632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800" b="1" dirty="0">
                <a:latin typeface="Calibri" panose="020F0502020204030204" pitchFamily="34" charset="0"/>
              </a:rPr>
              <a:t>Индустрия 4.0 </a:t>
            </a:r>
            <a:r>
              <a:rPr lang="en-US" altLang="ru-RU" sz="2800" b="1" dirty="0">
                <a:latin typeface="Calibri" panose="020F0502020204030204" pitchFamily="34" charset="0"/>
              </a:rPr>
              <a:t>| </a:t>
            </a:r>
            <a:r>
              <a:rPr lang="ru-RU" altLang="ru-RU" sz="2800" b="1" dirty="0" err="1">
                <a:latin typeface="Calibri" panose="020F0502020204030204" pitchFamily="34" charset="0"/>
              </a:rPr>
              <a:t>Диджтитал</a:t>
            </a:r>
            <a:r>
              <a:rPr lang="ru-RU" altLang="ru-RU" sz="2800" b="1" dirty="0">
                <a:latin typeface="Calibri" panose="020F0502020204030204" pitchFamily="34" charset="0"/>
              </a:rPr>
              <a:t>-экономика</a:t>
            </a:r>
          </a:p>
        </p:txBody>
      </p:sp>
      <p:pic>
        <p:nvPicPr>
          <p:cNvPr id="35" name="Изображение 8">
            <a:extLst>
              <a:ext uri="{FF2B5EF4-FFF2-40B4-BE49-F238E27FC236}">
                <a16:creationId xmlns:a16="http://schemas.microsoft.com/office/drawing/2014/main" xmlns="" id="{E6EEDDD0-7B84-4370-A161-AD92B836B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122613" y="953337"/>
            <a:ext cx="69469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BE0A674F-A2C7-4B6B-99D6-28AD565140ED}"/>
              </a:ext>
            </a:extLst>
          </p:cNvPr>
          <p:cNvSpPr/>
          <p:nvPr/>
        </p:nvSpPr>
        <p:spPr>
          <a:xfrm>
            <a:off x="7935913" y="5317375"/>
            <a:ext cx="334962" cy="334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1114059D-FB52-4152-B9B4-B895A41333E3}"/>
              </a:ext>
            </a:extLst>
          </p:cNvPr>
          <p:cNvSpPr/>
          <p:nvPr/>
        </p:nvSpPr>
        <p:spPr>
          <a:xfrm>
            <a:off x="3756026" y="3907675"/>
            <a:ext cx="334963" cy="334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F2E1C718-8FF7-431D-BBE6-9548933948F0}"/>
              </a:ext>
            </a:extLst>
          </p:cNvPr>
          <p:cNvSpPr/>
          <p:nvPr/>
        </p:nvSpPr>
        <p:spPr>
          <a:xfrm>
            <a:off x="3228976" y="970800"/>
            <a:ext cx="334963" cy="336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466DC61-E4A1-4AB3-8ADE-AB2A7664C63D}"/>
              </a:ext>
            </a:extLst>
          </p:cNvPr>
          <p:cNvSpPr/>
          <p:nvPr/>
        </p:nvSpPr>
        <p:spPr>
          <a:xfrm>
            <a:off x="5395913" y="1572463"/>
            <a:ext cx="334962" cy="3349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98B3DF41-BC6F-4D06-80CC-3ACA4612477C}"/>
              </a:ext>
            </a:extLst>
          </p:cNvPr>
          <p:cNvSpPr/>
          <p:nvPr/>
        </p:nvSpPr>
        <p:spPr>
          <a:xfrm>
            <a:off x="6867526" y="2401138"/>
            <a:ext cx="334963" cy="3349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154A8FA1-D884-4AF4-BE28-C000D28612EE}"/>
              </a:ext>
            </a:extLst>
          </p:cNvPr>
          <p:cNvCxnSpPr/>
          <p:nvPr/>
        </p:nvCxnSpPr>
        <p:spPr>
          <a:xfrm flipV="1">
            <a:off x="2551113" y="861263"/>
            <a:ext cx="0" cy="492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AD0B6660-389D-4F81-A5AF-A5733BA1EC34}"/>
              </a:ext>
            </a:extLst>
          </p:cNvPr>
          <p:cNvCxnSpPr/>
          <p:nvPr/>
        </p:nvCxnSpPr>
        <p:spPr>
          <a:xfrm>
            <a:off x="2551114" y="5779338"/>
            <a:ext cx="7527925" cy="49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TextBox 19">
            <a:extLst>
              <a:ext uri="{FF2B5EF4-FFF2-40B4-BE49-F238E27FC236}">
                <a16:creationId xmlns:a16="http://schemas.microsoft.com/office/drawing/2014/main" xmlns="" id="{9D21DCCE-BAE9-410E-9AFF-7D064D899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75" y="2613863"/>
            <a:ext cx="1435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>
                <a:solidFill>
                  <a:srgbClr val="000000"/>
                </a:solidFill>
                <a:latin typeface="Calibri" panose="020F0502020204030204" pitchFamily="34" charset="0"/>
              </a:rPr>
              <a:t>Регионализация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xmlns="" id="{0FC1D2B6-2F7D-4676-983C-DC9AD4F9306D}"/>
              </a:ext>
            </a:extLst>
          </p:cNvPr>
          <p:cNvSpPr txBox="1">
            <a:spLocks noChangeArrowheads="1"/>
          </p:cNvSpPr>
          <p:nvPr/>
        </p:nvSpPr>
        <p:spPr bwMode="auto">
          <a:xfrm rot="2520010">
            <a:off x="7375526" y="3774325"/>
            <a:ext cx="1725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t>Персональное производство</a:t>
            </a: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xmlns="" id="{A72D9B3A-97F6-42D2-B43F-6A45C86757CB}"/>
              </a:ext>
            </a:extLst>
          </p:cNvPr>
          <p:cNvSpPr txBox="1">
            <a:spLocks noChangeArrowheads="1"/>
          </p:cNvSpPr>
          <p:nvPr/>
        </p:nvSpPr>
        <p:spPr bwMode="auto">
          <a:xfrm rot="1077795">
            <a:off x="3773489" y="734263"/>
            <a:ext cx="1690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400">
                <a:solidFill>
                  <a:srgbClr val="000000"/>
                </a:solidFill>
                <a:latin typeface="Calibri" panose="020F0502020204030204" pitchFamily="34" charset="0"/>
              </a:rPr>
              <a:t>Массовое производство</a:t>
            </a:r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xmlns="" id="{D4585884-FB8B-47BF-B858-AFC53B0D8604}"/>
              </a:ext>
            </a:extLst>
          </p:cNvPr>
          <p:cNvSpPr txBox="1">
            <a:spLocks noChangeArrowheads="1"/>
          </p:cNvSpPr>
          <p:nvPr/>
        </p:nvSpPr>
        <p:spPr bwMode="auto">
          <a:xfrm rot="1718322">
            <a:off x="5716588" y="1475626"/>
            <a:ext cx="1689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400">
                <a:solidFill>
                  <a:srgbClr val="000000"/>
                </a:solidFill>
                <a:latin typeface="Calibri" panose="020F0502020204030204" pitchFamily="34" charset="0"/>
              </a:rPr>
              <a:t>Массовая кастомизация</a:t>
            </a:r>
          </a:p>
        </p:txBody>
      </p:sp>
      <p:sp>
        <p:nvSpPr>
          <p:cNvPr id="47" name="TextBox 23">
            <a:extLst>
              <a:ext uri="{FF2B5EF4-FFF2-40B4-BE49-F238E27FC236}">
                <a16:creationId xmlns:a16="http://schemas.microsoft.com/office/drawing/2014/main" xmlns="" id="{685643ED-6740-45BC-B8C1-6CA6FE80B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1" y="2723401"/>
            <a:ext cx="65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t>2000</a:t>
            </a:r>
          </a:p>
        </p:txBody>
      </p:sp>
      <p:sp>
        <p:nvSpPr>
          <p:cNvPr id="48" name="TextBox 24">
            <a:extLst>
              <a:ext uri="{FF2B5EF4-FFF2-40B4-BE49-F238E27FC236}">
                <a16:creationId xmlns:a16="http://schemas.microsoft.com/office/drawing/2014/main" xmlns="" id="{040F6049-66FB-4AEA-A10F-2779D7B65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1874087"/>
            <a:ext cx="65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t>1980</a:t>
            </a:r>
          </a:p>
        </p:txBody>
      </p:sp>
      <p:sp>
        <p:nvSpPr>
          <p:cNvPr id="49" name="TextBox 25">
            <a:extLst>
              <a:ext uri="{FF2B5EF4-FFF2-40B4-BE49-F238E27FC236}">
                <a16:creationId xmlns:a16="http://schemas.microsoft.com/office/drawing/2014/main" xmlns="" id="{77B5A210-286E-4638-AA96-0869EA23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1218451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t>1955</a:t>
            </a:r>
          </a:p>
        </p:txBody>
      </p:sp>
      <p:sp>
        <p:nvSpPr>
          <p:cNvPr id="50" name="TextBox 26">
            <a:extLst>
              <a:ext uri="{FF2B5EF4-FFF2-40B4-BE49-F238E27FC236}">
                <a16:creationId xmlns:a16="http://schemas.microsoft.com/office/drawing/2014/main" xmlns="" id="{563FD4ED-941A-4691-AF93-6570651A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1" y="3861637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t>1913</a:t>
            </a:r>
          </a:p>
        </p:txBody>
      </p:sp>
      <p:sp>
        <p:nvSpPr>
          <p:cNvPr id="51" name="TextBox 27">
            <a:extLst>
              <a:ext uri="{FF2B5EF4-FFF2-40B4-BE49-F238E27FC236}">
                <a16:creationId xmlns:a16="http://schemas.microsoft.com/office/drawing/2014/main" xmlns="" id="{D26A8F34-9954-4D5B-8507-7807F9134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338" y="2009026"/>
            <a:ext cx="124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>
                <a:solidFill>
                  <a:srgbClr val="000000"/>
                </a:solidFill>
                <a:latin typeface="Calibri" panose="020F0502020204030204" pitchFamily="34" charset="0"/>
              </a:rPr>
              <a:t>Глобализация</a:t>
            </a:r>
          </a:p>
        </p:txBody>
      </p:sp>
      <p:sp>
        <p:nvSpPr>
          <p:cNvPr id="52" name="TextBox 28">
            <a:extLst>
              <a:ext uri="{FF2B5EF4-FFF2-40B4-BE49-F238E27FC236}">
                <a16:creationId xmlns:a16="http://schemas.microsoft.com/office/drawing/2014/main" xmlns="" id="{5AAE8134-53EF-4D4F-8BED-AB35B8EF8F4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82663" y="1783600"/>
            <a:ext cx="2424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ru-RU" altLang="ru-RU">
                <a:solidFill>
                  <a:srgbClr val="7F7F7F"/>
                </a:solidFill>
                <a:latin typeface="Calibri" panose="020F0502020204030204" pitchFamily="34" charset="0"/>
              </a:rPr>
              <a:t>Объем производства каждого варианта</a:t>
            </a:r>
          </a:p>
        </p:txBody>
      </p:sp>
      <p:sp>
        <p:nvSpPr>
          <p:cNvPr id="53" name="TextBox 29">
            <a:extLst>
              <a:ext uri="{FF2B5EF4-FFF2-40B4-BE49-F238E27FC236}">
                <a16:creationId xmlns:a16="http://schemas.microsoft.com/office/drawing/2014/main" xmlns="" id="{ACA279AE-95D8-4D98-9596-C054CE4B9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828551"/>
            <a:ext cx="334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>
                <a:solidFill>
                  <a:srgbClr val="7F7F7F"/>
                </a:solidFill>
                <a:latin typeface="Calibri" panose="020F0502020204030204" pitchFamily="34" charset="0"/>
              </a:rPr>
              <a:t>Количество вариантов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12532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8D8926F8-038F-884E-B624-E9C31BBC744F}"/>
              </a:ext>
            </a:extLst>
          </p:cNvPr>
          <p:cNvSpPr/>
          <p:nvPr/>
        </p:nvSpPr>
        <p:spPr>
          <a:xfrm>
            <a:off x="0" y="6272579"/>
            <a:ext cx="12192000" cy="585421"/>
          </a:xfrm>
          <a:prstGeom prst="rect">
            <a:avLst/>
          </a:prstGeom>
          <a:solidFill>
            <a:srgbClr val="75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ECFB2BC3-A431-4B48-AA9B-E45799D2CC37}"/>
              </a:ext>
            </a:extLst>
          </p:cNvPr>
          <p:cNvSpPr txBox="1">
            <a:spLocks/>
          </p:cNvSpPr>
          <p:nvPr/>
        </p:nvSpPr>
        <p:spPr>
          <a:xfrm>
            <a:off x="417946" y="121056"/>
            <a:ext cx="11356108" cy="789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Futuris Cyrill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>
                <a:solidFill>
                  <a:schemeClr val="tx1"/>
                </a:solidFill>
                <a:latin typeface="+mn-lt"/>
              </a:rPr>
              <a:t>Динамика доли РФ в мировом экспорте креативных товаров, %, 2002-2015 гг.</a:t>
            </a: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="" xmlns:a16="http://schemas.microsoft.com/office/drawing/2014/main" id="{4FDF2D10-A0F5-45FE-BC29-49FFADD29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186424"/>
              </p:ext>
            </p:extLst>
          </p:nvPr>
        </p:nvGraphicFramePr>
        <p:xfrm>
          <a:off x="931230" y="1105297"/>
          <a:ext cx="10329540" cy="464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F9FD667-0267-4A35-B149-C3E1D3E5B6ED}"/>
              </a:ext>
            </a:extLst>
          </p:cNvPr>
          <p:cNvSpPr/>
          <p:nvPr/>
        </p:nvSpPr>
        <p:spPr>
          <a:xfrm>
            <a:off x="4846155" y="6023707"/>
            <a:ext cx="6422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415C"/>
                </a:solidFill>
              </a:rPr>
              <a:t>Источник: Конференция ООН по торговле и развитию (ЮНКТАД) (2016)</a:t>
            </a:r>
          </a:p>
        </p:txBody>
      </p:sp>
    </p:spTree>
    <p:extLst>
      <p:ext uri="{BB962C8B-B14F-4D97-AF65-F5344CB8AC3E}">
        <p14:creationId xmlns:p14="http://schemas.microsoft.com/office/powerpoint/2010/main" val="237995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8D8926F8-038F-884E-B624-E9C31BBC744F}"/>
              </a:ext>
            </a:extLst>
          </p:cNvPr>
          <p:cNvSpPr/>
          <p:nvPr/>
        </p:nvSpPr>
        <p:spPr>
          <a:xfrm>
            <a:off x="0" y="6272579"/>
            <a:ext cx="12192000" cy="585421"/>
          </a:xfrm>
          <a:prstGeom prst="rect">
            <a:avLst/>
          </a:prstGeom>
          <a:solidFill>
            <a:srgbClr val="75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685B586D-3EB2-4D72-AB1F-B20ED8764089}"/>
              </a:ext>
            </a:extLst>
          </p:cNvPr>
          <p:cNvSpPr txBox="1">
            <a:spLocks/>
          </p:cNvSpPr>
          <p:nvPr/>
        </p:nvSpPr>
        <p:spPr>
          <a:xfrm>
            <a:off x="740229" y="131708"/>
            <a:ext cx="10717479" cy="789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Futuris Cyrill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>
                <a:solidFill>
                  <a:schemeClr val="tx1"/>
                </a:solidFill>
                <a:latin typeface="+mn-lt"/>
              </a:rPr>
              <a:t>Внешнеторговая деятельность РФ в сфере креативных индустрий, млрд. долл.</a:t>
            </a: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="" xmlns:a16="http://schemas.microsoft.com/office/drawing/2014/main" id="{2E3CDD60-5DBA-4185-80BD-BBDCA46A0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837960"/>
              </p:ext>
            </p:extLst>
          </p:nvPr>
        </p:nvGraphicFramePr>
        <p:xfrm>
          <a:off x="985236" y="980728"/>
          <a:ext cx="10221528" cy="48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48A1405-D2C6-44DE-9F84-A96BBB974183}"/>
              </a:ext>
            </a:extLst>
          </p:cNvPr>
          <p:cNvSpPr/>
          <p:nvPr/>
        </p:nvSpPr>
        <p:spPr>
          <a:xfrm>
            <a:off x="4846155" y="5936623"/>
            <a:ext cx="6422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415C"/>
                </a:solidFill>
              </a:rPr>
              <a:t>Источник: Конференция ООН по торговле и развитию (ЮНКТАД) (2016)</a:t>
            </a:r>
          </a:p>
        </p:txBody>
      </p:sp>
    </p:spTree>
    <p:extLst>
      <p:ext uri="{BB962C8B-B14F-4D97-AF65-F5344CB8AC3E}">
        <p14:creationId xmlns:p14="http://schemas.microsoft.com/office/powerpoint/2010/main" val="2032933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36AF29-F8E1-4EF2-8863-433C85BF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Развитие творческих (креативных) индустрий дает мультипликативный эффект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9741B2-F858-48E2-8650-83C660FAB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25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расширении налогооблагаемой базы за счёт роста товаров и услуг с большей добавленной стоимостью;</a:t>
            </a:r>
          </a:p>
          <a:p>
            <a:r>
              <a:rPr lang="ru-RU" dirty="0"/>
              <a:t>создании новых рабочих мест и рост вклада творческого предпринимательства в экономику страны;</a:t>
            </a:r>
          </a:p>
          <a:p>
            <a:r>
              <a:rPr lang="ru-RU" dirty="0"/>
              <a:t>сокращение диспропорций социально-экономического развития, в том числе, преодоление отставания уровня жизни в сельских населенных пунктах от уровня жизни городов, повышении уровня комфортности городской среды, в том числе в крупных и крупнейших городских агломерациях;</a:t>
            </a:r>
          </a:p>
          <a:p>
            <a:r>
              <a:rPr lang="ru-RU" dirty="0"/>
              <a:t>повышение туристической привлекательности территорий, содействие узнаваемости отечественных брендов, создание позитивного имиджа страны за рубежом, рост туристического и инвестиционного потенциала как Российской Федерации в целом, так и отдельных регионов.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937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187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Реализация Концепции развития творческих (креативных) индустрий и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Федерального </a:t>
            </a:r>
            <a:r>
              <a:rPr lang="ru-RU" sz="2800" b="1" dirty="0">
                <a:solidFill>
                  <a:srgbClr val="0070C0"/>
                </a:solidFill>
              </a:rPr>
              <a:t>проекта «Придумано в России» способствует достижению следующих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Национальных </a:t>
            </a:r>
            <a:r>
              <a:rPr lang="ru-RU" sz="2800" b="1" i="1" dirty="0">
                <a:solidFill>
                  <a:srgbClr val="0070C0"/>
                </a:solidFill>
              </a:rPr>
              <a:t>целей развития Российской Федерации: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83860"/>
            <a:ext cx="10515600" cy="309310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возможность </a:t>
            </a:r>
            <a:r>
              <a:rPr lang="ru-RU" dirty="0"/>
              <a:t>для самореализации и развития талантов;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достойный </a:t>
            </a:r>
            <a:r>
              <a:rPr lang="ru-RU" dirty="0"/>
              <a:t>и эффективный труд и успешное предпринимательство;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цифровая </a:t>
            </a:r>
            <a:r>
              <a:rPr lang="ru-RU" dirty="0"/>
              <a:t>трансформация.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045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547627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Спасибо </a:t>
            </a:r>
            <a:r>
              <a:rPr lang="ru-RU" b="1" cap="all" dirty="0"/>
              <a:t>за </a:t>
            </a:r>
            <a:r>
              <a:rPr lang="ru-RU" b="1" cap="all" dirty="0" smtClean="0"/>
              <a:t>внимание</a:t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sz="4000" b="1" dirty="0" smtClean="0"/>
              <a:t>Татьяна </a:t>
            </a:r>
            <a:r>
              <a:rPr lang="ru-RU" sz="4000" b="1" dirty="0" err="1" smtClean="0"/>
              <a:t>Абанкина</a:t>
            </a:r>
            <a:r>
              <a:rPr lang="ru-RU" sz="4000" b="1" dirty="0"/>
              <a:t> </a:t>
            </a:r>
            <a:r>
              <a:rPr lang="en-US" sz="4000" b="1" dirty="0" smtClean="0">
                <a:hlinkClick r:id="rId2"/>
              </a:rPr>
              <a:t>abankinat@hse.ru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831850" y="3388659"/>
            <a:ext cx="10515600" cy="27009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524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8D8926F8-038F-884E-B624-E9C31BBC744F}"/>
              </a:ext>
            </a:extLst>
          </p:cNvPr>
          <p:cNvSpPr/>
          <p:nvPr/>
        </p:nvSpPr>
        <p:spPr>
          <a:xfrm>
            <a:off x="0" y="6272579"/>
            <a:ext cx="12192000" cy="585421"/>
          </a:xfrm>
          <a:prstGeom prst="rect">
            <a:avLst/>
          </a:prstGeom>
          <a:solidFill>
            <a:srgbClr val="75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Название 6">
            <a:extLst>
              <a:ext uri="{FF2B5EF4-FFF2-40B4-BE49-F238E27FC236}">
                <a16:creationId xmlns:a16="http://schemas.microsoft.com/office/drawing/2014/main" xmlns="" id="{FFCDD456-2356-4F54-9424-49E958ACA9E7}"/>
              </a:ext>
            </a:extLst>
          </p:cNvPr>
          <p:cNvSpPr txBox="1">
            <a:spLocks/>
          </p:cNvSpPr>
          <p:nvPr/>
        </p:nvSpPr>
        <p:spPr>
          <a:xfrm>
            <a:off x="2711450" y="-423447"/>
            <a:ext cx="7042150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Futuris Cyrillic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Креативная экономика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258961-95A3-4A00-993C-F1A0DF8133E8}"/>
              </a:ext>
            </a:extLst>
          </p:cNvPr>
          <p:cNvSpPr txBox="1"/>
          <p:nvPr/>
        </p:nvSpPr>
        <p:spPr>
          <a:xfrm>
            <a:off x="1714500" y="708113"/>
            <a:ext cx="8039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Международная</a:t>
            </a:r>
            <a:r>
              <a:rPr lang="ru-RU" dirty="0">
                <a:solidFill>
                  <a:srgbClr val="5C2B04"/>
                </a:solidFill>
                <a:latin typeface="Arial"/>
              </a:rPr>
              <a:t> консалтинговая компания </a:t>
            </a:r>
            <a:r>
              <a:rPr lang="ru-RU" dirty="0" err="1">
                <a:solidFill>
                  <a:srgbClr val="5C2B04"/>
                </a:solidFill>
                <a:latin typeface="Arial"/>
              </a:rPr>
              <a:t>МакКинзи</a:t>
            </a:r>
            <a:r>
              <a:rPr lang="ru-RU" dirty="0">
                <a:solidFill>
                  <a:srgbClr val="5C2B04"/>
                </a:solidFill>
                <a:latin typeface="Arial"/>
              </a:rPr>
              <a:t> подсчитала, что </a:t>
            </a:r>
            <a:r>
              <a:rPr lang="ru-RU" u="sng" dirty="0">
                <a:solidFill>
                  <a:srgbClr val="5C2B04"/>
                </a:solidFill>
                <a:latin typeface="Arial"/>
              </a:rPr>
              <a:t>для 40% рабочих мест требуются творческие люди</a:t>
            </a:r>
            <a:r>
              <a:rPr lang="ru-RU" dirty="0">
                <a:solidFill>
                  <a:srgbClr val="5C2B04"/>
                </a:solidFill>
                <a:latin typeface="Arial"/>
              </a:rPr>
              <a:t>, и еще значительнее то, что это же необходимо для более чем 70% новых рабочих мест.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E31034E0-A101-479E-A1F3-6B8960C0E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24" y="1607857"/>
            <a:ext cx="73124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Креативная экономика во всем мире оценивается приблизительно в </a:t>
            </a:r>
            <a:r>
              <a:rPr lang="ru-RU" altLang="ru-RU" sz="1800" dirty="0" smtClean="0">
                <a:latin typeface="Arial" panose="020B0604020202020204" pitchFamily="34" charset="0"/>
              </a:rPr>
              <a:t>$3,7 </a:t>
            </a:r>
            <a:r>
              <a:rPr lang="ru-RU" altLang="ru-RU" sz="1800" dirty="0">
                <a:latin typeface="Arial" panose="020B0604020202020204" pitchFamily="34" charset="0"/>
              </a:rPr>
              <a:t>триллиона, т.е. на нее приходится </a:t>
            </a:r>
            <a:r>
              <a:rPr lang="ru-RU" altLang="ru-RU" sz="1800" u="sng" dirty="0" smtClean="0">
                <a:latin typeface="Arial" panose="020B0604020202020204" pitchFamily="34" charset="0"/>
              </a:rPr>
              <a:t>6,3% </a:t>
            </a:r>
            <a:r>
              <a:rPr lang="ru-RU" altLang="ru-RU" sz="1800" u="sng" dirty="0">
                <a:latin typeface="Arial" panose="020B0604020202020204" pitchFamily="34" charset="0"/>
              </a:rPr>
              <a:t>мировой экономики, ее рост составляет </a:t>
            </a:r>
            <a:r>
              <a:rPr lang="ru-RU" altLang="ru-RU" sz="1800" u="sng" dirty="0" smtClean="0">
                <a:latin typeface="Arial" panose="020B0604020202020204" pitchFamily="34" charset="0"/>
              </a:rPr>
              <a:t>13% </a:t>
            </a:r>
            <a:r>
              <a:rPr lang="ru-RU" altLang="ru-RU" sz="1800" u="sng" dirty="0">
                <a:latin typeface="Arial" panose="020B0604020202020204" pitchFamily="34" charset="0"/>
              </a:rPr>
              <a:t>в год.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xmlns="" id="{953D0C77-5CEA-4750-B080-AD2BC3EAD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1" y="2596994"/>
            <a:ext cx="7537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5C2B04"/>
                </a:solidFill>
                <a:latin typeface="Arial" panose="020B0604020202020204" pitchFamily="34" charset="0"/>
              </a:rPr>
              <a:t>По данным доклада «Креативная </a:t>
            </a:r>
            <a:r>
              <a:rPr lang="ru-RU" altLang="ru-RU" sz="1800" dirty="0" smtClean="0">
                <a:solidFill>
                  <a:srgbClr val="5C2B04"/>
                </a:solidFill>
                <a:latin typeface="Arial" panose="020B0604020202020204" pitchFamily="34" charset="0"/>
              </a:rPr>
              <a:t>экономика» </a:t>
            </a:r>
            <a:r>
              <a:rPr lang="ru-RU" altLang="ru-RU" sz="1800" dirty="0">
                <a:solidFill>
                  <a:srgbClr val="5C2B04"/>
                </a:solidFill>
                <a:latin typeface="Arial" panose="020B0604020202020204" pitchFamily="34" charset="0"/>
              </a:rPr>
              <a:t>Конференции ООН по торговле и развитию (UNCTAD</a:t>
            </a:r>
            <a:r>
              <a:rPr lang="ru-RU" altLang="ru-RU" sz="1800" dirty="0" smtClean="0">
                <a:solidFill>
                  <a:srgbClr val="5C2B04"/>
                </a:solidFill>
                <a:latin typeface="Arial" panose="020B0604020202020204" pitchFamily="34" charset="0"/>
              </a:rPr>
              <a:t>), пандемия вызвала </a:t>
            </a:r>
            <a:r>
              <a:rPr lang="ru-RU" altLang="ru-RU" sz="1800" dirty="0">
                <a:solidFill>
                  <a:srgbClr val="5C2B04"/>
                </a:solidFill>
                <a:latin typeface="Arial" panose="020B0604020202020204" pitchFamily="34" charset="0"/>
              </a:rPr>
              <a:t>падение спроса и </a:t>
            </a:r>
            <a:r>
              <a:rPr lang="ru-RU" altLang="ru-RU" sz="1800" dirty="0" smtClean="0">
                <a:solidFill>
                  <a:srgbClr val="5C2B04"/>
                </a:solidFill>
                <a:latin typeface="Arial" panose="020B0604020202020204" pitchFamily="34" charset="0"/>
              </a:rPr>
              <a:t>сократила </a:t>
            </a:r>
            <a:r>
              <a:rPr lang="ru-RU" altLang="ru-RU" sz="1800" dirty="0">
                <a:solidFill>
                  <a:srgbClr val="5C2B04"/>
                </a:solidFill>
                <a:latin typeface="Arial" panose="020B0604020202020204" pitchFamily="34" charset="0"/>
              </a:rPr>
              <a:t>объем международной торговли на 8</a:t>
            </a:r>
            <a:r>
              <a:rPr lang="ru-RU" altLang="ru-RU" sz="1800" dirty="0" smtClean="0">
                <a:solidFill>
                  <a:srgbClr val="5C2B04"/>
                </a:solidFill>
                <a:latin typeface="Arial" panose="020B0604020202020204" pitchFamily="34" charset="0"/>
              </a:rPr>
              <a:t>%, </a:t>
            </a:r>
            <a:r>
              <a:rPr lang="ru-RU" altLang="ru-RU" sz="1800" dirty="0">
                <a:solidFill>
                  <a:srgbClr val="5C2B04"/>
                </a:solidFill>
                <a:latin typeface="Arial" panose="020B0604020202020204" pitchFamily="34" charset="0"/>
              </a:rPr>
              <a:t>в то время как </a:t>
            </a:r>
            <a:r>
              <a:rPr lang="ru-RU" altLang="ru-RU" sz="1800" u="sng" dirty="0">
                <a:solidFill>
                  <a:srgbClr val="5C2B04"/>
                </a:solidFill>
                <a:latin typeface="Arial" panose="020B0604020202020204" pitchFamily="34" charset="0"/>
              </a:rPr>
              <a:t>креативная экономика росла на уровне </a:t>
            </a:r>
            <a:r>
              <a:rPr lang="ru-RU" altLang="ru-RU" sz="1800" u="sng" dirty="0" smtClean="0">
                <a:solidFill>
                  <a:srgbClr val="5C2B04"/>
                </a:solidFill>
                <a:latin typeface="Arial" panose="020B0604020202020204" pitchFamily="34" charset="0"/>
              </a:rPr>
              <a:t>13% </a:t>
            </a:r>
            <a:r>
              <a:rPr lang="ru-RU" altLang="ru-RU" sz="1800" u="sng" dirty="0">
                <a:solidFill>
                  <a:srgbClr val="5C2B04"/>
                </a:solidFill>
                <a:latin typeface="Arial" panose="020B0604020202020204" pitchFamily="34" charset="0"/>
              </a:rPr>
              <a:t>ежегодно</a:t>
            </a:r>
            <a:r>
              <a:rPr lang="ru-RU" altLang="ru-RU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90982E2C-9087-4037-B3D4-DB73173FA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6" y="4103532"/>
            <a:ext cx="7413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Креативная экономика является одним из наиболее динамичных секторов международной торговли, о чем свидетельствует </a:t>
            </a:r>
            <a:r>
              <a:rPr lang="ru-RU" altLang="ru-RU" sz="1800" u="sng" dirty="0" smtClean="0">
                <a:latin typeface="Arial" panose="020B0604020202020204" pitchFamily="34" charset="0"/>
              </a:rPr>
              <a:t>утроение объема </a:t>
            </a:r>
            <a:r>
              <a:rPr lang="ru-RU" altLang="ru-RU" sz="1800" u="sng" dirty="0">
                <a:latin typeface="Arial" panose="020B0604020202020204" pitchFamily="34" charset="0"/>
              </a:rPr>
              <a:t>мирового экспорта </a:t>
            </a:r>
            <a:r>
              <a:rPr lang="ru-RU" altLang="ru-RU" sz="1800" dirty="0">
                <a:latin typeface="Arial" panose="020B0604020202020204" pitchFamily="34" charset="0"/>
              </a:rPr>
              <a:t>в период </a:t>
            </a:r>
            <a:r>
              <a:rPr lang="ru-RU" altLang="ru-RU" sz="1800" dirty="0" smtClean="0">
                <a:latin typeface="Arial" panose="020B0604020202020204" pitchFamily="34" charset="0"/>
              </a:rPr>
              <a:t>2000-2020 </a:t>
            </a:r>
            <a:r>
              <a:rPr lang="ru-RU" altLang="ru-RU" sz="1800" dirty="0">
                <a:latin typeface="Arial" panose="020B0604020202020204" pitchFamily="34" charset="0"/>
              </a:rPr>
              <a:t>гг.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xmlns="" id="{2AB5206F-0726-489A-AC7B-533EF6F5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6" y="5186207"/>
            <a:ext cx="8054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5C2B04"/>
                </a:solidFill>
                <a:latin typeface="Arial" panose="020B0604020202020204" pitchFamily="34" charset="0"/>
              </a:rPr>
              <a:t>По оценкам британских экспертов, в последние десятилетия </a:t>
            </a:r>
            <a:r>
              <a:rPr lang="ru-RU" altLang="ru-RU" sz="1800" u="sng" dirty="0">
                <a:solidFill>
                  <a:srgbClr val="5C2B04"/>
                </a:solidFill>
                <a:latin typeface="Arial" panose="020B0604020202020204" pitchFamily="34" charset="0"/>
              </a:rPr>
              <a:t>доходы от экспорта музыки в Англии превысили доходы от экспорта </a:t>
            </a:r>
            <a:r>
              <a:rPr lang="ru-RU" altLang="ru-RU" sz="1800" u="sng" dirty="0" err="1">
                <a:solidFill>
                  <a:srgbClr val="5C2B04"/>
                </a:solidFill>
                <a:latin typeface="Arial" panose="020B0604020202020204" pitchFamily="34" charset="0"/>
              </a:rPr>
              <a:t>машино</a:t>
            </a:r>
            <a:r>
              <a:rPr lang="ru-RU" altLang="ru-RU" sz="1800" u="sng" dirty="0">
                <a:solidFill>
                  <a:srgbClr val="5C2B04"/>
                </a:solidFill>
                <a:latin typeface="Arial" panose="020B0604020202020204" pitchFamily="34" charset="0"/>
              </a:rPr>
              <a:t>- и автомобилестроения</a:t>
            </a:r>
            <a:r>
              <a:rPr lang="ru-RU" altLang="ru-RU" sz="1800" dirty="0">
                <a:solidFill>
                  <a:srgbClr val="5C2B04"/>
                </a:solidFill>
                <a:latin typeface="Arial" panose="020B0604020202020204" pitchFamily="34" charset="0"/>
              </a:rPr>
              <a:t> вместе взятых.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xmlns="" id="{295C5FE2-FA19-49A5-918E-C5D23B06A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9" y="2050895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1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8D8926F8-038F-884E-B624-E9C31BBC744F}"/>
              </a:ext>
            </a:extLst>
          </p:cNvPr>
          <p:cNvSpPr/>
          <p:nvPr/>
        </p:nvSpPr>
        <p:spPr>
          <a:xfrm>
            <a:off x="0" y="6272579"/>
            <a:ext cx="12192000" cy="585421"/>
          </a:xfrm>
          <a:prstGeom prst="rect">
            <a:avLst/>
          </a:prstGeom>
          <a:solidFill>
            <a:srgbClr val="75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C2130827-D455-4FF6-80F5-1777A5E452E1}"/>
              </a:ext>
            </a:extLst>
          </p:cNvPr>
          <p:cNvSpPr txBox="1">
            <a:spLocks/>
          </p:cNvSpPr>
          <p:nvPr/>
        </p:nvSpPr>
        <p:spPr>
          <a:xfrm>
            <a:off x="3818965" y="2707341"/>
            <a:ext cx="7582647" cy="145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is Cyrillic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is Cyrillic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is Cyrillic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is Cyrillic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is Cyrillic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Креативные индустрии – это отрасли экономики, которые сочетают в себе создание, производство и коммерциализацию творческого/креативного содержания нематериального и культурного характера.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ЮНЕСКО</a:t>
            </a:r>
            <a:endParaRPr lang="ru-RU" alt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5C2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524F0011-B723-4CCD-B3A8-1795BDBBA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71533"/>
            <a:ext cx="102556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Креативные индустрии – это деятельность, в основе которой лежит индивидуальное творческое начало, навык или талант, и которая может создавать добавленную стоимость и рабочие места путем производства и эксплуатации интеллектуальной собственности. </a:t>
            </a: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Департамент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культуры, медиа и спорта,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Великобритания 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BC9E79F-1A73-4682-AB67-3D5895E64046}"/>
              </a:ext>
            </a:extLst>
          </p:cNvPr>
          <p:cNvSpPr txBox="1"/>
          <p:nvPr/>
        </p:nvSpPr>
        <p:spPr>
          <a:xfrm>
            <a:off x="484094" y="3977463"/>
            <a:ext cx="92157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Творческие индустрии - компании, организации и объединения, производящие экономические ценности в процессе творческой деятельности, а также деятельности по капитализации культурных продуктов и их представлению на рынке. К сфере творческих индустрий относятся: промышленный дизайн и индустрия моды, музыкальная индустрия и индустрия кино, телевидение и производство компьютерных игр, галерейный бизнес, издательский бизнес и книготорговля, рекламное производство и средства массовой информации.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Основы государственной культурной политики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="" xmlns:a16="http://schemas.microsoft.com/office/drawing/2014/main" id="{79EADDF2-2471-40F6-9414-2216AFAD7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3" y="3792519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18" name="Изображение 8">
            <a:extLst>
              <a:ext uri="{FF2B5EF4-FFF2-40B4-BE49-F238E27FC236}">
                <a16:creationId xmlns="" xmlns:a16="http://schemas.microsoft.com/office/drawing/2014/main" id="{D9F97EAD-25A2-4145-8432-A348B51FC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0535">
            <a:off x="45410" y="214108"/>
            <a:ext cx="1244706" cy="130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D3F24C9-F8BD-47DE-9020-26E9711D025F}"/>
              </a:ext>
            </a:extLst>
          </p:cNvPr>
          <p:cNvSpPr txBox="1"/>
          <p:nvPr/>
        </p:nvSpPr>
        <p:spPr>
          <a:xfrm>
            <a:off x="2782888" y="77769"/>
            <a:ext cx="7453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Креативные индустрии</a:t>
            </a:r>
          </a:p>
        </p:txBody>
      </p:sp>
      <p:pic>
        <p:nvPicPr>
          <p:cNvPr id="20" name="Изображение 11">
            <a:extLst>
              <a:ext uri="{FF2B5EF4-FFF2-40B4-BE49-F238E27FC236}">
                <a16:creationId xmlns="" xmlns:a16="http://schemas.microsoft.com/office/drawing/2014/main" id="{58D86522-6230-454C-A4A2-58FB752E5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4" y="3887815"/>
            <a:ext cx="3012141" cy="23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68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Современные тренды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954" y="1825624"/>
            <a:ext cx="8157882" cy="4682751"/>
          </a:xfrm>
        </p:spPr>
        <p:txBody>
          <a:bodyPr/>
          <a:lstStyle/>
          <a:p>
            <a:pPr lvl="0"/>
            <a:r>
              <a:rPr lang="ru-RU" dirty="0"/>
              <a:t>Возрастает роль культуры </a:t>
            </a:r>
            <a:r>
              <a:rPr lang="ru-RU" dirty="0" smtClean="0"/>
              <a:t>и креативных индустрий в </a:t>
            </a:r>
            <a:r>
              <a:rPr lang="ru-RU" dirty="0"/>
              <a:t>стабилизации общества и формирования новой гуманитарной повестки в период внешнего давления. </a:t>
            </a:r>
            <a:endParaRPr lang="ru-RU" dirty="0" smtClean="0"/>
          </a:p>
          <a:p>
            <a:pPr lvl="0"/>
            <a:r>
              <a:rPr lang="ru-RU" dirty="0" smtClean="0"/>
              <a:t>Растет </a:t>
            </a:r>
            <a:r>
              <a:rPr lang="ru-RU" dirty="0"/>
              <a:t>спрос на специалистов с креативными компетенциями. </a:t>
            </a:r>
            <a:endParaRPr lang="ru-RU" dirty="0" smtClean="0"/>
          </a:p>
          <a:p>
            <a:pPr lvl="0"/>
            <a:r>
              <a:rPr lang="ru-RU" dirty="0" smtClean="0"/>
              <a:t>Становится </a:t>
            </a:r>
            <a:r>
              <a:rPr lang="ru-RU" dirty="0"/>
              <a:t>актуальной задача создания «новой волны» кадров для </a:t>
            </a:r>
            <a:r>
              <a:rPr lang="ru-RU" dirty="0" err="1"/>
              <a:t>импортозамещения</a:t>
            </a:r>
            <a:r>
              <a:rPr lang="ru-RU" dirty="0"/>
              <a:t> в инновационном и креативном секторах экономики.</a:t>
            </a:r>
          </a:p>
        </p:txBody>
      </p:sp>
      <p:pic>
        <p:nvPicPr>
          <p:cNvPr id="4" name="Picture 6" descr="C:\Users\skosaretski\Documents\imagesCAXY9VY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59" y="0"/>
            <a:ext cx="3316941" cy="32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8D8926F8-038F-884E-B624-E9C31BBC744F}"/>
              </a:ext>
            </a:extLst>
          </p:cNvPr>
          <p:cNvSpPr/>
          <p:nvPr/>
        </p:nvSpPr>
        <p:spPr>
          <a:xfrm>
            <a:off x="0" y="6272579"/>
            <a:ext cx="12192000" cy="585421"/>
          </a:xfrm>
          <a:prstGeom prst="rect">
            <a:avLst/>
          </a:prstGeom>
          <a:solidFill>
            <a:srgbClr val="75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44A5D433-FD57-4F9D-9B2F-052FA6E24802}"/>
              </a:ext>
            </a:extLst>
          </p:cNvPr>
          <p:cNvSpPr txBox="1">
            <a:spLocks/>
          </p:cNvSpPr>
          <p:nvPr/>
        </p:nvSpPr>
        <p:spPr>
          <a:xfrm>
            <a:off x="75299" y="30641"/>
            <a:ext cx="10470737" cy="789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Futuris Cyrillic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chemeClr val="tx1"/>
                </a:solidFill>
                <a:latin typeface="Futura New ExtraBold" panose="020B0A02020204020203" pitchFamily="34" charset="0"/>
              </a:rPr>
              <a:t>Программы развития креативных индустрий в мире</a:t>
            </a:r>
          </a:p>
        </p:txBody>
      </p:sp>
      <p:pic>
        <p:nvPicPr>
          <p:cNvPr id="12" name="Содержимое 3" descr="Снимок экрана 2014-11-20 в 15.27.47.png">
            <a:extLst>
              <a:ext uri="{FF2B5EF4-FFF2-40B4-BE49-F238E27FC236}">
                <a16:creationId xmlns="" xmlns:a16="http://schemas.microsoft.com/office/drawing/2014/main" id="{DB0B63E5-01D5-433A-82AC-3B41DFA61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8"/>
          <a:stretch>
            <a:fillRect/>
          </a:stretch>
        </p:blipFill>
        <p:spPr>
          <a:xfrm>
            <a:off x="2222788" y="646900"/>
            <a:ext cx="7746423" cy="4245127"/>
          </a:xfrm>
          <a:prstGeom prst="rect">
            <a:avLst/>
          </a:prstGeom>
          <a:ln w="19050">
            <a:solidFill>
              <a:srgbClr val="283348"/>
            </a:solidFill>
          </a:ln>
        </p:spPr>
      </p:pic>
      <p:sp>
        <p:nvSpPr>
          <p:cNvPr id="14" name="TextBox 18">
            <a:extLst>
              <a:ext uri="{FF2B5EF4-FFF2-40B4-BE49-F238E27FC236}">
                <a16:creationId xmlns="" xmlns:a16="http://schemas.microsoft.com/office/drawing/2014/main" id="{F96D522F-02F8-4899-9617-70F556ADD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62" y="5109341"/>
            <a:ext cx="2450097" cy="954107"/>
          </a:xfrm>
          <a:prstGeom prst="rect">
            <a:avLst/>
          </a:prstGeom>
          <a:solidFill>
            <a:srgbClr val="4C5EAA"/>
          </a:solidFill>
          <a:ln>
            <a:solidFill>
              <a:srgbClr val="33415C"/>
            </a:solidFill>
          </a:ln>
        </p:spPr>
        <p:txBody>
          <a:bodyPr wrap="square" anchor="ctr">
            <a:spAutoFit/>
          </a:bodyPr>
          <a:lstStyle>
            <a:lvl1pPr marL="285750" indent="-190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defTabSz="1828800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Creative London</a:t>
            </a:r>
          </a:p>
          <a:p>
            <a:pPr marL="0" indent="0" algn="ctr" defTabSz="1828800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Creative Berlin</a:t>
            </a:r>
          </a:p>
          <a:p>
            <a:pPr marL="0" indent="0" algn="ctr" defTabSz="1828800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Creative New York</a:t>
            </a:r>
          </a:p>
          <a:p>
            <a:pPr marL="0" indent="0" algn="ctr" defTabSz="1828800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Creative Baltimore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="" xmlns:a16="http://schemas.microsoft.com/office/drawing/2014/main" id="{A4627131-0E34-4BE4-9541-C4C08B6A1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861" y="4835750"/>
            <a:ext cx="3348276" cy="1394693"/>
          </a:xfrm>
          <a:prstGeom prst="rect">
            <a:avLst/>
          </a:prstGeom>
          <a:solidFill>
            <a:srgbClr val="4C5EAA"/>
          </a:solidFill>
          <a:ln>
            <a:solidFill>
              <a:srgbClr val="33415C"/>
            </a:solidFill>
          </a:ln>
        </p:spPr>
        <p:txBody>
          <a:bodyPr wrap="square" anchor="ctr">
            <a:spAutoFit/>
          </a:bodyPr>
          <a:lstStyle>
            <a:lvl1pPr marL="285750" indent="-100013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defTabSz="1828800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Creative Toronto</a:t>
            </a:r>
          </a:p>
          <a:p>
            <a:pPr marL="0" indent="0" algn="ctr" defTabSz="1828800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Creative Sheffield</a:t>
            </a:r>
          </a:p>
          <a:p>
            <a:pPr marL="0" indent="0" algn="ctr" defTabSz="1828800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The 11th five-year Plan for creative </a:t>
            </a:r>
            <a:br>
              <a:rPr lang="en-US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industries in Shanghai</a:t>
            </a:r>
          </a:p>
          <a:p>
            <a:pPr marL="0" indent="0" algn="ctr" defTabSz="1828800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Creative Industries Support Programme</a:t>
            </a:r>
            <a:r>
              <a:rPr lang="ru-RU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 (</a:t>
            </a:r>
            <a:r>
              <a:rPr lang="en-US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Cambodia</a:t>
            </a:r>
            <a:r>
              <a:rPr lang="ru-RU" altLang="ru-RU" sz="1400" kern="120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8CC8E26-3BE2-43EE-BA6A-D95D10A4B155}"/>
              </a:ext>
            </a:extLst>
          </p:cNvPr>
          <p:cNvSpPr txBox="1"/>
          <p:nvPr/>
        </p:nvSpPr>
        <p:spPr>
          <a:xfrm>
            <a:off x="8131385" y="5001620"/>
            <a:ext cx="3199910" cy="1169551"/>
          </a:xfrm>
          <a:prstGeom prst="rect">
            <a:avLst/>
          </a:prstGeom>
          <a:solidFill>
            <a:srgbClr val="4C5EAA"/>
          </a:solidFill>
          <a:ln>
            <a:solidFill>
              <a:srgbClr val="33415C"/>
            </a:solidFill>
          </a:ln>
        </p:spPr>
        <p:txBody>
          <a:bodyPr wrap="square" anchor="ctr">
            <a:spAutoFit/>
          </a:bodyPr>
          <a:lstStyle/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FFFFFF"/>
                </a:solidFill>
                <a:ea typeface="+mn-ea"/>
                <a:cs typeface="+mn-cs"/>
              </a:rPr>
              <a:t>Creative Industries Development Strategy (Singapore)</a:t>
            </a:r>
            <a:endParaRPr lang="ru-RU" sz="1400" kern="1200" dirty="0">
              <a:solidFill>
                <a:srgbClr val="FFFFFF"/>
              </a:solidFill>
              <a:ea typeface="+mn-ea"/>
              <a:cs typeface="+mn-cs"/>
            </a:endParaRPr>
          </a:p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FFFFFF"/>
                </a:solidFill>
                <a:ea typeface="+mn-ea"/>
                <a:cs typeface="+mn-cs"/>
              </a:rPr>
              <a:t>Cool Japan Strategy</a:t>
            </a:r>
          </a:p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FFFFFF"/>
                </a:solidFill>
                <a:ea typeface="+mn-ea"/>
                <a:cs typeface="+mn-cs"/>
              </a:rPr>
              <a:t>Creative Britain</a:t>
            </a:r>
            <a:endParaRPr lang="ru-RU" sz="1400" kern="1200" dirty="0">
              <a:solidFill>
                <a:srgbClr val="FFFFFF"/>
              </a:solidFill>
              <a:ea typeface="+mn-ea"/>
              <a:cs typeface="+mn-cs"/>
            </a:endParaRPr>
          </a:p>
          <a:p>
            <a:pPr algn="ctr"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FFFFFF"/>
                </a:solidFill>
                <a:ea typeface="+mn-ea"/>
                <a:cs typeface="+mn-cs"/>
              </a:rPr>
              <a:t>Creative Europe</a:t>
            </a:r>
          </a:p>
        </p:txBody>
      </p:sp>
      <p:sp>
        <p:nvSpPr>
          <p:cNvPr id="19" name="5-конечная звезда 11">
            <a:extLst>
              <a:ext uri="{FF2B5EF4-FFF2-40B4-BE49-F238E27FC236}">
                <a16:creationId xmlns="" xmlns:a16="http://schemas.microsoft.com/office/drawing/2014/main" id="{A6705E78-172D-48B7-889F-9FDFEF943EC4}"/>
              </a:ext>
            </a:extLst>
          </p:cNvPr>
          <p:cNvSpPr/>
          <p:nvPr/>
        </p:nvSpPr>
        <p:spPr>
          <a:xfrm>
            <a:off x="4367808" y="1806324"/>
            <a:ext cx="227930" cy="216024"/>
          </a:xfrm>
          <a:prstGeom prst="star5">
            <a:avLst/>
          </a:prstGeom>
          <a:solidFill>
            <a:srgbClr val="4C5EA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200" dirty="0">
              <a:solidFill>
                <a:srgbClr val="FFFFFF"/>
              </a:solidFill>
            </a:endParaRPr>
          </a:p>
        </p:txBody>
      </p:sp>
      <p:sp>
        <p:nvSpPr>
          <p:cNvPr id="20" name="5-конечная звезда 11">
            <a:extLst>
              <a:ext uri="{FF2B5EF4-FFF2-40B4-BE49-F238E27FC236}">
                <a16:creationId xmlns="" xmlns:a16="http://schemas.microsoft.com/office/drawing/2014/main" id="{A09260D5-B17A-490A-A67F-A668668F7163}"/>
              </a:ext>
            </a:extLst>
          </p:cNvPr>
          <p:cNvSpPr/>
          <p:nvPr/>
        </p:nvSpPr>
        <p:spPr>
          <a:xfrm>
            <a:off x="4175882" y="2238372"/>
            <a:ext cx="227930" cy="216024"/>
          </a:xfrm>
          <a:prstGeom prst="star5">
            <a:avLst/>
          </a:prstGeom>
          <a:solidFill>
            <a:srgbClr val="4C5EA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200" dirty="0">
              <a:solidFill>
                <a:srgbClr val="FFFFFF"/>
              </a:solidFill>
            </a:endParaRPr>
          </a:p>
        </p:txBody>
      </p:sp>
      <p:sp>
        <p:nvSpPr>
          <p:cNvPr id="21" name="5-конечная звезда 11">
            <a:extLst>
              <a:ext uri="{FF2B5EF4-FFF2-40B4-BE49-F238E27FC236}">
                <a16:creationId xmlns="" xmlns:a16="http://schemas.microsoft.com/office/drawing/2014/main" id="{D7EB6D67-9EA3-419F-9EA5-874F8774F05B}"/>
              </a:ext>
            </a:extLst>
          </p:cNvPr>
          <p:cNvSpPr/>
          <p:nvPr/>
        </p:nvSpPr>
        <p:spPr>
          <a:xfrm>
            <a:off x="4283894" y="2094356"/>
            <a:ext cx="227930" cy="216024"/>
          </a:xfrm>
          <a:prstGeom prst="star5">
            <a:avLst/>
          </a:prstGeom>
          <a:solidFill>
            <a:srgbClr val="4C5EA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200" dirty="0">
              <a:solidFill>
                <a:srgbClr val="FFFFFF"/>
              </a:solidFill>
            </a:endParaRPr>
          </a:p>
        </p:txBody>
      </p:sp>
      <p:sp>
        <p:nvSpPr>
          <p:cNvPr id="22" name="5-конечная звезда 11">
            <a:extLst>
              <a:ext uri="{FF2B5EF4-FFF2-40B4-BE49-F238E27FC236}">
                <a16:creationId xmlns="" xmlns:a16="http://schemas.microsoft.com/office/drawing/2014/main" id="{982B8621-FF2A-41D0-83C0-7AFF28DC1BD8}"/>
              </a:ext>
            </a:extLst>
          </p:cNvPr>
          <p:cNvSpPr/>
          <p:nvPr/>
        </p:nvSpPr>
        <p:spPr>
          <a:xfrm>
            <a:off x="5699956" y="1698312"/>
            <a:ext cx="227930" cy="216024"/>
          </a:xfrm>
          <a:prstGeom prst="star5">
            <a:avLst/>
          </a:prstGeom>
          <a:solidFill>
            <a:srgbClr val="4C5EA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200" dirty="0">
              <a:solidFill>
                <a:srgbClr val="FFFFFF"/>
              </a:solidFill>
            </a:endParaRPr>
          </a:p>
        </p:txBody>
      </p:sp>
      <p:sp>
        <p:nvSpPr>
          <p:cNvPr id="23" name="5-конечная звезда 11">
            <a:extLst>
              <a:ext uri="{FF2B5EF4-FFF2-40B4-BE49-F238E27FC236}">
                <a16:creationId xmlns="" xmlns:a16="http://schemas.microsoft.com/office/drawing/2014/main" id="{1A57B550-A03E-4C62-B98B-C6F7C6F0828E}"/>
              </a:ext>
            </a:extLst>
          </p:cNvPr>
          <p:cNvSpPr/>
          <p:nvPr/>
        </p:nvSpPr>
        <p:spPr>
          <a:xfrm>
            <a:off x="5813921" y="1565753"/>
            <a:ext cx="227930" cy="216024"/>
          </a:xfrm>
          <a:prstGeom prst="star5">
            <a:avLst/>
          </a:prstGeom>
          <a:solidFill>
            <a:srgbClr val="4C5EA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200" dirty="0">
              <a:solidFill>
                <a:srgbClr val="FFFFFF"/>
              </a:solidFill>
            </a:endParaRPr>
          </a:p>
        </p:txBody>
      </p:sp>
      <p:sp>
        <p:nvSpPr>
          <p:cNvPr id="24" name="5-конечная звезда 11">
            <a:extLst>
              <a:ext uri="{FF2B5EF4-FFF2-40B4-BE49-F238E27FC236}">
                <a16:creationId xmlns="" xmlns:a16="http://schemas.microsoft.com/office/drawing/2014/main" id="{0A9A64D5-45D6-451A-A702-7D34D199291C}"/>
              </a:ext>
            </a:extLst>
          </p:cNvPr>
          <p:cNvSpPr/>
          <p:nvPr/>
        </p:nvSpPr>
        <p:spPr>
          <a:xfrm>
            <a:off x="6041851" y="1684178"/>
            <a:ext cx="227930" cy="216024"/>
          </a:xfrm>
          <a:prstGeom prst="star5">
            <a:avLst/>
          </a:prstGeom>
          <a:solidFill>
            <a:srgbClr val="4C5EA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200" dirty="0">
              <a:solidFill>
                <a:srgbClr val="FFFFFF"/>
              </a:solidFill>
            </a:endParaRPr>
          </a:p>
        </p:txBody>
      </p:sp>
      <p:sp>
        <p:nvSpPr>
          <p:cNvPr id="25" name="5-конечная звезда 11">
            <a:extLst>
              <a:ext uri="{FF2B5EF4-FFF2-40B4-BE49-F238E27FC236}">
                <a16:creationId xmlns="" xmlns:a16="http://schemas.microsoft.com/office/drawing/2014/main" id="{E768E6D6-1280-439A-9AEA-FFA90F5EF648}"/>
              </a:ext>
            </a:extLst>
          </p:cNvPr>
          <p:cNvSpPr/>
          <p:nvPr/>
        </p:nvSpPr>
        <p:spPr>
          <a:xfrm>
            <a:off x="6212798" y="1694591"/>
            <a:ext cx="341895" cy="324036"/>
          </a:xfrm>
          <a:prstGeom prst="star5">
            <a:avLst/>
          </a:prstGeom>
          <a:solidFill>
            <a:srgbClr val="4C5EA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200" dirty="0">
              <a:solidFill>
                <a:srgbClr val="FFFFFF"/>
              </a:solidFill>
            </a:endParaRPr>
          </a:p>
        </p:txBody>
      </p:sp>
      <p:sp>
        <p:nvSpPr>
          <p:cNvPr id="26" name="5-конечная звезда 11">
            <a:extLst>
              <a:ext uri="{FF2B5EF4-FFF2-40B4-BE49-F238E27FC236}">
                <a16:creationId xmlns="" xmlns:a16="http://schemas.microsoft.com/office/drawing/2014/main" id="{FFB5A618-67DF-4179-A7B8-2BAEDDC808A2}"/>
              </a:ext>
            </a:extLst>
          </p:cNvPr>
          <p:cNvSpPr/>
          <p:nvPr/>
        </p:nvSpPr>
        <p:spPr>
          <a:xfrm>
            <a:off x="8172942" y="2238372"/>
            <a:ext cx="314532" cy="298103"/>
          </a:xfrm>
          <a:prstGeom prst="star5">
            <a:avLst/>
          </a:prstGeom>
          <a:solidFill>
            <a:srgbClr val="4C5EA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200" dirty="0">
              <a:solidFill>
                <a:srgbClr val="FFFFFF"/>
              </a:solidFill>
            </a:endParaRPr>
          </a:p>
        </p:txBody>
      </p:sp>
      <p:sp>
        <p:nvSpPr>
          <p:cNvPr id="27" name="5-конечная звезда 11">
            <a:extLst>
              <a:ext uri="{FF2B5EF4-FFF2-40B4-BE49-F238E27FC236}">
                <a16:creationId xmlns="" xmlns:a16="http://schemas.microsoft.com/office/drawing/2014/main" id="{BDA8D085-DB23-4A18-AD87-627AED174030}"/>
              </a:ext>
            </a:extLst>
          </p:cNvPr>
          <p:cNvSpPr/>
          <p:nvPr/>
        </p:nvSpPr>
        <p:spPr>
          <a:xfrm>
            <a:off x="8017420" y="2793659"/>
            <a:ext cx="227930" cy="216024"/>
          </a:xfrm>
          <a:prstGeom prst="star5">
            <a:avLst/>
          </a:prstGeom>
          <a:solidFill>
            <a:srgbClr val="4C5EA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200" dirty="0">
              <a:solidFill>
                <a:srgbClr val="FFFFFF"/>
              </a:solidFill>
            </a:endParaRPr>
          </a:p>
        </p:txBody>
      </p:sp>
      <p:sp>
        <p:nvSpPr>
          <p:cNvPr id="28" name="5-конечная звезда 11">
            <a:extLst>
              <a:ext uri="{FF2B5EF4-FFF2-40B4-BE49-F238E27FC236}">
                <a16:creationId xmlns="" xmlns:a16="http://schemas.microsoft.com/office/drawing/2014/main" id="{33CD9B0C-68D9-4845-8415-BD7A50B0E1A0}"/>
              </a:ext>
            </a:extLst>
          </p:cNvPr>
          <p:cNvSpPr/>
          <p:nvPr/>
        </p:nvSpPr>
        <p:spPr>
          <a:xfrm>
            <a:off x="7945012" y="3066672"/>
            <a:ext cx="227930" cy="216024"/>
          </a:xfrm>
          <a:prstGeom prst="star5">
            <a:avLst/>
          </a:prstGeom>
          <a:solidFill>
            <a:srgbClr val="4C5EA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200" dirty="0">
              <a:solidFill>
                <a:srgbClr val="FFFFFF"/>
              </a:solidFill>
            </a:endParaRPr>
          </a:p>
        </p:txBody>
      </p:sp>
      <p:sp>
        <p:nvSpPr>
          <p:cNvPr id="29" name="5-конечная звезда 11">
            <a:extLst>
              <a:ext uri="{FF2B5EF4-FFF2-40B4-BE49-F238E27FC236}">
                <a16:creationId xmlns="" xmlns:a16="http://schemas.microsoft.com/office/drawing/2014/main" id="{4679EE2E-2AE6-4751-BAE3-9C39B6C28FB7}"/>
              </a:ext>
            </a:extLst>
          </p:cNvPr>
          <p:cNvSpPr/>
          <p:nvPr/>
        </p:nvSpPr>
        <p:spPr>
          <a:xfrm>
            <a:off x="8652284" y="2171399"/>
            <a:ext cx="227930" cy="216024"/>
          </a:xfrm>
          <a:prstGeom prst="star5">
            <a:avLst/>
          </a:prstGeom>
          <a:solidFill>
            <a:srgbClr val="4C5EA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200" dirty="0">
              <a:solidFill>
                <a:srgbClr val="FFFFFF"/>
              </a:solidFill>
            </a:endParaRPr>
          </a:p>
        </p:txBody>
      </p:sp>
      <p:sp>
        <p:nvSpPr>
          <p:cNvPr id="30" name="5-конечная звезда 11">
            <a:extLst>
              <a:ext uri="{FF2B5EF4-FFF2-40B4-BE49-F238E27FC236}">
                <a16:creationId xmlns="" xmlns:a16="http://schemas.microsoft.com/office/drawing/2014/main" id="{3AFE9CA9-A104-4C40-BD51-A841B708F7DD}"/>
              </a:ext>
            </a:extLst>
          </p:cNvPr>
          <p:cNvSpPr/>
          <p:nvPr/>
        </p:nvSpPr>
        <p:spPr>
          <a:xfrm>
            <a:off x="8940316" y="3930560"/>
            <a:ext cx="227930" cy="216024"/>
          </a:xfrm>
          <a:prstGeom prst="star5">
            <a:avLst/>
          </a:prstGeom>
          <a:solidFill>
            <a:srgbClr val="4C5EAA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9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307154"/>
            <a:ext cx="12191999" cy="48013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2021 – переход к системной поддержке КИ в России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08803" y="950390"/>
            <a:ext cx="3869920" cy="10800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/>
              <a:t>Институциональная поддержка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08804" y="2061211"/>
            <a:ext cx="3869920" cy="1633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charset="0"/>
              </a:rPr>
              <a:t>Концепция развития 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charset="0"/>
              </a:rPr>
              <a:t>План реализации Концепции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Arial" charset="0"/>
              </a:rPr>
              <a:t>Проект закона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latin typeface="Arial" charset="0"/>
              </a:rPr>
              <a:t>Профессиональные ассоциации: ФКИ, СКК</a:t>
            </a:r>
            <a:endParaRPr lang="ru-RU" b="1" dirty="0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08805" y="3694635"/>
            <a:ext cx="3866504" cy="9178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err="1" smtClean="0"/>
              <a:t>Грантовая</a:t>
            </a:r>
            <a:r>
              <a:rPr lang="ru-RU" sz="2400" b="1" dirty="0" smtClean="0"/>
              <a:t>  поддержка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08803" y="4612442"/>
            <a:ext cx="3866505" cy="157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ts val="200"/>
              </a:spcBef>
              <a:spcAft>
                <a:spcPts val="200"/>
              </a:spcAft>
            </a:pPr>
            <a:r>
              <a:rPr lang="ru-RU" b="1" dirty="0" smtClean="0">
                <a:latin typeface="Arial" charset="0"/>
              </a:rPr>
              <a:t>Фонд культурных инициатив:</a:t>
            </a:r>
          </a:p>
          <a:p>
            <a:pPr defTabSz="914400" fontAlgn="base">
              <a:spcBef>
                <a:spcPts val="200"/>
              </a:spcBef>
              <a:spcAft>
                <a:spcPts val="200"/>
              </a:spcAft>
            </a:pPr>
            <a:r>
              <a:rPr lang="ru-RU" b="1" dirty="0" smtClean="0">
                <a:latin typeface="Arial" charset="0"/>
              </a:rPr>
              <a:t>2021 - 3,5 млрд. руб.</a:t>
            </a:r>
          </a:p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ru-RU" b="1" dirty="0" smtClean="0">
                <a:latin typeface="Arial" charset="0"/>
              </a:rPr>
              <a:t>2022 </a:t>
            </a:r>
            <a:r>
              <a:rPr lang="ru-RU" b="1" dirty="0">
                <a:latin typeface="Arial" charset="0"/>
              </a:rPr>
              <a:t>- </a:t>
            </a:r>
            <a:r>
              <a:rPr lang="ru-RU" b="1" dirty="0" smtClean="0">
                <a:latin typeface="Arial" charset="0"/>
              </a:rPr>
              <a:t>8 </a:t>
            </a:r>
            <a:r>
              <a:rPr lang="ru-RU" b="1" dirty="0">
                <a:latin typeface="Arial" charset="0"/>
              </a:rPr>
              <a:t>млрд. руб.</a:t>
            </a:r>
          </a:p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ru-RU" b="1" dirty="0" smtClean="0">
                <a:latin typeface="Arial" charset="0"/>
              </a:rPr>
              <a:t>2023 </a:t>
            </a:r>
            <a:r>
              <a:rPr lang="ru-RU" b="1" dirty="0">
                <a:latin typeface="Arial" charset="0"/>
              </a:rPr>
              <a:t>- </a:t>
            </a:r>
            <a:r>
              <a:rPr lang="ru-RU" b="1" dirty="0" smtClean="0">
                <a:latin typeface="Arial" charset="0"/>
              </a:rPr>
              <a:t>10 </a:t>
            </a:r>
            <a:r>
              <a:rPr lang="ru-RU" b="1" dirty="0">
                <a:latin typeface="Arial" charset="0"/>
              </a:rPr>
              <a:t>млрд. руб.</a:t>
            </a:r>
          </a:p>
          <a:p>
            <a:pPr defTabSz="914400" fontAlgn="base">
              <a:spcBef>
                <a:spcPts val="200"/>
              </a:spcBef>
              <a:spcAft>
                <a:spcPts val="200"/>
              </a:spcAft>
            </a:pPr>
            <a:endParaRPr lang="ru-RU" b="1" dirty="0"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928348" y="1003041"/>
            <a:ext cx="4138145" cy="10800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/>
              <a:t>Проектная поддержка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960186" y="2083093"/>
            <a:ext cx="4138145" cy="1598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/>
              <a:t>Федеральные проекты: «Придумано в России» - создание экосистемы</a:t>
            </a:r>
          </a:p>
          <a:p>
            <a:r>
              <a:rPr lang="ru-RU" sz="2000" b="1" dirty="0" smtClean="0"/>
              <a:t>«Пушкинская карта» – волна спроса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905924" y="3681288"/>
            <a:ext cx="4192407" cy="9311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/>
              <a:t>Ключевые события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905925" y="4625788"/>
            <a:ext cx="4192406" cy="1557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Российская креативная неделя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Чемпионат творческих компетенций «Арт-Мастерс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Национальная премия в сфере 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</p:txBody>
      </p:sp>
      <p:grpSp>
        <p:nvGrpSpPr>
          <p:cNvPr id="5" name="Группа 31"/>
          <p:cNvGrpSpPr/>
          <p:nvPr/>
        </p:nvGrpSpPr>
        <p:grpSpPr>
          <a:xfrm rot="2700000">
            <a:off x="3992541" y="1226557"/>
            <a:ext cx="4045547" cy="4043024"/>
            <a:chOff x="2961426" y="1567069"/>
            <a:chExt cx="2782958" cy="2782958"/>
          </a:xfrm>
        </p:grpSpPr>
        <p:sp>
          <p:nvSpPr>
            <p:cNvPr id="28" name="Дуга 27"/>
            <p:cNvSpPr/>
            <p:nvPr/>
          </p:nvSpPr>
          <p:spPr bwMode="auto">
            <a:xfrm>
              <a:off x="2961426" y="1567069"/>
              <a:ext cx="2782958" cy="2782958"/>
            </a:xfrm>
            <a:prstGeom prst="arc">
              <a:avLst/>
            </a:prstGeom>
            <a:noFill/>
            <a:ln w="190500" cap="flat" cmpd="sng" algn="ctr">
              <a:solidFill>
                <a:schemeClr val="accent1">
                  <a:alpha val="4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60363" indent="-360363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latin typeface="Arial" charset="0"/>
              </a:endParaRPr>
            </a:p>
          </p:txBody>
        </p:sp>
        <p:sp>
          <p:nvSpPr>
            <p:cNvPr id="29" name="Дуга 28"/>
            <p:cNvSpPr/>
            <p:nvPr/>
          </p:nvSpPr>
          <p:spPr bwMode="auto">
            <a:xfrm rot="16200000">
              <a:off x="2961426" y="1567069"/>
              <a:ext cx="2782958" cy="2782958"/>
            </a:xfrm>
            <a:prstGeom prst="arc">
              <a:avLst/>
            </a:prstGeom>
            <a:noFill/>
            <a:ln w="190500" cap="flat" cmpd="sng" algn="ctr">
              <a:solidFill>
                <a:schemeClr val="accent1">
                  <a:alpha val="4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60363" indent="-360363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latin typeface="Arial" charset="0"/>
              </a:endParaRPr>
            </a:p>
          </p:txBody>
        </p:sp>
        <p:sp>
          <p:nvSpPr>
            <p:cNvPr id="30" name="Дуга 29"/>
            <p:cNvSpPr/>
            <p:nvPr/>
          </p:nvSpPr>
          <p:spPr bwMode="auto">
            <a:xfrm rot="10800000">
              <a:off x="2961426" y="1567069"/>
              <a:ext cx="2782958" cy="2782958"/>
            </a:xfrm>
            <a:prstGeom prst="arc">
              <a:avLst/>
            </a:prstGeom>
            <a:noFill/>
            <a:ln w="190500" cap="flat" cmpd="sng" algn="ctr">
              <a:solidFill>
                <a:schemeClr val="accent1">
                  <a:alpha val="4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60363" indent="-360363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latin typeface="Arial" charset="0"/>
              </a:endParaRPr>
            </a:p>
          </p:txBody>
        </p:sp>
        <p:sp>
          <p:nvSpPr>
            <p:cNvPr id="31" name="Дуга 30"/>
            <p:cNvSpPr/>
            <p:nvPr/>
          </p:nvSpPr>
          <p:spPr bwMode="auto">
            <a:xfrm rot="5400000">
              <a:off x="2961426" y="1567069"/>
              <a:ext cx="2782958" cy="2782958"/>
            </a:xfrm>
            <a:prstGeom prst="arc">
              <a:avLst/>
            </a:prstGeom>
            <a:noFill/>
            <a:ln w="190500" cap="flat" cmpd="sng" algn="ctr">
              <a:solidFill>
                <a:schemeClr val="accent1">
                  <a:alpha val="4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60363" indent="-360363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00281" y="2083093"/>
            <a:ext cx="3245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Индикаторы к 2030:</a:t>
            </a:r>
          </a:p>
          <a:p>
            <a:pPr algn="ctr"/>
            <a:endParaRPr lang="ru-RU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6% ВВП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15% занятых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0+ сальдо внешнеторгового баланса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6263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0D7F2-553D-48D0-949B-3652F8407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" y="1122362"/>
            <a:ext cx="11761694" cy="3091049"/>
          </a:xfrm>
        </p:spPr>
        <p:txBody>
          <a:bodyPr>
            <a:noAutofit/>
          </a:bodyPr>
          <a:lstStyle/>
          <a:p>
            <a:r>
              <a:rPr lang="ru-RU" sz="3600" b="1" dirty="0"/>
              <a:t>Концепция развития творческих (креативных) индустрий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 </a:t>
            </a:r>
            <a:r>
              <a:rPr lang="ru-RU" sz="3600" b="1" dirty="0"/>
              <a:t>механизмов осуществления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их </a:t>
            </a:r>
            <a:r>
              <a:rPr lang="ru-RU" sz="3600" b="1" dirty="0"/>
              <a:t>государственной поддержки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крупных и крупнейших городских агломерациях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до </a:t>
            </a:r>
            <a:r>
              <a:rPr lang="ru-RU" sz="3600" b="1" dirty="0"/>
              <a:t>2030 года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95175C-B413-4F12-8A01-3962220A4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6546"/>
            <a:ext cx="9144000" cy="1313646"/>
          </a:xfrm>
        </p:spPr>
        <p:txBody>
          <a:bodyPr>
            <a:normAutofit/>
          </a:bodyPr>
          <a:lstStyle/>
          <a:p>
            <a:r>
              <a:rPr lang="ru-RU" b="1" dirty="0" smtClean="0"/>
              <a:t>Утверждена  Распоряжением Правительства РФ</a:t>
            </a:r>
          </a:p>
          <a:p>
            <a:r>
              <a:rPr lang="ru-RU" b="1" dirty="0"/>
              <a:t>о</a:t>
            </a:r>
            <a:r>
              <a:rPr lang="ru-RU" b="1" dirty="0" smtClean="0"/>
              <a:t>т 20 сентября 2021 г. № 2613-р</a:t>
            </a:r>
          </a:p>
        </p:txBody>
      </p:sp>
    </p:spTree>
    <p:extLst>
      <p:ext uri="{BB962C8B-B14F-4D97-AF65-F5344CB8AC3E}">
        <p14:creationId xmlns:p14="http://schemas.microsoft.com/office/powerpoint/2010/main" val="102174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ПРАВИТЕЛЬСТВО РОССИЙСКОЙ ФЕДЕРАЦИИ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РАСПОРЯЖЕНИЕ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588" y="1825624"/>
            <a:ext cx="11636188" cy="48799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…</a:t>
            </a:r>
          </a:p>
          <a:p>
            <a:r>
              <a:rPr lang="ru-RU" dirty="0" smtClean="0"/>
              <a:t>Минкультуры России совместно с заинтересованными федеральными органами исполнительной власти и организациями разработать </a:t>
            </a:r>
            <a:r>
              <a:rPr lang="ru-RU" b="1" dirty="0" smtClean="0"/>
              <a:t>проект плана мероприятий по реализации Концепции </a:t>
            </a:r>
            <a:r>
              <a:rPr lang="ru-RU" dirty="0" smtClean="0"/>
              <a:t>…и представить его в Правительство Российской Федерации </a:t>
            </a:r>
            <a:r>
              <a:rPr lang="ru-RU" b="1" dirty="0" smtClean="0"/>
              <a:t>до 1 марта 2022 г.</a:t>
            </a:r>
          </a:p>
          <a:p>
            <a:r>
              <a:rPr lang="ru-RU" dirty="0" smtClean="0"/>
              <a:t>Рекомендовать органам исполнительной власти субъектов Российской Федерации: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b="1" dirty="0" smtClean="0"/>
              <a:t>разработать комплекс мер</a:t>
            </a:r>
            <a:r>
              <a:rPr lang="ru-RU" dirty="0" smtClean="0"/>
              <a:t>, направленных на развитие творческих (креативных) индустрий;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b="1" dirty="0" smtClean="0"/>
              <a:t>учитывать положения Концепции </a:t>
            </a:r>
            <a:r>
              <a:rPr lang="ru-RU" dirty="0" smtClean="0"/>
              <a:t>… при разработке стратегий социально-экономического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250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Квадрант 2">
    <a:dk1>
      <a:srgbClr val="000000"/>
    </a:dk1>
    <a:lt1>
      <a:srgbClr val="FFFFFF"/>
    </a:lt1>
    <a:dk2>
      <a:srgbClr val="420000"/>
    </a:dk2>
    <a:lt2>
      <a:srgbClr val="660000"/>
    </a:lt2>
    <a:accent1>
      <a:srgbClr val="CCCC00"/>
    </a:accent1>
    <a:accent2>
      <a:srgbClr val="999966"/>
    </a:accent2>
    <a:accent3>
      <a:srgbClr val="FFFFFF"/>
    </a:accent3>
    <a:accent4>
      <a:srgbClr val="000000"/>
    </a:accent4>
    <a:accent5>
      <a:srgbClr val="E2E2AA"/>
    </a:accent5>
    <a:accent6>
      <a:srgbClr val="8A8A5C"/>
    </a:accent6>
    <a:hlink>
      <a:srgbClr val="996633"/>
    </a:hlink>
    <a:folHlink>
      <a:srgbClr val="993300"/>
    </a:folHlink>
  </a:clrScheme>
  <a:fontScheme name="Квадрант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817</TotalTime>
  <Words>1305</Words>
  <Application>Microsoft Office PowerPoint</Application>
  <PresentationFormat>Произвольный</PresentationFormat>
  <Paragraphs>191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Государственная  поддержка  креативных  индустрий  в  россии</vt:lpstr>
      <vt:lpstr>Презентация PowerPoint</vt:lpstr>
      <vt:lpstr>Презентация PowerPoint</vt:lpstr>
      <vt:lpstr>Презентация PowerPoint</vt:lpstr>
      <vt:lpstr>Современные тренды</vt:lpstr>
      <vt:lpstr>Презентация PowerPoint</vt:lpstr>
      <vt:lpstr>2021 – переход к системной поддержке КИ в России</vt:lpstr>
      <vt:lpstr>Концепция развития творческих (креативных) индустрий  и механизмов осуществления  их государственной поддержки  в крупных и крупнейших городских агломерациях  до 2030 года</vt:lpstr>
      <vt:lpstr>ПРАВИТЕЛЬСТВО РОССИЙСКОЙ ФЕДЕРАЦИИ  РАСПОРЯЖЕНИЕ</vt:lpstr>
      <vt:lpstr>Цель Концепции:</vt:lpstr>
      <vt:lpstr>Креативная экономика и творческие индустрии</vt:lpstr>
      <vt:lpstr>Основные тенденции</vt:lpstr>
      <vt:lpstr>Направления государственной поддержки творческих (креативных) индустрий</vt:lpstr>
      <vt:lpstr>Развитие креативных индустрий  в регионах России должно обеспечить:</vt:lpstr>
      <vt:lpstr>ПРАВИТЕЛЬСТВО РОССИЙСКОЙ ФЕДЕРАЦИИ  РАСПОРЯЖЕНИЕ от 17 августа 2022 г. № 2290-р</vt:lpstr>
      <vt:lpstr>Инициатива социально-экономического развития РФ «Создание целенаправленной системы развития креативного сектора «Придумано в России»  предусмотрена поддержка по 4 направлениям:</vt:lpstr>
      <vt:lpstr>Расходы домохозяйств на оплату услуг учреждений культуры, на культурные мероприятия и организацию отдыха, %  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творческих (креативных) индустрий дает мультипликативный эффект</vt:lpstr>
      <vt:lpstr>Реализация Концепции развития творческих (креативных) индустрий и  Федерального проекта «Придумано в России» способствует достижению следующих  Национальных целей развития Российской Федерации: </vt:lpstr>
      <vt:lpstr>       Спасибо за внимание  Татьяна Абанкина abankinat@hse.ru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магистратура Управление проектами территориального развития</dc:title>
  <dc:creator>Пользователь Microsoft Office</dc:creator>
  <cp:lastModifiedBy>Apple</cp:lastModifiedBy>
  <cp:revision>272</cp:revision>
  <cp:lastPrinted>2018-08-10T11:42:10Z</cp:lastPrinted>
  <dcterms:created xsi:type="dcterms:W3CDTF">2018-04-19T14:06:08Z</dcterms:created>
  <dcterms:modified xsi:type="dcterms:W3CDTF">2022-10-26T17:37:16Z</dcterms:modified>
</cp:coreProperties>
</file>