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82" r:id="rId5"/>
    <p:sldId id="283" r:id="rId6"/>
    <p:sldId id="269" r:id="rId7"/>
    <p:sldId id="267" r:id="rId8"/>
    <p:sldId id="268" r:id="rId9"/>
    <p:sldId id="309" r:id="rId10"/>
    <p:sldId id="307" r:id="rId11"/>
    <p:sldId id="308" r:id="rId12"/>
    <p:sldId id="275" r:id="rId13"/>
    <p:sldId id="274" r:id="rId14"/>
    <p:sldId id="281" r:id="rId15"/>
    <p:sldId id="263" r:id="rId16"/>
    <p:sldId id="265" r:id="rId17"/>
    <p:sldId id="273" r:id="rId18"/>
    <p:sldId id="270" r:id="rId19"/>
    <p:sldId id="271" r:id="rId20"/>
    <p:sldId id="278" r:id="rId21"/>
    <p:sldId id="277" r:id="rId22"/>
    <p:sldId id="280" r:id="rId23"/>
    <p:sldId id="292" r:id="rId24"/>
    <p:sldId id="286" r:id="rId25"/>
    <p:sldId id="291" r:id="rId26"/>
    <p:sldId id="294" r:id="rId27"/>
    <p:sldId id="296" r:id="rId28"/>
    <p:sldId id="295" r:id="rId29"/>
    <p:sldId id="290" r:id="rId30"/>
    <p:sldId id="305" r:id="rId31"/>
    <p:sldId id="293" r:id="rId32"/>
    <p:sldId id="297" r:id="rId33"/>
    <p:sldId id="298" r:id="rId34"/>
    <p:sldId id="299" r:id="rId35"/>
    <p:sldId id="310" r:id="rId36"/>
    <p:sldId id="302" r:id="rId37"/>
    <p:sldId id="300" r:id="rId38"/>
    <p:sldId id="301" r:id="rId39"/>
    <p:sldId id="303" r:id="rId40"/>
    <p:sldId id="304" r:id="rId41"/>
    <p:sldId id="287" r:id="rId42"/>
    <p:sldId id="288" r:id="rId43"/>
    <p:sldId id="30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5AF223D37F45C82CD36E961BD4BB74332F65390AFA83F7144EEAD0A6D59784A6DCD4AC2182B48CEEF1E86945BAA74EA8B3162066C42BD5FsD51I" TargetMode="External"/><Relationship Id="rId2" Type="http://schemas.openxmlformats.org/officeDocument/2006/relationships/hyperlink" Target="consultantplus://offline/ref=15AF223D37F45C82CD36E961BD4BB74335F65799ABA83F7144EEAD0A6D59784A6DCD4AC2182B48CEED1E86945BAA74EA8B3162066C42BD5FsD51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fuv.ru/glavnoe/ehffektivnaya-biblioteka-kfu-novyjj-format-obsluzhivaniya-chitatelejj" TargetMode="External"/><Relationship Id="rId2" Type="http://schemas.openxmlformats.org/officeDocument/2006/relationships/hyperlink" Target="https://childbook.lib48.ru/effektivnaya-biblioteka-glazami-chitateley-detey-i-roditeley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6480720" cy="1752600"/>
          </a:xfrm>
        </p:spPr>
        <p:txBody>
          <a:bodyPr/>
          <a:lstStyle/>
          <a:p>
            <a:r>
              <a:rPr lang="ru-RU" b="1" cap="all" dirty="0">
                <a:solidFill>
                  <a:schemeClr val="bg1"/>
                </a:solidFill>
              </a:rPr>
              <a:t>Третьи социально-экономические библиотечные чтения</a:t>
            </a:r>
          </a:p>
          <a:p>
            <a:r>
              <a:rPr lang="ru-RU" b="1" cap="all" dirty="0">
                <a:solidFill>
                  <a:schemeClr val="bg1"/>
                </a:solidFill>
              </a:rPr>
              <a:t>Ханты-Мансийск, 22 ноября 2022 года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6264696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Качество, эффективность и результативность: игры с терминами</a:t>
            </a:r>
          </a:p>
        </p:txBody>
      </p:sp>
    </p:spTree>
    <p:extLst>
      <p:ext uri="{BB962C8B-B14F-4D97-AF65-F5344CB8AC3E}">
        <p14:creationId xmlns:p14="http://schemas.microsoft.com/office/powerpoint/2010/main" val="43627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99098"/>
              </p:ext>
            </p:extLst>
          </p:nvPr>
        </p:nvGraphicFramePr>
        <p:xfrm>
          <a:off x="179511" y="2564904"/>
          <a:ext cx="8784982" cy="2712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1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1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1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10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10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10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10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10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8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2030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Увеличение числа посещений культурных мероприятий в три раза по сравнению с показателем 2019 года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1,80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2,60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Распоряжение Минкультуры России от 03.11.2020 N Р-1459</a:t>
            </a:r>
            <a:br>
              <a:rPr lang="ru-RU" sz="1400" dirty="0"/>
            </a:br>
            <a:r>
              <a:rPr lang="ru-RU" sz="1400" dirty="0"/>
              <a:t>"О внесении изменений в распоряжение Министерства культуры Российской Федерации от 16.10.2020 N Р-1358 "О методологии расчета показателя "Число посещений культурных мероприятий"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124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Статья 69.2. Государственное (муниципальное) задание</a:t>
            </a:r>
          </a:p>
          <a:p>
            <a:r>
              <a:rPr lang="ru-RU" dirty="0"/>
              <a:t>Показатели государственного (муниципального) задания используются при составлении проектов бюджетов для планирования бюджетных ассигнований на оказание государственных (муниципальных) услуг (выполнение работ), составлении бюджетной сметы казенного учреждения, а также для определения объема субсидий на выполнение государственного (муниципального) задания бюджетным или автономным учреждением.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"Бюджетный кодекс Российской Федерации«</a:t>
            </a:r>
            <a:br>
              <a:rPr lang="ru-RU" sz="2000" dirty="0"/>
            </a:br>
            <a:r>
              <a:rPr lang="ru-RU" sz="2000" dirty="0"/>
              <a:t> от 31.07.1998 N 145-ФЗ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27247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84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19070"/>
            <a:ext cx="8393356" cy="495028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сфере культуры эффективность деятельности - это </a:t>
            </a:r>
            <a:r>
              <a:rPr lang="ru-RU" dirty="0">
                <a:solidFill>
                  <a:srgbClr val="FF0000"/>
                </a:solidFill>
              </a:rPr>
              <a:t>ускорение достижений </a:t>
            </a:r>
            <a:r>
              <a:rPr lang="ru-RU" dirty="0"/>
              <a:t>в развитии и преумножении культурных ценностей, распространении и доведении их до населения.</a:t>
            </a:r>
          </a:p>
          <a:p>
            <a:r>
              <a:rPr lang="ru-RU" dirty="0"/>
              <a:t>Для наиболее точного определения эффективности деятельности в сфере культуры решениями Правительства Российской Федерации были утверждены следующие программы развития: Государственная </a:t>
            </a:r>
            <a:r>
              <a:rPr lang="ru-RU" dirty="0">
                <a:hlinkClick r:id="rId2"/>
              </a:rPr>
              <a:t>программа Российской Федерации "Развитие культуры и туризма" на 2013 - 2020, утвержденная постановлением Правительства Российской Федерации от 15.04.2014 N 317 (далее - постановление N 317), Федеральная целевая </a:t>
            </a:r>
            <a:r>
              <a:rPr lang="ru-RU" dirty="0">
                <a:hlinkClick r:id="rId3"/>
              </a:rPr>
              <a:t>программа "Культура России (2012 - 2018 годы)", утвержденная постановлением Правительства Российской Федерации от 03.03.2012 N 186 (в редакции от 24.12.2013 N 1219) (далее - постановление N 186).</a:t>
            </a:r>
          </a:p>
          <a:p>
            <a:endParaRPr lang="ru-RU" dirty="0">
              <a:hlinkClick r:id="rId3"/>
            </a:endParaRPr>
          </a:p>
          <a:p>
            <a:r>
              <a:rPr lang="ru-RU" dirty="0">
                <a:solidFill>
                  <a:srgbClr val="FF0000"/>
                </a:solidFill>
              </a:rPr>
              <a:t>Увеличение количества посещений организаций культуры </a:t>
            </a:r>
            <a:r>
              <a:rPr lang="ru-RU" dirty="0"/>
              <a:t>(библиотек, музеев, театров, концертных организаций, цирков, учреждений культурно-досугового типа, парков, зоопарков и др.) </a:t>
            </a:r>
            <a:r>
              <a:rPr lang="ru-RU" dirty="0">
                <a:solidFill>
                  <a:srgbClr val="FF0000"/>
                </a:solidFill>
              </a:rPr>
              <a:t>является одним из целевых ориентиров развития сферы культуры.</a:t>
            </a:r>
            <a:r>
              <a:rPr lang="ru-RU" dirty="0"/>
              <a:t> Данный индикатор отражает востребованность у населения государственных и муниципальных услуг в сфере культуры, а также удовлетворение потребностей личности в ее культурно-творческом самовыражении, освоении накопленных обществом культурных и духовных ценностей</a:t>
            </a:r>
          </a:p>
          <a:p>
            <a:endParaRPr lang="ru-RU" dirty="0">
              <a:hlinkClick r:id="rId3"/>
            </a:endParaRPr>
          </a:p>
          <a:p>
            <a:r>
              <a:rPr lang="ru-RU" dirty="0">
                <a:solidFill>
                  <a:srgbClr val="FF0000"/>
                </a:solidFill>
              </a:rPr>
              <a:t>Отраслевая система показателей (индикаторов) и меры их достижения создают необходимые условия для разработки и установления показателей эффективности деятельности для всех учреждений отрасли культуры</a:t>
            </a:r>
            <a:r>
              <a:rPr lang="ru-RU" dirty="0"/>
              <a:t>. Эта работа проводится с учетом различий по видам деятельности, к которым относится учреждение. </a:t>
            </a:r>
            <a:r>
              <a:rPr lang="ru-RU" dirty="0">
                <a:solidFill>
                  <a:srgbClr val="FF0000"/>
                </a:solidFill>
              </a:rPr>
              <a:t>Выполнение показателей, установленных учреждению, должно обеспечить достижение указанных в программах и "дорожной карте" показателей (индикаторов).</a:t>
            </a:r>
          </a:p>
          <a:p>
            <a:r>
              <a:rPr lang="ru-RU" dirty="0"/>
              <a:t>Важным в развитии системы показателей эффективности деятельности в сфере культуры является установление адекватной системы показателей для оценки деятельности учреждений культуры.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&lt;Письмо&gt; Минкультуры России от 05.08.2014 N 166-01-39/04-НМ</a:t>
            </a:r>
            <a:br>
              <a:rPr lang="ru-RU" sz="1600" dirty="0"/>
            </a:br>
            <a:r>
              <a:rPr lang="ru-RU" sz="1600" dirty="0"/>
              <a:t>&lt;О направлении Методических рекомендаций по </a:t>
            </a:r>
            <a:r>
              <a:rPr lang="ru-RU" sz="1600" dirty="0" err="1"/>
              <a:t>взаимоувязке</a:t>
            </a:r>
            <a:r>
              <a:rPr lang="ru-RU" sz="1600" dirty="0"/>
              <a:t> системы отраслевых показателей эффективности деятельности в сфере культуры от федерального уровня до конкретного учреждения и работника&gt;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9755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5256584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dirty="0"/>
              <a:t>I. Показатели эффективности деятельности по видам учреждений культуры</a:t>
            </a:r>
          </a:p>
          <a:p>
            <a:pPr marL="0" indent="0">
              <a:buNone/>
            </a:pPr>
            <a:r>
              <a:rPr lang="ru-RU" sz="4800" dirty="0"/>
              <a:t>Общедоступные (публичные) библиотеки</a:t>
            </a:r>
          </a:p>
          <a:p>
            <a:pPr marL="0" indent="0">
              <a:buNone/>
            </a:pPr>
            <a:r>
              <a:rPr lang="ru-RU" sz="4800" dirty="0"/>
              <a:t>1) количество зарегистрированных пользователей (единиц);</a:t>
            </a:r>
          </a:p>
          <a:p>
            <a:pPr marL="0" indent="0">
              <a:buNone/>
            </a:pPr>
            <a:r>
              <a:rPr lang="ru-RU" sz="4800" dirty="0"/>
              <a:t>2) объем фонда библиотеки (тыс. экземпляров);</a:t>
            </a:r>
          </a:p>
          <a:p>
            <a:pPr marL="0" indent="0">
              <a:buNone/>
            </a:pPr>
            <a:r>
              <a:rPr lang="ru-RU" sz="4800" dirty="0"/>
              <a:t>3) количество обращений в библиотеку в отчетный период (единиц);</a:t>
            </a:r>
          </a:p>
          <a:p>
            <a:pPr marL="0" indent="0">
              <a:buNone/>
            </a:pPr>
            <a:r>
              <a:rPr lang="ru-RU" sz="4800" dirty="0"/>
              <a:t>4) количество новых поступлений в библиотечный фонд (всего), в том числе:</a:t>
            </a:r>
          </a:p>
          <a:p>
            <a:pPr marL="0" indent="0">
              <a:buNone/>
            </a:pPr>
            <a:r>
              <a:rPr lang="ru-RU" sz="4800" dirty="0"/>
              <a:t>4.1. количество новых поступлений на электронных носителях (экземпляров);</a:t>
            </a:r>
          </a:p>
          <a:p>
            <a:pPr marL="0" indent="0">
              <a:buNone/>
            </a:pPr>
            <a:r>
              <a:rPr lang="ru-RU" sz="4800" dirty="0"/>
              <a:t>5) количество изданий в библиотеке в расчете на 1 жителя (единиц);</a:t>
            </a:r>
          </a:p>
          <a:p>
            <a:pPr marL="0" indent="0">
              <a:buNone/>
            </a:pPr>
            <a:r>
              <a:rPr lang="ru-RU" sz="4800" dirty="0"/>
              <a:t>6) количество отреставрированных документов (экземпляров);</a:t>
            </a:r>
          </a:p>
          <a:p>
            <a:pPr marL="0" indent="0">
              <a:buNone/>
            </a:pPr>
            <a:r>
              <a:rPr lang="ru-RU" sz="4800" dirty="0"/>
              <a:t>7) количество справок, консультаций для пользователей (всего), в том числе:</a:t>
            </a:r>
          </a:p>
          <a:p>
            <a:pPr marL="0" indent="0">
              <a:buNone/>
            </a:pPr>
            <a:r>
              <a:rPr lang="ru-RU" sz="4800" dirty="0"/>
              <a:t>7.1. количество справок, консультаций для пользователей в автоматизированном (виртуальном) режиме (единиц);</a:t>
            </a:r>
          </a:p>
          <a:p>
            <a:pPr marL="0" indent="0">
              <a:buNone/>
            </a:pPr>
            <a:r>
              <a:rPr lang="ru-RU" sz="4800" dirty="0"/>
              <a:t>8) количество полнотекстовых оцифрованных документов, включенных в состав электронной библиотеки (единиц);</a:t>
            </a:r>
          </a:p>
          <a:p>
            <a:pPr marL="0" indent="0">
              <a:buNone/>
            </a:pPr>
            <a:r>
              <a:rPr lang="ru-RU" sz="4800" dirty="0"/>
              <a:t>9) количество записей электронного каталога и других баз данных, создаваемых библиотекой (единиц);</a:t>
            </a:r>
          </a:p>
          <a:p>
            <a:pPr marL="0" indent="0">
              <a:buNone/>
            </a:pPr>
            <a:r>
              <a:rPr lang="ru-RU" sz="4800" dirty="0"/>
              <a:t>10) количество записей, переданных библиотекой в Сводный электронный каталог библиотек России (экземпляров);</a:t>
            </a:r>
          </a:p>
          <a:p>
            <a:pPr marL="0" indent="0">
              <a:buNone/>
            </a:pPr>
            <a:r>
              <a:rPr lang="ru-RU" sz="4800" dirty="0"/>
              <a:t>11) количество посещений Интернет-сайта библиотеки (количество обращений в стационарном и удаленном режиме пользователей к электронным информационным ресурсам библиотеки) (единиц).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484784"/>
            <a:ext cx="3456384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При разработке показателей эффективности рекомендуется обратить внимание на следующие параметры:</a:t>
            </a:r>
          </a:p>
          <a:p>
            <a:pPr marL="0" indent="0">
              <a:buNone/>
            </a:pPr>
            <a:r>
              <a:rPr lang="ru-RU" sz="1100" dirty="0"/>
              <a:t>введение взаимоувязанной системы отраслевых показателей эффективности от федерального уровня до конкретных учреждения и работника;</a:t>
            </a:r>
          </a:p>
          <a:p>
            <a:pPr marL="0" indent="0">
              <a:buNone/>
            </a:pPr>
            <a:r>
              <a:rPr lang="ru-RU" sz="1100" dirty="0">
                <a:solidFill>
                  <a:srgbClr val="FF0000"/>
                </a:solidFill>
              </a:rPr>
              <a:t>целевые показатели деятельности учреждения, направленные на достижение показателей, определенных "дорожными картами", </a:t>
            </a:r>
          </a:p>
          <a:p>
            <a:pPr marL="0" indent="0">
              <a:buNone/>
            </a:pPr>
            <a:r>
              <a:rPr lang="ru-RU" sz="1100" dirty="0">
                <a:solidFill>
                  <a:srgbClr val="FF0000"/>
                </a:solidFill>
              </a:rPr>
              <a:t> показатели выполнения государственного задания на оказание государственных услуг (работ); показатели качества оказания государственных услуг; </a:t>
            </a:r>
          </a:p>
          <a:p>
            <a:pPr marL="0" indent="0">
              <a:buNone/>
            </a:pPr>
            <a:r>
              <a:rPr lang="ru-RU" sz="1100" dirty="0">
                <a:solidFill>
                  <a:srgbClr val="FF0000"/>
                </a:solidFill>
              </a:rPr>
              <a:t>показатели роста доходов от оказания платных услуг по сравнению с предыдущим периодом;</a:t>
            </a:r>
          </a:p>
          <a:p>
            <a:pPr marL="0" indent="0">
              <a:buNone/>
            </a:pPr>
            <a:r>
              <a:rPr lang="ru-RU" sz="1100" dirty="0">
                <a:solidFill>
                  <a:srgbClr val="FF0000"/>
                </a:solidFill>
              </a:rPr>
              <a:t>объем деятельности, а также численность населения, воспользовавшегося услугами учреждения культуры (за год, полугодие, квартал, месяц);</a:t>
            </a:r>
          </a:p>
          <a:p>
            <a:pPr marL="0" indent="0">
              <a:buNone/>
            </a:pPr>
            <a:r>
              <a:rPr lang="ru-RU" sz="1100" dirty="0">
                <a:solidFill>
                  <a:srgbClr val="FF0000"/>
                </a:solidFill>
              </a:rPr>
              <a:t>расширение (обновление) перечня предоставляемых населению услуг (за те же периоды)</a:t>
            </a:r>
          </a:p>
          <a:p>
            <a:pPr marL="0" indent="0">
              <a:buNone/>
            </a:pPr>
            <a:endParaRPr lang="ru-RU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Приказ Минкультуры России от 28.06.2013 N 920</a:t>
            </a:r>
            <a:br>
              <a:rPr lang="ru-RU" sz="1400" dirty="0"/>
            </a:br>
            <a:r>
              <a:rPr lang="ru-RU" sz="1400" dirty="0"/>
              <a:t>"Об утверждении Методических рекомендаций по разработке органами государственной власти субъектов Российской Федерации и органами местного самоуправления показателей эффективности деятельности подведомственных учреждений культуры, их руководителей и работников по видам учреждений и основным категориям работников"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7664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16448"/>
              </p:ext>
            </p:extLst>
          </p:nvPr>
        </p:nvGraphicFramePr>
        <p:xfrm>
          <a:off x="611561" y="548678"/>
          <a:ext cx="7992888" cy="61071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6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Автор определения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 эффективности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Определение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8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Карташов Н. С. (1978 г.)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Социальная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обеспеченности ресурсами, уровень обслуживания читателей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Экономическая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экономической эффективности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58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Тараканов К. В. (1991 г.)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Функциональная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Соответствие обслуживания требованиям читателей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Экономическая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Соответствие затрат результатам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Айзенберг А. Я. (1996 г.)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Социальная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Степень соответствия результатам библиотечной деятельности функционирования библиотеки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Экономическая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Соотношение услуг и затрат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Клюев В. К. (2000 г.)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Социально-экономическая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Достижение позитивных результатов при ограниченных ресурсах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Фенелонов Е. А. (2002 г.)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Экономическая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Соотношение результатов и затрат на его получение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8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Редькина Н. С. (2009 г.)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Технологическая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Улучшение технико-экономических показателей в результате внедрения достижений научно-технического прогресса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9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Экономическая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Отношение между получаемыми результатами производства – продукцией и материальными услугами, с одной стороны, и затратами труда и средств производства – с другой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Социальная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Отношение полученных благоприятных социальных результатов к затратам на их достижение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1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Управленческая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Достижение с помощью системы управления возможно большего и лучшего результата при заданном уровне расходов на управление или достижение заданного результата при возможно меньших расходах на управление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614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Романов П.С. (2008 г.)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Библиотечная (функциональная)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Степень соответствия качества информационно-библиотечного обслуживания требованиям пользователя по полноте, точности, оперативности, стоимости и трудоемкости обслуживания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882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Экономическая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себестоимости услуг, уменьшение стоимости и сроков доведения информации до пользователей, доходы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322" marR="3432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93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466728" cy="4497363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i="1" dirty="0"/>
              <a:t>́Эффективность и ́ результативность представляют собой однородные понятия. В то же время очевидно, что понятие эффективность является прежде всего производным от понятия ́ эффект, а ́ результативность, соответственно, производным от понятия результат</a:t>
            </a:r>
            <a:r>
              <a:rPr lang="ru-RU" dirty="0"/>
              <a:t>.</a:t>
            </a:r>
          </a:p>
          <a:p>
            <a:pPr marL="0" indent="0" algn="r">
              <a:buNone/>
            </a:pPr>
            <a:r>
              <a:rPr lang="ru-RU" dirty="0"/>
              <a:t>Н.С. Редькина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Эффектом</a:t>
            </a:r>
            <a:r>
              <a:rPr lang="ru-RU" dirty="0"/>
              <a:t> называется результат каких-либо явлений или действий, следствие каких-либо причин.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779912" y="404664"/>
            <a:ext cx="5112568" cy="7344816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Оценка эффективности работы библиотеки,  как правило, основывается на анализе различных статистических показателей в отчетном периоде,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таких как количество читателей, объем фонда и др. Сравнивая их значение с достигнутыми в предыдущих периодах и с плановыми значениями, можно на основе факторного анализа отклонений получить необходимую управленческую информацию. Важными индикаторами эффективности для оценки деятельности библиотеки могут стать непрерывное пополнение фонда, улучшение / обновление материальной базы, высокая обращаемость, читаемость, посещаемость, пользование сайтом и имеющимися электронными ресурсами, показатели качества выпускаемой информационной продукции и предоставляемых услуг, их стоимости, своевременности и оперативности обслуживания. Как показали исследования, проведенные в ряде национальных библиотек Европы, наиболее важными показателями эффективности для них являются: </a:t>
            </a:r>
          </a:p>
          <a:p>
            <a:r>
              <a:rPr lang="ru-RU" dirty="0">
                <a:solidFill>
                  <a:srgbClr val="FF0000"/>
                </a:solidFill>
              </a:rPr>
              <a:t>1) удовлетворенность пользователя услугами библиотеки в целом или различными услугами в отдельности ; </a:t>
            </a:r>
          </a:p>
          <a:p>
            <a:r>
              <a:rPr lang="ru-RU" dirty="0">
                <a:solidFill>
                  <a:srgbClr val="FF0000"/>
                </a:solidFill>
              </a:rPr>
              <a:t>2) быстрота межбиблиотечного абонемента; </a:t>
            </a:r>
          </a:p>
          <a:p>
            <a:r>
              <a:rPr lang="ru-RU" dirty="0">
                <a:solidFill>
                  <a:srgbClr val="FF0000"/>
                </a:solidFill>
              </a:rPr>
              <a:t>3) доступ к автоматизированным системам и др.</a:t>
            </a:r>
          </a:p>
          <a:p>
            <a:pPr marL="45720" indent="0">
              <a:buNone/>
            </a:pPr>
            <a:br>
              <a:rPr lang="ru-RU" dirty="0"/>
            </a:b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3C5EED-BA9E-BA67-D41A-2C2EFE729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9" y="5229200"/>
            <a:ext cx="4163929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1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Стоимость обслуживания 1 пользователя</a:t>
            </a:r>
          </a:p>
          <a:p>
            <a:r>
              <a:rPr lang="ru-RU" dirty="0"/>
              <a:t>Расходы на 1 посещение</a:t>
            </a:r>
          </a:p>
          <a:p>
            <a:r>
              <a:rPr lang="ru-RU" dirty="0"/>
              <a:t>Расходы на использование</a:t>
            </a:r>
          </a:p>
          <a:p>
            <a:r>
              <a:rPr lang="ru-RU" dirty="0"/>
              <a:t>Отношение затрат на комплектование и затрат на персонал</a:t>
            </a:r>
          </a:p>
          <a:p>
            <a:r>
              <a:rPr lang="ru-RU" dirty="0"/>
              <a:t>Расходы на обработку 1 документа</a:t>
            </a:r>
          </a:p>
          <a:p>
            <a:r>
              <a:rPr lang="ru-RU" dirty="0"/>
              <a:t>Средние затраты на хранение 1 экземпляра</a:t>
            </a:r>
          </a:p>
          <a:p>
            <a:r>
              <a:rPr lang="ru-RU" dirty="0"/>
              <a:t>Коэффициент обновления фонда</a:t>
            </a:r>
          </a:p>
          <a:p>
            <a:r>
              <a:rPr lang="ru-RU" dirty="0"/>
              <a:t>Доля каталогов, переведенных в цифровой формат и доступных через сайт библиотеки от общего количества каталогов </a:t>
            </a:r>
          </a:p>
          <a:p>
            <a:r>
              <a:rPr lang="ru-RU" dirty="0"/>
              <a:t>Доля фондов, переведенных в цифровой формат и доступных через сайт библиотеки, от общего количества библиотечных фондов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Опыт использования показателей оценки эффективности в национальных библиотеках республик России</a:t>
            </a:r>
          </a:p>
        </p:txBody>
      </p:sp>
      <p:pic>
        <p:nvPicPr>
          <p:cNvPr id="2050" name="Picture 2" descr="C:\Users\volzheninasu\Desktop\Мои документы\Департамент\Дис\Дис\Меньшикова Современные критерии и показатели оценки качества библиотечной деятельности\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3"/>
            <a:ext cx="4032448" cy="52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31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184576" cy="57172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050" dirty="0"/>
              <a:t>В качестве измеряемых показателей </a:t>
            </a:r>
            <a:r>
              <a:rPr lang="ru-RU" sz="1050" dirty="0">
                <a:solidFill>
                  <a:srgbClr val="FF0000"/>
                </a:solidFill>
              </a:rPr>
              <a:t>социальной эффективности </a:t>
            </a:r>
            <a:r>
              <a:rPr lang="ru-RU" sz="1050" dirty="0"/>
              <a:t>деятельности библиотек предлагается использовать: </a:t>
            </a:r>
          </a:p>
          <a:p>
            <a:pPr marL="45720" indent="0">
              <a:buNone/>
            </a:pPr>
            <a:r>
              <a:rPr lang="ru-RU" sz="1050" dirty="0"/>
              <a:t>1. количество пользователей библиотек (чел.) и изменение их численности по сравнению с прошлым годом (%); </a:t>
            </a:r>
          </a:p>
          <a:p>
            <a:pPr marL="45720" indent="0">
              <a:buNone/>
            </a:pPr>
            <a:r>
              <a:rPr lang="ru-RU" sz="1050" dirty="0"/>
              <a:t>2. количество книговыдач (экз.) и изменение их численности по сравнению с прошлым годом (%); </a:t>
            </a:r>
          </a:p>
          <a:p>
            <a:pPr marL="45720" indent="0">
              <a:buNone/>
            </a:pPr>
            <a:r>
              <a:rPr lang="ru-RU" sz="1050" dirty="0"/>
              <a:t>3. количество посещений (чел.) и изменение их численности по сравнению с прошлым годом (%); </a:t>
            </a:r>
          </a:p>
          <a:p>
            <a:pPr marL="45720" indent="0">
              <a:buNone/>
            </a:pPr>
            <a:r>
              <a:rPr lang="ru-RU" sz="1050" dirty="0"/>
              <a:t>4. охват населения услугами библиотек (% посетителей библиотек от общей численности жителей обслуживаемой территории); </a:t>
            </a:r>
          </a:p>
          <a:p>
            <a:pPr marL="45720" indent="0">
              <a:buNone/>
            </a:pPr>
            <a:r>
              <a:rPr lang="ru-RU" sz="1050" dirty="0"/>
              <a:t>5. число мероприятий, проведенных библиотекой за год (ед.) и их средняя посещаемость; </a:t>
            </a:r>
          </a:p>
          <a:p>
            <a:pPr marL="45720" indent="0">
              <a:buNone/>
            </a:pPr>
            <a:r>
              <a:rPr lang="ru-RU" sz="1050" dirty="0"/>
              <a:t>6. доля мероприятий, рассчитанных на обслуживание социально менее защищенных возрастных групп: детей и подростков, пенсионеров, людей с ограничениями жизнедеятельности и т.п. (% от общего числа проводимых мероприятий); </a:t>
            </a:r>
          </a:p>
          <a:p>
            <a:pPr marL="45720" indent="0">
              <a:buNone/>
            </a:pPr>
            <a:r>
              <a:rPr lang="ru-RU" sz="1050" dirty="0"/>
              <a:t>7. доля новых форм библиотечно-информационного обслуживания пользователей в общем количестве предоставляемых библиотекой профильных услуг.</a:t>
            </a:r>
          </a:p>
          <a:p>
            <a:pPr marL="45720" indent="0">
              <a:buNone/>
            </a:pPr>
            <a:r>
              <a:rPr lang="ru-RU" sz="1050" dirty="0"/>
              <a:t>В качестве основных показателей </a:t>
            </a:r>
            <a:r>
              <a:rPr lang="ru-RU" sz="1050" dirty="0">
                <a:solidFill>
                  <a:srgbClr val="FF0000"/>
                </a:solidFill>
              </a:rPr>
              <a:t>производственной эффективности </a:t>
            </a:r>
            <a:r>
              <a:rPr lang="ru-RU" sz="1050" dirty="0"/>
              <a:t>деятельности библиотек предлагается использовать следующие: </a:t>
            </a:r>
          </a:p>
          <a:p>
            <a:pPr marL="45720" indent="0">
              <a:buNone/>
            </a:pPr>
            <a:r>
              <a:rPr lang="ru-RU" sz="1050" dirty="0"/>
              <a:t>1. количество посещений из расчета на кв. м площади; </a:t>
            </a:r>
          </a:p>
          <a:p>
            <a:pPr marL="45720" indent="0">
              <a:buNone/>
            </a:pPr>
            <a:r>
              <a:rPr lang="ru-RU" sz="1050" dirty="0"/>
              <a:t>2. количество книговыдач из расчета на одного библиотечного специалиста (экз.); </a:t>
            </a:r>
          </a:p>
          <a:p>
            <a:pPr marL="45720" indent="0">
              <a:buNone/>
            </a:pPr>
            <a:r>
              <a:rPr lang="ru-RU" sz="1050" dirty="0"/>
              <a:t>3. количество читателей из расчета на одного библиотечного специалиста (чел.).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719072"/>
            <a:ext cx="3528392" cy="50222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000" dirty="0"/>
              <a:t>В качестве основных показателей </a:t>
            </a:r>
            <a:r>
              <a:rPr lang="ru-RU" sz="1000" dirty="0">
                <a:solidFill>
                  <a:srgbClr val="FF0000"/>
                </a:solidFill>
              </a:rPr>
              <a:t>экономической эффективности</a:t>
            </a:r>
            <a:r>
              <a:rPr lang="ru-RU" sz="1000" dirty="0"/>
              <a:t> деятельности библиотек предлагается использовать следующие: </a:t>
            </a:r>
          </a:p>
          <a:p>
            <a:pPr marL="45720" indent="0">
              <a:buNone/>
            </a:pPr>
            <a:r>
              <a:rPr lang="ru-RU" sz="1000" dirty="0"/>
              <a:t>1. доходы от уставной и предпринимательской деятельности из расчета на одного библиотечного специалиста (тыс. руб.); </a:t>
            </a:r>
          </a:p>
          <a:p>
            <a:pPr marL="45720" indent="0">
              <a:buNone/>
            </a:pPr>
            <a:r>
              <a:rPr lang="ru-RU" sz="1000" dirty="0"/>
              <a:t>2. доходы от уставной и предпринимательской деятельности из расчета на </a:t>
            </a:r>
            <a:r>
              <a:rPr lang="ru-RU" sz="1000" dirty="0" err="1"/>
              <a:t>кв.м</a:t>
            </a:r>
            <a:r>
              <a:rPr lang="ru-RU" sz="1000" dirty="0"/>
              <a:t> площади (тыс. руб.); </a:t>
            </a:r>
          </a:p>
          <a:p>
            <a:pPr marL="45720" indent="0">
              <a:buNone/>
            </a:pPr>
            <a:r>
              <a:rPr lang="ru-RU" sz="1000" dirty="0"/>
              <a:t>3. себестоимость одного посещения библиотеки (в руб.) и его изменение (рост, снижение) по сравнению с прошлым годом (%); </a:t>
            </a:r>
          </a:p>
          <a:p>
            <a:pPr marL="45720" indent="0">
              <a:buNone/>
            </a:pPr>
            <a:r>
              <a:rPr lang="ru-RU" sz="1000" dirty="0"/>
              <a:t>4. себестоимость одной книговыдачи библиотеки (в руб.) и ее изменение (рост, снижение) по сравнению с прошлым годом (%); </a:t>
            </a:r>
          </a:p>
          <a:p>
            <a:pPr marL="45720" indent="0">
              <a:buNone/>
            </a:pPr>
            <a:r>
              <a:rPr lang="ru-RU" sz="1000" dirty="0"/>
              <a:t>5. удельный вес расходов на комплектование библиотечных фондов от общих расходов (%); </a:t>
            </a:r>
          </a:p>
          <a:p>
            <a:pPr marL="45720" indent="0">
              <a:buNone/>
            </a:pPr>
            <a:r>
              <a:rPr lang="ru-RU" sz="1000" dirty="0"/>
              <a:t>6. удельный вес бюджетного финансирования в себестоимости посещений библиотеки за год (%); </a:t>
            </a:r>
          </a:p>
          <a:p>
            <a:pPr marL="45720" indent="0">
              <a:buNone/>
            </a:pPr>
            <a:r>
              <a:rPr lang="ru-RU" sz="1000" dirty="0"/>
              <a:t>7. удельный вес бюджетного финансирования в себестоимости книговыдачи библиотеки за год (%); </a:t>
            </a:r>
          </a:p>
          <a:p>
            <a:pPr marL="45720" indent="0">
              <a:buNone/>
            </a:pPr>
            <a:r>
              <a:rPr lang="ru-RU" sz="1000" dirty="0"/>
              <a:t>8. средняя зарплата работника библиотеки (руб./мес.) и ее уровень по сравнению со среднемесячной заработной платой в регионе (%).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РБА. Оценка эффективности и качества работы публичной библиотеки</a:t>
            </a:r>
          </a:p>
        </p:txBody>
      </p:sp>
    </p:spTree>
    <p:extLst>
      <p:ext uri="{BB962C8B-B14F-4D97-AF65-F5344CB8AC3E}">
        <p14:creationId xmlns:p14="http://schemas.microsoft.com/office/powerpoint/2010/main" val="423630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>
            <a:normAutofit fontScale="47500" lnSpcReduction="20000"/>
          </a:bodyPr>
          <a:lstStyle/>
          <a:p>
            <a:br>
              <a:rPr lang="ru-RU" dirty="0"/>
            </a:br>
            <a:r>
              <a:rPr lang="ru-RU" sz="4000" i="1" dirty="0"/>
              <a:t>«работа может считаться </a:t>
            </a:r>
            <a:br>
              <a:rPr lang="ru-RU" sz="4000" i="1" dirty="0"/>
            </a:br>
            <a:r>
              <a:rPr lang="ru-RU" sz="4000" i="1" dirty="0"/>
              <a:t>эффективной тогда, когда она снижает использование  ресурсов или обеспечивает производство большего количества услуг (продуктов) на базе тех же ресурсов»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75252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1. Охват пользователей. </a:t>
            </a:r>
          </a:p>
          <a:p>
            <a:r>
              <a:rPr lang="ru-RU" dirty="0"/>
              <a:t>2.Соответствие расписания работы библиотеки потребностям пользователей. </a:t>
            </a:r>
          </a:p>
          <a:p>
            <a:r>
              <a:rPr lang="ru-RU" dirty="0"/>
              <a:t>3. </a:t>
            </a:r>
            <a:r>
              <a:rPr lang="ru-RU" dirty="0">
                <a:solidFill>
                  <a:srgbClr val="FF0000"/>
                </a:solidFill>
              </a:rPr>
              <a:t>Экспертные оценки. </a:t>
            </a:r>
          </a:p>
          <a:p>
            <a:r>
              <a:rPr lang="ru-RU" dirty="0"/>
              <a:t>4. Использование фонда. </a:t>
            </a:r>
          </a:p>
          <a:p>
            <a:r>
              <a:rPr lang="ru-RU" dirty="0"/>
              <a:t>5. Использование фонда по предметным областям. </a:t>
            </a:r>
          </a:p>
          <a:p>
            <a:r>
              <a:rPr lang="ru-RU" dirty="0"/>
              <a:t>6. Неиспользуемые документы. </a:t>
            </a:r>
          </a:p>
          <a:p>
            <a:r>
              <a:rPr lang="ru-RU" dirty="0"/>
              <a:t>7. Поиск по названию. </a:t>
            </a:r>
          </a:p>
          <a:p>
            <a:r>
              <a:rPr lang="ru-RU" dirty="0"/>
              <a:t>8. Поиск по предметной рубрике. </a:t>
            </a:r>
          </a:p>
          <a:p>
            <a:r>
              <a:rPr lang="ru-RU" dirty="0"/>
              <a:t>9. Оперативность комплектования. </a:t>
            </a:r>
          </a:p>
          <a:p>
            <a:r>
              <a:rPr lang="ru-RU" dirty="0"/>
              <a:t>10. Оперативность обработки книг. </a:t>
            </a:r>
          </a:p>
          <a:p>
            <a:r>
              <a:rPr lang="ru-RU" dirty="0"/>
              <a:t>11. Доступность. </a:t>
            </a:r>
          </a:p>
          <a:p>
            <a:r>
              <a:rPr lang="ru-RU" dirty="0"/>
              <a:t>12. Время доставки документа. </a:t>
            </a:r>
          </a:p>
          <a:p>
            <a:r>
              <a:rPr lang="ru-RU" dirty="0"/>
              <a:t>13. Оперативность МБА. </a:t>
            </a:r>
          </a:p>
          <a:p>
            <a:r>
              <a:rPr lang="ru-RU" dirty="0"/>
              <a:t>14. Показатель получения корректного ответа. </a:t>
            </a:r>
          </a:p>
          <a:p>
            <a:r>
              <a:rPr lang="ru-RU" dirty="0"/>
              <a:t>15. Обслуживание удалённых пользователей. </a:t>
            </a:r>
          </a:p>
          <a:p>
            <a:r>
              <a:rPr lang="ru-RU" dirty="0">
                <a:solidFill>
                  <a:srgbClr val="FF0000"/>
                </a:solidFill>
              </a:rPr>
              <a:t>16. Удовлетворенность пользователя. </a:t>
            </a:r>
          </a:p>
          <a:p>
            <a:r>
              <a:rPr lang="ru-RU" dirty="0">
                <a:solidFill>
                  <a:srgbClr val="FF0000"/>
                </a:solidFill>
              </a:rPr>
              <a:t>17. Пользовательская удовлетворенность удалёнными видами услуг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ИФЛА</a:t>
            </a:r>
            <a:r>
              <a:rPr lang="ru-RU" sz="1600" dirty="0"/>
              <a:t>. Измерение качества работы: международное руководство по измерению эффективности работы университетских и других научных библиотек</a:t>
            </a:r>
            <a:br>
              <a:rPr lang="ru-RU" sz="1600" dirty="0"/>
            </a:br>
            <a:r>
              <a:rPr lang="ru-RU" sz="1600" dirty="0"/>
              <a:t>Р. </a:t>
            </a:r>
            <a:r>
              <a:rPr lang="ru-RU" sz="1600" dirty="0" err="1"/>
              <a:t>Полл</a:t>
            </a:r>
            <a:r>
              <a:rPr lang="ru-RU" sz="1600" dirty="0"/>
              <a:t>,  П. </a:t>
            </a:r>
            <a:r>
              <a:rPr lang="ru-RU" sz="1600" dirty="0" err="1"/>
              <a:t>Бокхорст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08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3024336" cy="488600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В качестве основных показателей измерения </a:t>
            </a:r>
            <a:r>
              <a:rPr lang="ru-RU" dirty="0">
                <a:solidFill>
                  <a:srgbClr val="FF0000"/>
                </a:solidFill>
              </a:rPr>
              <a:t>социальной эффективности </a:t>
            </a:r>
            <a:r>
              <a:rPr lang="ru-RU" dirty="0"/>
              <a:t>библиотечной деятельности предлагается использовать следующие: </a:t>
            </a:r>
          </a:p>
          <a:p>
            <a:pPr marL="0" indent="0">
              <a:buNone/>
            </a:pPr>
            <a:r>
              <a:rPr lang="ru-RU" dirty="0"/>
              <a:t>число мероприятий, проведённых библиотекой за год, и их средняя посещаемость; </a:t>
            </a:r>
          </a:p>
          <a:p>
            <a:pPr marL="0" indent="0">
              <a:buNone/>
            </a:pPr>
            <a:r>
              <a:rPr lang="ru-RU" dirty="0"/>
              <a:t>доля мероприятий, направленных на обслуживание менее защищённых социальных групп: детей и подростков, пенсионеров, людей с ограниченными возможностями здоровья и особыми потребностями и т.п.; </a:t>
            </a:r>
          </a:p>
          <a:p>
            <a:pPr marL="0" indent="0">
              <a:buNone/>
            </a:pPr>
            <a:r>
              <a:rPr lang="ru-RU" dirty="0"/>
              <a:t>количество посещений (человек) и изменение их численности по сравнению с прошлым годом (%); </a:t>
            </a:r>
          </a:p>
          <a:p>
            <a:pPr marL="0" indent="0">
              <a:buNone/>
            </a:pPr>
            <a:r>
              <a:rPr lang="ru-RU" dirty="0"/>
              <a:t>количество пользователей библиотек (человек) и изменение их численности по сравнению с прошлым годом (%); </a:t>
            </a:r>
          </a:p>
          <a:p>
            <a:pPr marL="0" indent="0">
              <a:buNone/>
            </a:pPr>
            <a:r>
              <a:rPr lang="ru-RU" dirty="0"/>
              <a:t>количество книговыдач(экз.) и изменение их числа по сравнению с прошлым годом (%); </a:t>
            </a:r>
          </a:p>
          <a:p>
            <a:pPr marL="0" indent="0">
              <a:buNone/>
            </a:pPr>
            <a:r>
              <a:rPr lang="ru-RU" dirty="0"/>
              <a:t>охват населения услугами библиотек (% посетителей от общей численности жителей обслуживаемой территории); </a:t>
            </a:r>
          </a:p>
          <a:p>
            <a:pPr marL="0" indent="0">
              <a:buNone/>
            </a:pPr>
            <a:r>
              <a:rPr lang="ru-RU" dirty="0"/>
              <a:t>доля новых форм библиотечно-информационного обслуживания пользователей в общем количестве предоставляемых библиотекой профильных услуг; </a:t>
            </a:r>
          </a:p>
          <a:p>
            <a:pPr marL="0" indent="0">
              <a:buNone/>
            </a:pPr>
            <a:r>
              <a:rPr lang="ru-RU" dirty="0"/>
              <a:t>виртуальные посещения сайта библиотеки; </a:t>
            </a:r>
          </a:p>
          <a:p>
            <a:pPr marL="0" indent="0">
              <a:buNone/>
            </a:pPr>
            <a:r>
              <a:rPr lang="ru-RU" dirty="0"/>
              <a:t>объём реализации услуг, предоставляемых удалённым пользователям, и др.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700808"/>
            <a:ext cx="5940152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/>
              <a:t>Для измерения </a:t>
            </a:r>
            <a:r>
              <a:rPr lang="ru-RU" sz="1000" dirty="0">
                <a:solidFill>
                  <a:srgbClr val="FF0000"/>
                </a:solidFill>
              </a:rPr>
              <a:t>экономической эффективности </a:t>
            </a:r>
            <a:r>
              <a:rPr lang="ru-RU" sz="1000" dirty="0"/>
              <a:t>библиотечно-информационного обслуживания предлагается использовать следующие показатели: </a:t>
            </a:r>
          </a:p>
          <a:p>
            <a:pPr marL="0" indent="0">
              <a:buNone/>
            </a:pPr>
            <a:r>
              <a:rPr lang="ru-RU" sz="1000" dirty="0"/>
              <a:t>доходы от предпринимательской деятельности; </a:t>
            </a:r>
          </a:p>
          <a:p>
            <a:pPr marL="0" indent="0">
              <a:buNone/>
            </a:pPr>
            <a:r>
              <a:rPr lang="ru-RU" sz="1000" dirty="0"/>
              <a:t>себестоимость одного посещения библиотеки и его изменение (рост, снижение) по сравнению с прошлым годом (%); </a:t>
            </a:r>
          </a:p>
          <a:p>
            <a:pPr marL="0" indent="0">
              <a:buNone/>
            </a:pPr>
            <a:r>
              <a:rPr lang="ru-RU" sz="1000" dirty="0"/>
              <a:t>себестоимость одной книговыдачи библиотеки и её изменение (рост, снижение) по сравнению с прошлым годом (%); </a:t>
            </a:r>
          </a:p>
          <a:p>
            <a:pPr marL="0" indent="0">
              <a:buNone/>
            </a:pPr>
            <a:r>
              <a:rPr lang="ru-RU" sz="1000" dirty="0"/>
              <a:t>удельный вес расходов на комплектование библиотечных фондов от общих расходов (%); </a:t>
            </a:r>
          </a:p>
          <a:p>
            <a:pPr marL="0" indent="0">
              <a:buNone/>
            </a:pPr>
            <a:r>
              <a:rPr lang="ru-RU" sz="1000" dirty="0"/>
              <a:t>удельный вес бюджетного финансирования в себестоимости посещений библиотеки за год (%); </a:t>
            </a:r>
          </a:p>
          <a:p>
            <a:pPr marL="0" indent="0">
              <a:buNone/>
            </a:pPr>
            <a:r>
              <a:rPr lang="ru-RU" sz="1000" dirty="0" err="1"/>
              <a:t>обновляемость</a:t>
            </a:r>
            <a:r>
              <a:rPr lang="ru-RU" sz="1000" dirty="0"/>
              <a:t> фонда/оборудования – степень обновления фонда/оборудования за определённый период и др.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FF0000"/>
                </a:solidFill>
              </a:rPr>
              <a:t>Организационная эффективность </a:t>
            </a:r>
            <a:r>
              <a:rPr lang="ru-RU" sz="1000" dirty="0"/>
              <a:t>библиотечной деятельности – индикатор, определяющий способность библиотеки реализовывать стоящие перед ней социально значимые цели посредством предоставления пользователям услуг разнообразного ассортимента, требуемого количества и заданного уровня качества. При её анализе логично оценивать соотношение плановых показателей с фактическими. 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FF0000"/>
                </a:solidFill>
              </a:rPr>
              <a:t>Технологическая эффективность </a:t>
            </a:r>
            <a:r>
              <a:rPr lang="ru-RU" sz="1000" dirty="0"/>
              <a:t>может оцениваться по следующим показателям: </a:t>
            </a:r>
          </a:p>
          <a:p>
            <a:pPr marL="0" indent="0">
              <a:buNone/>
            </a:pPr>
            <a:r>
              <a:rPr lang="ru-RU" sz="1000" dirty="0"/>
              <a:t>продуктивность труда по обработке единицы фонда − количество полученных библиотекой экземпляров (печатных и электронных), обрабатываемых одним сотрудником в течение года (в среднем); количество посещений из расчета на м2 площади библиотеки; количество книговыдач из расчёта на одного библиотечного специалиста (экз.); </a:t>
            </a:r>
          </a:p>
          <a:p>
            <a:pPr marL="0" indent="0">
              <a:buNone/>
            </a:pPr>
            <a:r>
              <a:rPr lang="ru-RU" sz="1000" dirty="0"/>
              <a:t>количество читателей из расчёта на одного библиотечного специалиста (человек);</a:t>
            </a:r>
          </a:p>
          <a:p>
            <a:pPr marL="0" indent="0">
              <a:buNone/>
            </a:pPr>
            <a:r>
              <a:rPr lang="ru-RU" sz="1000" dirty="0"/>
              <a:t>удельная трудоемкость − затраты времени на производство единицы продукции/услуги (каталогизацию одного документа, поиск одного источника, выдачу одного документа, создание одной библиографической записи); </a:t>
            </a:r>
          </a:p>
          <a:p>
            <a:pPr marL="0" indent="0">
              <a:buNone/>
            </a:pPr>
            <a:r>
              <a:rPr lang="ru-RU" sz="1000" dirty="0"/>
              <a:t>удельный вес автоматизированных рабочих мест в составе всех специализированных рабочих мест в библиотеке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Сводный индекс эффективности </a:t>
            </a:r>
            <a:br>
              <a:rPr lang="ru-RU" dirty="0"/>
            </a:br>
            <a:r>
              <a:rPr lang="ru-RU" dirty="0"/>
              <a:t>(И. </a:t>
            </a:r>
            <a:r>
              <a:rPr lang="ru-RU" dirty="0" err="1"/>
              <a:t>Пилко</a:t>
            </a:r>
            <a:r>
              <a:rPr lang="ru-RU" dirty="0"/>
              <a:t>, С. </a:t>
            </a:r>
            <a:r>
              <a:rPr lang="ru-RU" dirty="0" err="1"/>
              <a:t>Мухамедиева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816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45720" indent="0">
              <a:buNone/>
            </a:pPr>
            <a:r>
              <a:rPr lang="ru-RU" i="1" dirty="0"/>
              <a:t>Большинство дверей, в которые мы ломимся, не заперты, а просто открываются в другую сторону</a:t>
            </a:r>
          </a:p>
          <a:p>
            <a:pPr marL="45720" indent="0" algn="r">
              <a:buNone/>
            </a:pPr>
            <a:r>
              <a:rPr lang="ru-RU" dirty="0"/>
              <a:t>В. Крапивин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68924"/>
            <a:ext cx="3240360" cy="461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114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3754760" cy="487828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Приказ Минкультуры России от 27.04.2018 N 599</a:t>
            </a:r>
          </a:p>
          <a:p>
            <a:pPr marL="0" indent="0">
              <a:buNone/>
            </a:pPr>
            <a:r>
              <a:rPr lang="ru-RU" dirty="0"/>
              <a:t>"Об утверждении показателей, характеризующих общие критерии оценки качества условий оказания услуг организациями культуры»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Критерий "Открытость и доступность информации об организации культуры" </a:t>
            </a:r>
          </a:p>
          <a:p>
            <a:pPr marL="0" indent="0">
              <a:buNone/>
            </a:pPr>
            <a:r>
              <a:rPr lang="ru-RU" dirty="0"/>
              <a:t>Критерий "Комфортность условий предоставления услуг" </a:t>
            </a:r>
          </a:p>
          <a:p>
            <a:pPr marL="0" indent="0">
              <a:buNone/>
            </a:pPr>
            <a:r>
              <a:rPr lang="ru-RU" dirty="0"/>
              <a:t>Критерий "Доступность услуг для инвалидов" </a:t>
            </a:r>
          </a:p>
          <a:p>
            <a:pPr marL="0" indent="0">
              <a:buNone/>
            </a:pPr>
            <a:r>
              <a:rPr lang="ru-RU" dirty="0"/>
              <a:t>Критерий "Доброжелательность, вежливость работников организации" </a:t>
            </a:r>
          </a:p>
          <a:p>
            <a:pPr marL="0" indent="0">
              <a:buNone/>
            </a:pPr>
            <a:r>
              <a:rPr lang="ru-RU" dirty="0"/>
              <a:t>Критерий "Удовлетворенность условиями оказания услуг"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783081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Total Quality Management</a:t>
            </a:r>
            <a:endParaRPr lang="ru-RU" dirty="0"/>
          </a:p>
          <a:p>
            <a:r>
              <a:rPr lang="en-US" dirty="0"/>
              <a:t>SERVQUAL, </a:t>
            </a:r>
            <a:r>
              <a:rPr lang="en-US" dirty="0" err="1"/>
              <a:t>LibQual</a:t>
            </a:r>
            <a:r>
              <a:rPr lang="en-US" dirty="0"/>
              <a:t>, DEA, Best Value, Balanced Scorecard, Conjoint Analysis, EFQM Excellence</a:t>
            </a:r>
            <a:r>
              <a:rPr lang="ru-RU" dirty="0"/>
              <a:t>, </a:t>
            </a:r>
            <a:r>
              <a:rPr lang="en-US" dirty="0"/>
              <a:t>Model, </a:t>
            </a:r>
            <a:r>
              <a:rPr lang="ru-RU" dirty="0" err="1"/>
              <a:t>бенчмаркинг</a:t>
            </a:r>
            <a:endParaRPr lang="ru-RU" dirty="0"/>
          </a:p>
          <a:p>
            <a:endParaRPr lang="ru-RU" dirty="0"/>
          </a:p>
          <a:p>
            <a:r>
              <a:rPr lang="ru-RU" dirty="0"/>
              <a:t>анализ статистических показателей деятельности (посещаемости, количества обращений к ресурсам/услугам и др.); </a:t>
            </a:r>
          </a:p>
          <a:p>
            <a:r>
              <a:rPr lang="ru-RU" dirty="0"/>
              <a:t>включенное наблюдение; </a:t>
            </a:r>
          </a:p>
          <a:p>
            <a:r>
              <a:rPr lang="ru-RU" dirty="0"/>
              <a:t>скрытое и открытое видеонаблюдение с анализом отснятых видеоматериалов; </a:t>
            </a:r>
          </a:p>
          <a:p>
            <a:r>
              <a:rPr lang="ru-RU" dirty="0"/>
              <a:t>опрос пользователей (опросы на выходе из библиотеки, работа с фокус-группами и др.); </a:t>
            </a:r>
          </a:p>
          <a:p>
            <a:r>
              <a:rPr lang="ru-RU" dirty="0"/>
              <a:t>анкетирование; </a:t>
            </a:r>
          </a:p>
          <a:p>
            <a:r>
              <a:rPr lang="ru-RU" dirty="0"/>
              <a:t>анализ онлайн-сервисов и </a:t>
            </a:r>
            <a:r>
              <a:rPr lang="ru-RU" dirty="0" err="1"/>
              <a:t>интернет-ресурсов</a:t>
            </a:r>
            <a:r>
              <a:rPr lang="ru-RU" dirty="0"/>
              <a:t> для определения уровня удовлетворенности пользователей (онлайн-опросники, оценки («лайки») и др.);</a:t>
            </a:r>
          </a:p>
          <a:p>
            <a:r>
              <a:rPr lang="ru-RU" dirty="0"/>
              <a:t>анализ контрольных листков (на которых читателю предоставляется возможность оценить качество обслуживания и по которым эксперт может определить подразделения, посещаемые читателем);</a:t>
            </a:r>
          </a:p>
          <a:p>
            <a:r>
              <a:rPr lang="ru-RU" dirty="0"/>
              <a:t>изучение бланков заказов (требований); </a:t>
            </a:r>
          </a:p>
          <a:p>
            <a:r>
              <a:rPr lang="ru-RU" dirty="0"/>
              <a:t>сбор анонимной информации («телефоны доверия», электронные почтовые ящики и т. п.).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Качество </a:t>
            </a:r>
          </a:p>
        </p:txBody>
      </p:sp>
    </p:spTree>
    <p:extLst>
      <p:ext uri="{BB962C8B-B14F-4D97-AF65-F5344CB8AC3E}">
        <p14:creationId xmlns:p14="http://schemas.microsoft.com/office/powerpoint/2010/main" val="1413843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35334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Отсутствует единая система оценки показателей</a:t>
            </a:r>
          </a:p>
          <a:p>
            <a:r>
              <a:rPr lang="ru-RU" dirty="0"/>
              <a:t>Понятия «эффективность», «результативность», «качество» используются как тождественные</a:t>
            </a:r>
          </a:p>
          <a:p>
            <a:r>
              <a:rPr lang="ru-RU" dirty="0"/>
              <a:t>Оценка деятельности библиотек осуществляется показателями результативности, но подменяется показателями эффективности и качества</a:t>
            </a:r>
          </a:p>
          <a:p>
            <a:r>
              <a:rPr lang="ru-RU" dirty="0"/>
              <a:t>Понятие «эффективность» подменяется «экономностью» (степень оптимизации использования ресурсов)</a:t>
            </a:r>
          </a:p>
          <a:p>
            <a:r>
              <a:rPr lang="ru-RU" dirty="0"/>
              <a:t>Управленческая концепция «система менеджмента качества» приравнивается к качеству деятельности</a:t>
            </a:r>
          </a:p>
          <a:p>
            <a:r>
              <a:rPr lang="ru-RU" dirty="0"/>
              <a:t>Примером экономической эффективности является стоимостной анализ, когда расходы библиотеки сопоставляют с результатом</a:t>
            </a:r>
          </a:p>
          <a:p>
            <a:pPr algn="ctr"/>
            <a:r>
              <a:rPr lang="ru-RU" dirty="0"/>
              <a:t>НО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500570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C66951"/>
              </a:buClr>
            </a:pPr>
            <a:r>
              <a:rPr lang="ru-RU" sz="2000" spc="150" dirty="0">
                <a:solidFill>
                  <a:schemeClr val="bg1"/>
                </a:solidFill>
              </a:rPr>
              <a:t>Предварительные выводы</a:t>
            </a:r>
          </a:p>
        </p:txBody>
      </p:sp>
    </p:spTree>
    <p:extLst>
      <p:ext uri="{BB962C8B-B14F-4D97-AF65-F5344CB8AC3E}">
        <p14:creationId xmlns:p14="http://schemas.microsoft.com/office/powerpoint/2010/main" val="3367662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Оценка результативности – основа традиционной системы планирования и учета статистических показателей</a:t>
            </a:r>
          </a:p>
          <a:p>
            <a:r>
              <a:rPr lang="ru-RU" dirty="0"/>
              <a:t>Проблема приведения к единому основанию результатов деятельности и ресурсов</a:t>
            </a:r>
          </a:p>
          <a:p>
            <a:r>
              <a:rPr lang="ru-RU" dirty="0"/>
              <a:t>Проблема оценки стоимости продукции (услуг), производимых библиотечной отраслью</a:t>
            </a:r>
          </a:p>
          <a:p>
            <a:r>
              <a:rPr lang="ru-RU" dirty="0"/>
              <a:t>Многообразие видов деятельности, услуг сложно привести к единообразию</a:t>
            </a:r>
          </a:p>
          <a:p>
            <a:r>
              <a:rPr lang="ru-RU" dirty="0"/>
              <a:t>Отсутствует оптимальный (эффективный) образец</a:t>
            </a:r>
          </a:p>
          <a:p>
            <a:r>
              <a:rPr lang="ru-RU" dirty="0"/>
              <a:t>Вызов: унификация подхода к производственным и непроизводственным отраслям хозяйства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644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620688"/>
            <a:ext cx="6275040" cy="420933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    Устанавливаем критерии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5549"/>
            <a:ext cx="5114405" cy="39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141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/>
              <a:t>«Экономическая эффективность требует, прежде всего, количественного, формального соизмерения, некоторого обобщенного критерия. Им может быть «максимум прибыли» или «максимум чугуна и стали». По такому формальному критерию оптимизируется деятельность экономики. …К каким последствиям приведет расходование ресурсов, каков вклад продукта в выживание общества – это ее в общем не касается. … Принцип экономической рациональности, воплощенный в формальных критериях, позволяет использовать количественные оценки и производить расчеты.  Однако, </a:t>
            </a:r>
            <a:r>
              <a:rPr lang="ru-RU" b="1" dirty="0"/>
              <a:t>непосредственное и неограниченное применение данного принципа ведет в конечном счете к перенапряжению ресурсов…задача максимума выпуска начинает решаться за счет истощения ресурсов социальной сферы</a:t>
            </a:r>
            <a:r>
              <a:rPr lang="ru-RU" dirty="0"/>
              <a:t>»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Механизмы защиты социальной сферы (на примере развитых стран Запада и Японии) / РАН, Институт проблем рабочего движения и сравнительной политологии. – М. : Наука, 1992. – 214 с.)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Экономическая или </a:t>
            </a:r>
            <a:br>
              <a:rPr lang="ru-RU" dirty="0"/>
            </a:br>
            <a:r>
              <a:rPr lang="ru-RU" dirty="0"/>
              <a:t>социально-экономическая?</a:t>
            </a:r>
          </a:p>
        </p:txBody>
      </p:sp>
    </p:spTree>
    <p:extLst>
      <p:ext uri="{BB962C8B-B14F-4D97-AF65-F5344CB8AC3E}">
        <p14:creationId xmlns:p14="http://schemas.microsoft.com/office/powerpoint/2010/main" val="1669429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3754760" cy="440740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Экономический эффект – результат совершенствования технологии, снижения себестоимости отдельных библиотечных операций, уменьшения затрат на одну единицу обслуживания. </a:t>
            </a:r>
            <a:r>
              <a:rPr lang="ru-RU" dirty="0">
                <a:solidFill>
                  <a:srgbClr val="FF0000"/>
                </a:solidFill>
              </a:rPr>
              <a:t>Искать «внешнюю» экономическую эффективность библиотеки (получение прибыли) бесполезно ввиду бесплатности (для пользователя) библиотечного обслуживания.</a:t>
            </a:r>
          </a:p>
          <a:p>
            <a:r>
              <a:rPr lang="ru-RU" dirty="0"/>
              <a:t>Целесообразность организации библиотечного обслуживания определяется потребностями общества, а не экономическим эффектом.</a:t>
            </a:r>
          </a:p>
          <a:p>
            <a:pPr algn="r"/>
            <a:r>
              <a:rPr lang="ru-RU" dirty="0"/>
              <a:t>Н.В. </a:t>
            </a:r>
            <a:r>
              <a:rPr lang="ru-RU" dirty="0" err="1"/>
              <a:t>Могилевер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67877"/>
            <a:ext cx="4727198" cy="347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839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548680"/>
            <a:ext cx="8407893" cy="557779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Устанавливаем правила</a:t>
            </a:r>
          </a:p>
          <a:p>
            <a:pPr marL="4572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4572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/>
              <a:t>Не используем принцип </a:t>
            </a:r>
            <a:r>
              <a:rPr lang="ru-RU" dirty="0" err="1"/>
              <a:t>экономизации</a:t>
            </a:r>
            <a:r>
              <a:rPr lang="ru-RU" dirty="0"/>
              <a:t> (не идем по пути сокращения ресурсов)</a:t>
            </a:r>
          </a:p>
          <a:p>
            <a:r>
              <a:rPr lang="ru-RU" dirty="0"/>
              <a:t>Рассматриваем социально-экономическую эффективность (не экономическую)</a:t>
            </a:r>
          </a:p>
          <a:p>
            <a:r>
              <a:rPr lang="ru-RU" dirty="0"/>
              <a:t>Используем оценку показателей для разных целей:</a:t>
            </a:r>
          </a:p>
          <a:p>
            <a:pPr marL="45720" indent="0">
              <a:buNone/>
            </a:pPr>
            <a:r>
              <a:rPr lang="ru-RU" dirty="0"/>
              <a:t>Результативность – в планировании, программно-целевом планировании, проектном управлении;</a:t>
            </a:r>
          </a:p>
          <a:p>
            <a:pPr marL="45720" indent="0">
              <a:buNone/>
            </a:pPr>
            <a:r>
              <a:rPr lang="ru-RU" dirty="0"/>
              <a:t>Качество – в оценке удовлетворенности заинтересованных сторон;</a:t>
            </a:r>
          </a:p>
          <a:p>
            <a:pPr marL="45720" indent="0">
              <a:buNone/>
            </a:pPr>
            <a:r>
              <a:rPr lang="ru-RU" dirty="0"/>
              <a:t>Эффективность – для демонстрации ценности библиотеки для общества, принятия управленческих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2663390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Общая эффективность работы библиотеки должна  в принципе выражаться одним показателем, отражающим использование всех ее ресурсов.</a:t>
            </a:r>
          </a:p>
          <a:p>
            <a:r>
              <a:rPr lang="ru-RU" dirty="0"/>
              <a:t>При  оценке  эффективности  библиотечной работы  необходимо  учитывать  все  составляющие  и принимать  во  внимание  материальные  ресурсы,  их объем и качество, сопоставлять результаты с затратами,  вводить  некоторые  поправочные  коэффициенты  к  показателям,  а  сравнение  библиотек  по  показателю  эффективности  целесообразно  проводить в рамках соответствующего типа библиотек.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Условная книговыдача = выдачи+ посещения </a:t>
            </a:r>
            <a:r>
              <a:rPr lang="ru-RU" dirty="0" err="1"/>
              <a:t>мероприятий+справки</a:t>
            </a:r>
            <a:endParaRPr lang="ru-RU" dirty="0"/>
          </a:p>
          <a:p>
            <a:r>
              <a:rPr lang="ru-RU" dirty="0"/>
              <a:t>Коэффициент – затраты рабочего времени, приведенные к условной книговыдаче</a:t>
            </a:r>
          </a:p>
          <a:p>
            <a:r>
              <a:rPr lang="ru-RU" dirty="0"/>
              <a:t>Эффективность от использования штата (количество книговыдач на час рабочего времени), эффективность от использования фонда (количество книговыдач на единицу фонда), эффективность от использования площади (количество книговыдач на квадратный метр)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где: </a:t>
            </a:r>
            <a:r>
              <a:rPr lang="en-US" b="1" i="1" dirty="0" err="1"/>
              <a:t>Eo</a:t>
            </a:r>
            <a:r>
              <a:rPr lang="ru-RU" dirty="0"/>
              <a:t> – эффективность общая, </a:t>
            </a:r>
            <a:r>
              <a:rPr lang="en-US" b="1" i="1" dirty="0" err="1"/>
              <a:t>Ef</a:t>
            </a:r>
            <a:r>
              <a:rPr lang="en-US" i="1" dirty="0"/>
              <a:t> </a:t>
            </a:r>
            <a:r>
              <a:rPr lang="ru-RU" dirty="0"/>
              <a:t>– эффективность от использования фонда,</a:t>
            </a:r>
            <a:r>
              <a:rPr lang="ru-RU" b="1" dirty="0"/>
              <a:t> </a:t>
            </a:r>
            <a:r>
              <a:rPr lang="en-US" b="1" i="1" dirty="0" err="1"/>
              <a:t>Est</a:t>
            </a:r>
            <a:r>
              <a:rPr lang="ru-RU" dirty="0"/>
              <a:t> – эффективность от использования штата, </a:t>
            </a:r>
            <a:r>
              <a:rPr lang="en-US" b="1" i="1" dirty="0" err="1"/>
              <a:t>Es</a:t>
            </a:r>
            <a:r>
              <a:rPr lang="ru-RU" dirty="0"/>
              <a:t> – эффективность от использования площади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Е.А.Фенелонов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15478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830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полученное значение экономической ценности «</a:t>
            </a:r>
            <a:r>
              <a:rPr lang="ru-RU" i="1" dirty="0"/>
              <a:t>должно продемонстрировать заинтересованным инвесторам и всему обществу, что их денежные вложения с избытком окупятся»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расчет эффективности затрат Алгоритм основан на статистическом анализе и сводится к следующему: выбор предельного библиотечного субъекта экономического анализа, определение коэффициента эффективности затрат, определение объема планируемых затрат, структурно-функциональная характеристика планируемых затрат, принятие управленческих решений.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Ю.А. Горшков</a:t>
            </a:r>
          </a:p>
        </p:txBody>
      </p:sp>
    </p:spTree>
    <p:extLst>
      <p:ext uri="{BB962C8B-B14F-4D97-AF65-F5344CB8AC3E}">
        <p14:creationId xmlns:p14="http://schemas.microsoft.com/office/powerpoint/2010/main" val="2576547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i="1" dirty="0"/>
              <a:t>внимание научной общественности и властных структур заслуживает </a:t>
            </a:r>
            <a:r>
              <a:rPr lang="ru-RU" i="1" dirty="0">
                <a:solidFill>
                  <a:srgbClr val="FF0000"/>
                </a:solidFill>
              </a:rPr>
              <a:t>зарубежный опыт измерения ценности общедоступных библиотек</a:t>
            </a:r>
            <a:r>
              <a:rPr lang="ru-RU" i="1" dirty="0"/>
              <a:t>, потому что, установление цены библиотечной деятельности позволит им избавиться от заблуждений о «даровом» характере продуктов и услуг библиотек, «включить их в процесс принятия экономических решений» </a:t>
            </a:r>
            <a:r>
              <a:rPr lang="ru-RU" dirty="0"/>
              <a:t>Ю. Горшков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230364" cy="316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08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Эффективная библиотека глазами читателей-детей и родителей (анкетирование – оценка удовлетворенности читателей)</a:t>
            </a:r>
          </a:p>
          <a:p>
            <a:r>
              <a:rPr lang="en-US" dirty="0">
                <a:hlinkClick r:id="rId2"/>
              </a:rPr>
              <a:t>https://childbook.lib48.ru/effektivnaya-biblioteka-glazami-chitateley-detey-i-roditeley/</a:t>
            </a:r>
            <a:endParaRPr lang="ru-RU" dirty="0"/>
          </a:p>
          <a:p>
            <a:r>
              <a:rPr lang="ru-RU" dirty="0"/>
              <a:t> Эффективная библиотека КФУ: новый формат обслуживания читателей (речь идет об автоматизации) </a:t>
            </a:r>
            <a:r>
              <a:rPr lang="en-US" dirty="0">
                <a:hlinkClick r:id="rId3"/>
              </a:rPr>
              <a:t>https://cfuv.ru/glavnoe/ehffektivnaya-biblioteka-kfu-novyjj-format-obsluzhivaniya-chitatelejj</a:t>
            </a:r>
            <a:r>
              <a:rPr lang="ru-RU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Симулякр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3924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491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Показатель рассчитывается по формуле: стоимость чистого дохода (доходы минус затраты) делится на стоимость затрат, обеспечивающих получение чистого дохода. Показатель отражает уровень годового возврата в стоимостном выражении на одну денежную единицу инвестиций.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Эффективность подразделяем на </a:t>
            </a:r>
          </a:p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внутриотраслевую </a:t>
            </a:r>
            <a:r>
              <a:rPr lang="ru-RU" dirty="0"/>
              <a:t>(эффективность выражается в услугах потребителям), </a:t>
            </a:r>
            <a:r>
              <a:rPr lang="ru-RU" dirty="0">
                <a:solidFill>
                  <a:srgbClr val="FF0000"/>
                </a:solidFill>
              </a:rPr>
              <a:t>межотраслевую</a:t>
            </a:r>
            <a:r>
              <a:rPr lang="ru-RU" dirty="0"/>
              <a:t> (определяется вклад библиотеки в общие результаты работы отрасли культуры) и </a:t>
            </a:r>
            <a:r>
              <a:rPr lang="ru-RU" dirty="0">
                <a:solidFill>
                  <a:srgbClr val="FF0000"/>
                </a:solidFill>
              </a:rPr>
              <a:t>народнохозяйственную</a:t>
            </a:r>
            <a:r>
              <a:rPr lang="ru-RU" dirty="0"/>
              <a:t> (совокупная добавочная стоимость в экономике региона) эффективность и признает, что «</a:t>
            </a:r>
            <a:r>
              <a:rPr lang="ru-RU" i="1" dirty="0">
                <a:solidFill>
                  <a:srgbClr val="FF0000"/>
                </a:solidFill>
              </a:rPr>
              <a:t>если первые две разновидности мы уже пробуем измерять, то методика измерения последней совсем не разработана»  </a:t>
            </a:r>
          </a:p>
          <a:p>
            <a:r>
              <a:rPr lang="ru-RU" dirty="0"/>
              <a:t>Е. Фенелонов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показатель «возврат на инвестиции» (</a:t>
            </a:r>
            <a:r>
              <a:rPr lang="ru-RU" dirty="0" err="1"/>
              <a:t>return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investment</a:t>
            </a:r>
            <a:r>
              <a:rPr lang="ru-RU" dirty="0"/>
              <a:t>, ROI)</a:t>
            </a:r>
          </a:p>
        </p:txBody>
      </p:sp>
    </p:spTree>
    <p:extLst>
      <p:ext uri="{BB962C8B-B14F-4D97-AF65-F5344CB8AC3E}">
        <p14:creationId xmlns:p14="http://schemas.microsoft.com/office/powerpoint/2010/main" val="4180237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Как оценить: методы условной оценки, измерения потребительского излишка, подсчета затрат времени, которые позволяют измерить прямое экономическое воздействие. Наиболее популярен при проведении исследований метод выявления потребительского излишка, когда библиотечным услугам и продуктам придаются рыночные цены.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Рентабельность инвестиций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67932"/>
            <a:ext cx="3384375" cy="457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900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513892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способ оценки «пассивно используемых ценностей»: окружающей среды, культурных ресурсов. Всемирный банк использует этот метод для  анализа культурных ресурсов, экологи  - при оценке ущерба, нанесенного природе хозяйственной деятельностью человека. Метод позволяет определить, сколько человек готов платить за благо и в каком размере готов принять компенсацию при отсутствии этого блага. Размер стоимости блага, определенный методом условной оценки, позволяет использовать его при оценке экономического вклада отрасли, возврата на инвестиции.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условной оценки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363926" cy="377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514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Идея заключается в том, что потраченное  пользователем на посещение библиотеки время имеет свою стоимость. Оценка времени определяется по размеру  средней заработной платы пользователей библиотеки.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оценки затрат времени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132856"/>
            <a:ext cx="314320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42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114800" cy="495028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На сайте Американской библиотечной ассоциации (ALA) размещены отчеты с результатами  ряда  проведенных исследований с использованием названных методик (2013)</a:t>
            </a:r>
          </a:p>
          <a:p>
            <a:r>
              <a:rPr lang="ru-RU" dirty="0"/>
              <a:t>Экономическая ценность общедоступных библиотек (Великобритания, Лондон, 1999-2000),</a:t>
            </a:r>
          </a:p>
          <a:p>
            <a:r>
              <a:rPr lang="ru-RU" dirty="0"/>
              <a:t>Воздействие на сообщество и выгоды библиотеки Карнеги в </a:t>
            </a:r>
            <a:r>
              <a:rPr lang="ru-RU" dirty="0" err="1"/>
              <a:t>Питсбурге</a:t>
            </a:r>
            <a:r>
              <a:rPr lang="ru-RU" dirty="0"/>
              <a:t> (США, </a:t>
            </a:r>
            <a:r>
              <a:rPr lang="ru-RU" dirty="0" err="1"/>
              <a:t>Питсбург</a:t>
            </a:r>
            <a:r>
              <a:rPr lang="ru-RU" dirty="0"/>
              <a:t>, 2006),</a:t>
            </a:r>
          </a:p>
          <a:p>
            <a:r>
              <a:rPr lang="ru-RU" dirty="0"/>
              <a:t>Экономические выгоды и влияние общедоступных  библиотек штата Флорида (США, Флорида, 2000),</a:t>
            </a:r>
          </a:p>
          <a:p>
            <a:r>
              <a:rPr lang="ru-RU" dirty="0"/>
              <a:t>Экономический вклад публичных библиотек в экономику Висконсин (США, Висконсин, 2008),</a:t>
            </a:r>
          </a:p>
          <a:p>
            <a:r>
              <a:rPr lang="ru-RU" dirty="0"/>
              <a:t>Экономическое воздействие общедоступных библиотек в штате Южная Каролина (США, Южная Каролина, 2005).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Проведенные исследования продемонстрировали высокий возврат на инвестиции: публичные библиотеки штата Флорида обеспечивают возврат на 1 доллар налогоплательщика 6,54 доллара; в штате Южная Каролина – на 1 доллар возвращается 4,48 доллара; экономическая выгода, полученная в результате деятельности Университетской библиотеки </a:t>
            </a:r>
            <a:r>
              <a:rPr lang="ru-RU" dirty="0" err="1"/>
              <a:t>Питсбурга</a:t>
            </a:r>
            <a:r>
              <a:rPr lang="ru-RU" dirty="0"/>
              <a:t>, составляет 3 доллара.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Зарубежный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1550907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6EBB0DA-A218-28A3-B644-48E7F9675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73" t="14287" r="12479" b="5648"/>
          <a:stretch/>
        </p:blipFill>
        <p:spPr>
          <a:xfrm>
            <a:off x="211473" y="355847"/>
            <a:ext cx="8720314" cy="5324069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47BE963-26EF-B2DE-381E-5834F703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81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719072"/>
            <a:ext cx="4320480" cy="5598360"/>
          </a:xfrm>
        </p:spPr>
        <p:txBody>
          <a:bodyPr>
            <a:noAutofit/>
          </a:bodyPr>
          <a:lstStyle/>
          <a:p>
            <a:r>
              <a:rPr lang="ru-RU" sz="1300" dirty="0"/>
              <a:t>Исследование «Экономическая ценность общедоступных библиотек», проведенное в Великобритании в 1999-2000 годах,  было осуществлено на базе трех библиотек среднего размера: </a:t>
            </a:r>
            <a:r>
              <a:rPr lang="ru-RU" sz="1300" dirty="0" err="1"/>
              <a:t>Bedford</a:t>
            </a:r>
            <a:r>
              <a:rPr lang="ru-RU" sz="1300" dirty="0"/>
              <a:t>, </a:t>
            </a:r>
            <a:r>
              <a:rPr lang="ru-RU" sz="1300" dirty="0" err="1"/>
              <a:t>Hinckley</a:t>
            </a:r>
            <a:r>
              <a:rPr lang="ru-RU" sz="1300" dirty="0"/>
              <a:t> и Регби, а также маленькой городской библиотеки св. Анны области </a:t>
            </a:r>
            <a:r>
              <a:rPr lang="ru-RU" sz="1300" dirty="0" err="1"/>
              <a:t>Нотингема</a:t>
            </a:r>
            <a:r>
              <a:rPr lang="ru-RU" sz="1300" dirty="0"/>
              <a:t>.  Исследование проводилось в форме интервьюирования пользователей во  время их визита в библиотеку. Общее количество респондентов – 557 человек, которым предложили назначить цену, которую они готовы заплатить, чтобы арендовать использованную книгу.  Использованный </a:t>
            </a:r>
            <a:r>
              <a:rPr lang="ru-RU" sz="1300" dirty="0">
                <a:solidFill>
                  <a:srgbClr val="FF0000"/>
                </a:solidFill>
              </a:rPr>
              <a:t>метод условной оценки </a:t>
            </a:r>
            <a:r>
              <a:rPr lang="ru-RU" sz="1300" dirty="0"/>
              <a:t>позволил вывести формулу:  V = (0,75 I) x (0,2 P), где V = стоимость предоставления издания для использования, I = количество книговыдач, P = средняя стоимость издания, 0,75 = коэффициент отношения книжных выдач к приобретенным  изданиям, 0,2 = коэффициент цены закупки (коэффициенты были выведены опытным путем).</a:t>
            </a:r>
          </a:p>
          <a:p>
            <a:endParaRPr lang="ru-RU" sz="13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719072"/>
            <a:ext cx="4716016" cy="4950288"/>
          </a:xfrm>
        </p:spPr>
        <p:txBody>
          <a:bodyPr>
            <a:noAutofit/>
          </a:bodyPr>
          <a:lstStyle/>
          <a:p>
            <a:r>
              <a:rPr lang="ru-RU" sz="1200" dirty="0"/>
              <a:t>Исследование Библиотеки Карнеги </a:t>
            </a:r>
            <a:r>
              <a:rPr lang="ru-RU" sz="1200" dirty="0" err="1"/>
              <a:t>Питсбурга</a:t>
            </a:r>
            <a:r>
              <a:rPr lang="ru-RU" sz="1200" dirty="0"/>
              <a:t> проведено Центром экономического развития </a:t>
            </a:r>
            <a:r>
              <a:rPr lang="ru-RU" sz="1200" dirty="0" err="1"/>
              <a:t>Carnegie</a:t>
            </a:r>
            <a:r>
              <a:rPr lang="ru-RU" sz="1200" dirty="0"/>
              <a:t> </a:t>
            </a:r>
            <a:r>
              <a:rPr lang="ru-RU" sz="1200" dirty="0" err="1"/>
              <a:t>Mellon</a:t>
            </a:r>
            <a:r>
              <a:rPr lang="ru-RU" sz="1200" dirty="0"/>
              <a:t> Университета.  Проведен опрос более чем 1300 человек, входящих в две группы опрашиваемых: бизнес-сообщество и общество, директора библиотек. Помимо этого, были использованы методы анализа </a:t>
            </a:r>
            <a:r>
              <a:rPr lang="ru-RU" sz="1200" dirty="0" err="1"/>
              <a:t>медиаисточников</a:t>
            </a:r>
            <a:r>
              <a:rPr lang="ru-RU" sz="1200" dirty="0"/>
              <a:t>, финансового анализа деятельности библиотек, групповые интервью в 6 фокус-группах.    Исследователи пришли к выводу, что библиотека обеспечивает экономическую выгоду в размере  3 долларов на каждый доллар, который  тратит. Только возможность  заимствовать книги, а не покупать их, в 2004 году принесла экономию посетителям библиотеки около  27,0 млн. долларов. В этом исследовании в числе других были использованы </a:t>
            </a:r>
            <a:r>
              <a:rPr lang="ru-RU" sz="1200" dirty="0">
                <a:solidFill>
                  <a:srgbClr val="FF0000"/>
                </a:solidFill>
              </a:rPr>
              <a:t>методы оценки затрат времени и условной оценки</a:t>
            </a:r>
            <a:r>
              <a:rPr lang="ru-RU" sz="1200" dirty="0"/>
              <a:t>. Авторы пришли к выводу, что стоимость оценки затрат времени наиболее прямой метод, но в результате его применения получают самую низкую стоимость. Пользователи должны были оценить услуги библиотеки через стоимость усилий и времени, которые они жертвуют для использования библиотеки. Время, необходимое на дорогу в библиотеку, не было включено в показатель. </a:t>
            </a:r>
          </a:p>
          <a:p>
            <a:endParaRPr lang="ru-RU" sz="1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ценность библиотек</a:t>
            </a:r>
          </a:p>
        </p:txBody>
      </p:sp>
    </p:spTree>
    <p:extLst>
      <p:ext uri="{BB962C8B-B14F-4D97-AF65-F5344CB8AC3E}">
        <p14:creationId xmlns:p14="http://schemas.microsoft.com/office/powerpoint/2010/main" val="3745951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316" y="1628800"/>
            <a:ext cx="3531660" cy="49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Полное экономическое воздействие общедоступных библиотек исследователи измеряют двумя способами:</a:t>
            </a:r>
          </a:p>
          <a:p>
            <a:r>
              <a:rPr lang="ru-RU" dirty="0"/>
              <a:t>прямое экономическое воздействие, которое состоит из бюджетных и внебюджетных расходов библиотеки, ценности использования документов библиотечного фонда, ресурсов и оборудования, ценности услуг библиотеки, предложенных бизнесу и потребителям, которая основана на рыночных затратах на обеспечение этих  услуг,</a:t>
            </a:r>
          </a:p>
          <a:p>
            <a:r>
              <a:rPr lang="ru-RU" dirty="0"/>
              <a:t>косвенное экономическое воздействие – косвенная ценность, полученная от использования библиотеки (вклад в человека, его трудоустройство и т.п.).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Зарубежный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3331704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196145" cy="486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719072"/>
            <a:ext cx="4752528" cy="5598360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Расчет прямого экономического воздействия произведен </a:t>
            </a:r>
            <a:r>
              <a:rPr lang="ru-RU" dirty="0">
                <a:solidFill>
                  <a:srgbClr val="FF0000"/>
                </a:solidFill>
              </a:rPr>
              <a:t>методом выявления потребительского излишка</a:t>
            </a:r>
            <a:r>
              <a:rPr lang="ru-RU" dirty="0"/>
              <a:t>, когда библиотечным услугам и продуктам придаются рыночные цены. Суть метода заключается в сравнении стоимости получения услуги или продукта в общедоступной библиотеке и в том случае, если бы они ее приобретали на рынке (в информационной службе, книжном магазине и т.п.). Приобретая услугу (товар) у библиотеки, потребитель получает </a:t>
            </a:r>
            <a:r>
              <a:rPr lang="ru-RU" dirty="0">
                <a:solidFill>
                  <a:srgbClr val="FF0000"/>
                </a:solidFill>
              </a:rPr>
              <a:t>излишек (активное сальдо), который он может расходовать на получение дополнительных  услуг (приобретение товаров).</a:t>
            </a:r>
          </a:p>
          <a:p>
            <a:r>
              <a:rPr lang="ru-RU" dirty="0"/>
              <a:t>Расчет размера потребительского излишка осуществляется следующим образом: </a:t>
            </a:r>
            <a:r>
              <a:rPr lang="ru-RU" dirty="0">
                <a:solidFill>
                  <a:srgbClr val="FF0000"/>
                </a:solidFill>
              </a:rPr>
              <a:t>из суммы средств, которые потенциально мог израсходовать потребитель услуги, вычитается сумма средств, израсходованная библиотеками при предоставлении услуги</a:t>
            </a:r>
            <a:r>
              <a:rPr lang="ru-RU" dirty="0"/>
              <a:t>. Потребительский излишек может быть высчитан для услуг в целом, по каждой из услуг, отдельно по муниципальным районам и городским округам, по некоторым услугам – по отдельным категориям потребителей. </a:t>
            </a:r>
            <a:r>
              <a:rPr lang="ru-RU" dirty="0">
                <a:solidFill>
                  <a:srgbClr val="FF0000"/>
                </a:solidFill>
              </a:rPr>
              <a:t>При расчете возврата на инвестиции потребительский излишек рассматривается как полученный чистый доход, далее чистый доход делится на объем израсходованных на предоставление услуги средств.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Отечественный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2979191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17058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Общий экономический эффект, полученный в результате предоставления библиотеками этих услуг, в 2010 г. составил 9 855,1 млн. руб., возврат на инвестиции составил 1,74 рубля на каждый вложенный рубль.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1881689"/>
              </p:ext>
            </p:extLst>
          </p:nvPr>
        </p:nvGraphicFramePr>
        <p:xfrm>
          <a:off x="2771799" y="1600200"/>
          <a:ext cx="6120680" cy="4709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1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Услуга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Потребительский излишек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8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Библиотеки штата Висконсин, США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Библиотеки Югры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Выдача детских изданий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91 682 294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8 420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Выдача взрослых изданий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272 997 164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15 570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Справочно-информационное обслуживание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27 609 166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6 986 590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Предоставление услуг компьютера, Интернета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28 494 760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2 764 570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Реализация детских программ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5 885 644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83 140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Реализация программ для взрослых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1 245 306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-23 720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Методические мероприятия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20 520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69609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>Михнова, И.Б., </a:t>
            </a:r>
            <a:r>
              <a:rPr lang="ru-RU" sz="1600" dirty="0" err="1"/>
              <a:t>Пурник</a:t>
            </a:r>
            <a:r>
              <a:rPr lang="ru-RU" sz="1600" dirty="0"/>
              <a:t>, А.А. Эффективная библиотека: как обустроить библиотеку и сделать ее нужной людям: </a:t>
            </a:r>
            <a:r>
              <a:rPr lang="ru-RU" sz="1600" dirty="0" err="1"/>
              <a:t>практ</a:t>
            </a:r>
            <a:r>
              <a:rPr lang="ru-RU" sz="1600" dirty="0"/>
              <a:t>. руководство. / И.Б. Михнова, А.А. </a:t>
            </a:r>
            <a:r>
              <a:rPr lang="ru-RU" sz="1600" dirty="0" err="1"/>
              <a:t>Пурник</a:t>
            </a:r>
            <a:r>
              <a:rPr lang="ru-RU" sz="1600" dirty="0"/>
              <a:t>. – Москва: Рос. гос. б-ка для молодежи, 2018. – 432 с., ил.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20860" r="32923" b="21494"/>
          <a:stretch/>
        </p:blipFill>
        <p:spPr bwMode="auto">
          <a:xfrm>
            <a:off x="467544" y="1700808"/>
            <a:ext cx="5400600" cy="4551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2" t="10703" r="39726" b="29259"/>
          <a:stretch/>
        </p:blipFill>
        <p:spPr bwMode="auto">
          <a:xfrm>
            <a:off x="5973798" y="1630052"/>
            <a:ext cx="2774666" cy="446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966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других отраслях</a:t>
            </a:r>
          </a:p>
        </p:txBody>
      </p:sp>
    </p:spTree>
    <p:extLst>
      <p:ext uri="{BB962C8B-B14F-4D97-AF65-F5344CB8AC3E}">
        <p14:creationId xmlns:p14="http://schemas.microsoft.com/office/powerpoint/2010/main" val="881551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dirty="0"/>
              <a:t>Полная экономическая ценность включает в себя: ценность от использования (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value</a:t>
            </a:r>
            <a:r>
              <a:rPr lang="ru-RU" dirty="0"/>
              <a:t>) и ценность, не связанную с использованием (</a:t>
            </a:r>
            <a:r>
              <a:rPr lang="ru-RU" dirty="0" err="1"/>
              <a:t>non-use</a:t>
            </a:r>
            <a:r>
              <a:rPr lang="ru-RU" dirty="0"/>
              <a:t> </a:t>
            </a:r>
            <a:r>
              <a:rPr lang="ru-RU" dirty="0" err="1"/>
              <a:t>value</a:t>
            </a:r>
            <a:r>
              <a:rPr lang="ru-RU" dirty="0"/>
              <a:t>), каждая из них делится еще на ряд ценностей, которые должны быть измерены для получения полной экономической ценности.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Вычисление осуществляется с помощью методов, которые делятся на две группы: методы рыночной оценки экологических результатов инвестиционных проектов и методы оценки физических изменений в окружающей природной среде и состоянии реципиентов (полученных в результате опросов). </a:t>
            </a:r>
            <a:r>
              <a:rPr lang="ru-RU" dirty="0">
                <a:solidFill>
                  <a:srgbClr val="FF0000"/>
                </a:solidFill>
              </a:rPr>
              <a:t>К рыночным методам относятся: условно-опросный метод, в ходе которого ценность определяется на основе опроса потребителей по двум позициям: готовности заплатить и готовности получить компенсацию за отсутствие блага; методы выявленных предпочтений: метод транспортных затрат, метод гедонистических цен, метод адаптивного поведения. Методами оценки с помощью применения опросов являются: имитация торгов, эксперименты «по вашему усмотрению», метод </a:t>
            </a:r>
            <a:r>
              <a:rPr lang="ru-RU" dirty="0" err="1">
                <a:solidFill>
                  <a:srgbClr val="FF0000"/>
                </a:solidFill>
              </a:rPr>
              <a:t>Дельфи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и т.д.  В первом случае получают объективные оценки, во втором – субъективные.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Концепция полной экономической ценности (</a:t>
            </a:r>
            <a:r>
              <a:rPr lang="ru-RU" dirty="0" err="1"/>
              <a:t>total</a:t>
            </a:r>
            <a:r>
              <a:rPr lang="ru-RU" dirty="0"/>
              <a:t> </a:t>
            </a:r>
            <a:r>
              <a:rPr lang="ru-RU" dirty="0" err="1"/>
              <a:t>economic</a:t>
            </a:r>
            <a:r>
              <a:rPr lang="ru-RU" dirty="0"/>
              <a:t> </a:t>
            </a:r>
            <a:r>
              <a:rPr lang="ru-RU" dirty="0" err="1"/>
              <a:t>value</a:t>
            </a:r>
            <a:r>
              <a:rPr lang="ru-RU" dirty="0"/>
              <a:t>)  окружающей природной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2142500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высчитывается суммированием стоимостной оценки полезности, получаемой собственником объекта, выраженной рыночной стоимостью и стоимостной оценки полезности, получаемой другими агентами в системе, представляющей собой нерыночную стоимость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общественной стоимости (</a:t>
            </a:r>
            <a:r>
              <a:rPr lang="ru-RU" dirty="0" err="1"/>
              <a:t>М.Мур</a:t>
            </a:r>
            <a:r>
              <a:rPr lang="ru-RU" dirty="0"/>
              <a:t>)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81772"/>
            <a:ext cx="4038600" cy="268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229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Результативность лежит в основе оценки деятельности библиотек (программы, проекты, задания, …)</a:t>
            </a:r>
          </a:p>
          <a:p>
            <a:r>
              <a:rPr lang="ru-RU" dirty="0"/>
              <a:t>Система независимой  оценки качества (Доля получателей услуг…)</a:t>
            </a:r>
          </a:p>
          <a:p>
            <a:r>
              <a:rPr lang="ru-RU" dirty="0"/>
              <a:t>Эффективность остается «полем боя» исследователей, на введение системы оценки нет запроса от заинтересованных сторон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зачем?</a:t>
            </a:r>
          </a:p>
        </p:txBody>
      </p:sp>
    </p:spTree>
    <p:extLst>
      <p:ext uri="{BB962C8B-B14F-4D97-AF65-F5344CB8AC3E}">
        <p14:creationId xmlns:p14="http://schemas.microsoft.com/office/powerpoint/2010/main" val="224972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dirty="0"/>
              <a:t>«</a:t>
            </a:r>
            <a:r>
              <a:rPr lang="ru-RU" i="1" dirty="0"/>
              <a:t>Эффективная библиотека — это библиотека, </a:t>
            </a:r>
            <a:r>
              <a:rPr lang="ru-RU" i="1" dirty="0">
                <a:solidFill>
                  <a:srgbClr val="FF0000"/>
                </a:solidFill>
              </a:rPr>
              <a:t>социальные, культурные и экономические результаты деятельности </a:t>
            </a:r>
            <a:r>
              <a:rPr lang="ru-RU" i="1" dirty="0"/>
              <a:t>которой по предоставлению пользователям информационно-библиотечных услуг и проведению культурно-просветительских и иных мероприятий ощутимо </a:t>
            </a:r>
            <a:r>
              <a:rPr lang="ru-RU" i="1" dirty="0">
                <a:solidFill>
                  <a:srgbClr val="FF0000"/>
                </a:solidFill>
              </a:rPr>
              <a:t>превышают затраты на их разработку (производство) и иные работы, связанные с предоставлением и/или проведением их </a:t>
            </a:r>
            <a:r>
              <a:rPr lang="ru-RU" i="1" dirty="0"/>
              <a:t>(например, на доведение информации до пользователей)»</a:t>
            </a:r>
          </a:p>
          <a:p>
            <a:pPr marL="45720" indent="0" algn="r">
              <a:buNone/>
            </a:pPr>
            <a:r>
              <a:rPr lang="ru-RU" dirty="0"/>
              <a:t>И.Б. Михнова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74" y="2348880"/>
            <a:ext cx="43234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66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3.7.10 </a:t>
            </a:r>
            <a:r>
              <a:rPr lang="ru-RU" b="1" dirty="0"/>
              <a:t>эффективность</a:t>
            </a:r>
            <a:r>
              <a:rPr lang="ru-RU" dirty="0"/>
              <a:t> (</a:t>
            </a:r>
            <a:r>
              <a:rPr lang="ru-RU" dirty="0" err="1"/>
              <a:t>efficiency</a:t>
            </a:r>
            <a:r>
              <a:rPr lang="ru-RU" dirty="0"/>
              <a:t>): Соотношение </a:t>
            </a:r>
            <a:r>
              <a:rPr lang="ru-RU" dirty="0">
                <a:solidFill>
                  <a:srgbClr val="FF0000"/>
                </a:solidFill>
              </a:rPr>
              <a:t>между </a:t>
            </a:r>
            <a:r>
              <a:rPr lang="ru-RU" dirty="0"/>
              <a:t>достигнутым результатом и использованными ресурсами.</a:t>
            </a:r>
          </a:p>
          <a:p>
            <a:endParaRPr lang="ru-RU" dirty="0"/>
          </a:p>
          <a:p>
            <a:r>
              <a:rPr lang="ru-RU" dirty="0"/>
              <a:t>3.7.11 </a:t>
            </a:r>
            <a:r>
              <a:rPr lang="ru-RU" b="1" dirty="0"/>
              <a:t>результативность </a:t>
            </a:r>
            <a:r>
              <a:rPr lang="ru-RU" dirty="0"/>
              <a:t>(</a:t>
            </a:r>
            <a:r>
              <a:rPr lang="ru-RU" dirty="0" err="1"/>
              <a:t>effectiveness</a:t>
            </a:r>
            <a:r>
              <a:rPr lang="ru-RU" dirty="0"/>
              <a:t>): </a:t>
            </a:r>
            <a:r>
              <a:rPr lang="ru-RU" dirty="0">
                <a:solidFill>
                  <a:srgbClr val="FF0000"/>
                </a:solidFill>
              </a:rPr>
              <a:t>Степень</a:t>
            </a:r>
            <a:r>
              <a:rPr lang="ru-RU" dirty="0"/>
              <a:t> реализации запланированной деятельности и достижения запланированных результатов.</a:t>
            </a:r>
          </a:p>
          <a:p>
            <a:endParaRPr lang="ru-RU" dirty="0"/>
          </a:p>
          <a:p>
            <a:r>
              <a:rPr lang="ru-RU" dirty="0"/>
              <a:t>3.6.2 </a:t>
            </a:r>
            <a:r>
              <a:rPr lang="ru-RU" b="1" dirty="0"/>
              <a:t>качество </a:t>
            </a:r>
            <a:r>
              <a:rPr lang="ru-RU" dirty="0"/>
              <a:t>(</a:t>
            </a:r>
            <a:r>
              <a:rPr lang="ru-RU" dirty="0" err="1"/>
              <a:t>quality</a:t>
            </a:r>
            <a:r>
              <a:rPr lang="ru-RU" dirty="0"/>
              <a:t>): </a:t>
            </a:r>
            <a:r>
              <a:rPr lang="ru-RU" dirty="0">
                <a:solidFill>
                  <a:srgbClr val="FF0000"/>
                </a:solidFill>
              </a:rPr>
              <a:t>Степень </a:t>
            </a:r>
            <a:r>
              <a:rPr lang="ru-RU" dirty="0"/>
              <a:t>соответствия совокупности присущих </a:t>
            </a:r>
            <a:r>
              <a:rPr lang="ru-RU" i="1" dirty="0"/>
              <a:t>характеристик</a:t>
            </a:r>
            <a:r>
              <a:rPr lang="ru-RU" dirty="0"/>
              <a:t>  </a:t>
            </a:r>
            <a:r>
              <a:rPr lang="ru-RU" i="1" dirty="0"/>
              <a:t>объекта</a:t>
            </a:r>
            <a:r>
              <a:rPr lang="ru-RU" dirty="0"/>
              <a:t> </a:t>
            </a:r>
            <a:r>
              <a:rPr lang="ru-RU" i="1" dirty="0"/>
              <a:t>требованиям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 ГОСТ Р ИСО 9000-2015.      </a:t>
            </a:r>
            <a:br>
              <a:rPr lang="ru-RU" sz="3100" dirty="0"/>
            </a:br>
            <a:r>
              <a:rPr lang="ru-RU" sz="3100" dirty="0"/>
              <a:t>СИСТЕМЫ МЕНЕДЖМЕНТА КАЧЕСТВА. Основные положения и словарь</a:t>
            </a:r>
          </a:p>
        </p:txBody>
      </p:sp>
    </p:spTree>
    <p:extLst>
      <p:ext uri="{BB962C8B-B14F-4D97-AF65-F5344CB8AC3E}">
        <p14:creationId xmlns:p14="http://schemas.microsoft.com/office/powerpoint/2010/main" val="401939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330824" cy="51389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3.7.8 </a:t>
            </a:r>
            <a:r>
              <a:rPr lang="ru-RU" b="1" dirty="0"/>
              <a:t>результаты деятельности </a:t>
            </a:r>
            <a:r>
              <a:rPr lang="ru-RU" dirty="0"/>
              <a:t>(</a:t>
            </a:r>
            <a:r>
              <a:rPr lang="ru-RU" dirty="0" err="1"/>
              <a:t>performance</a:t>
            </a:r>
            <a:r>
              <a:rPr lang="ru-RU" dirty="0"/>
              <a:t>): Измеримый итог.</a:t>
            </a:r>
          </a:p>
          <a:p>
            <a:endParaRPr lang="ru-RU" dirty="0"/>
          </a:p>
          <a:p>
            <a:r>
              <a:rPr lang="ru-RU" b="1" dirty="0"/>
              <a:t>Ресурсы -</a:t>
            </a:r>
            <a:r>
              <a:rPr lang="ru-RU" dirty="0"/>
              <a:t> то, что можно использовать, тратить; запас или источник чего-либо.</a:t>
            </a:r>
          </a:p>
          <a:p>
            <a:endParaRPr lang="ru-RU" dirty="0"/>
          </a:p>
          <a:p>
            <a:r>
              <a:rPr lang="ru-RU" b="1" dirty="0"/>
              <a:t>План </a:t>
            </a:r>
            <a:r>
              <a:rPr lang="ru-RU" dirty="0"/>
              <a:t>- обдуманные действия, необходимые для достижения поставленных целей в отведенные сроки. </a:t>
            </a:r>
          </a:p>
          <a:p>
            <a:endParaRPr lang="ru-RU" dirty="0"/>
          </a:p>
          <a:p>
            <a:r>
              <a:rPr lang="ru-RU" dirty="0"/>
              <a:t>3.6.4 </a:t>
            </a:r>
            <a:r>
              <a:rPr lang="ru-RU" b="1" dirty="0"/>
              <a:t>требование </a:t>
            </a:r>
            <a:r>
              <a:rPr lang="ru-RU" dirty="0"/>
              <a:t>(</a:t>
            </a:r>
            <a:r>
              <a:rPr lang="ru-RU" dirty="0" err="1"/>
              <a:t>requirement</a:t>
            </a:r>
            <a:r>
              <a:rPr lang="ru-RU" dirty="0"/>
              <a:t>): Потребность или ожидание, которое установлено, обычно предполагается или является обязательным.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Определимся с понятиями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25" y="1844824"/>
            <a:ext cx="354039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5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053803"/>
              </p:ext>
            </p:extLst>
          </p:nvPr>
        </p:nvGraphicFramePr>
        <p:xfrm>
          <a:off x="381000" y="1719263"/>
          <a:ext cx="840740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Эффективность </a:t>
                      </a:r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Соотношение между достигнутым результатом /измеримым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итогом</a:t>
                      </a:r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 использованными ресурсами /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запасами или источниками </a:t>
                      </a:r>
                      <a:r>
                        <a:rPr lang="ru-RU" dirty="0"/>
                        <a:t>чего-либо</a:t>
                      </a:r>
                    </a:p>
                  </a:txBody>
                  <a:tcPr marL="93416" marR="934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Результативность </a:t>
                      </a:r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Степень достижения запланированных результатов /измеримых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итогов</a:t>
                      </a:r>
                    </a:p>
                    <a:p>
                      <a:endParaRPr lang="ru-RU" dirty="0"/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 реализации запланированной деятельности /поставленных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целей</a:t>
                      </a:r>
                      <a:r>
                        <a:rPr lang="ru-RU" dirty="0"/>
                        <a:t> в отведенные сроки</a:t>
                      </a:r>
                    </a:p>
                  </a:txBody>
                  <a:tcPr marL="93416" marR="934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Качество </a:t>
                      </a:r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Степень с</a:t>
                      </a:r>
                      <a:r>
                        <a:rPr lang="ru-RU" dirty="0"/>
                        <a:t>оответствия совокупности присущих </a:t>
                      </a:r>
                      <a:r>
                        <a:rPr lang="ru-RU" i="1" dirty="0">
                          <a:solidFill>
                            <a:srgbClr val="FF0000"/>
                          </a:solidFill>
                        </a:rPr>
                        <a:t>х</a:t>
                      </a:r>
                      <a:r>
                        <a:rPr lang="ru-RU" i="0" dirty="0">
                          <a:solidFill>
                            <a:srgbClr val="FF0000"/>
                          </a:solidFill>
                        </a:rPr>
                        <a:t>арактеристик </a:t>
                      </a:r>
                      <a:r>
                        <a:rPr lang="ru-RU" i="0" dirty="0"/>
                        <a:t> </a:t>
                      </a:r>
                      <a:r>
                        <a:rPr lang="ru-RU" i="0" dirty="0">
                          <a:solidFill>
                            <a:srgbClr val="FF0000"/>
                          </a:solidFill>
                        </a:rPr>
                        <a:t>объекта </a:t>
                      </a:r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dirty="0">
                          <a:solidFill>
                            <a:srgbClr val="FF0000"/>
                          </a:solidFill>
                        </a:rPr>
                        <a:t>Требованиям / ожиданиям</a:t>
                      </a:r>
                      <a:r>
                        <a:rPr lang="ru-RU" i="0" dirty="0"/>
                        <a:t>, которые установлены, обычно предполагаются или являются обязательными</a:t>
                      </a:r>
                    </a:p>
                    <a:p>
                      <a:endParaRPr lang="ru-RU" dirty="0"/>
                    </a:p>
                  </a:txBody>
                  <a:tcPr marL="93416" marR="934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Соотношение </a:t>
            </a:r>
          </a:p>
        </p:txBody>
      </p:sp>
    </p:spTree>
    <p:extLst>
      <p:ext uri="{BB962C8B-B14F-4D97-AF65-F5344CB8AC3E}">
        <p14:creationId xmlns:p14="http://schemas.microsoft.com/office/powerpoint/2010/main" val="31908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3.1.13 </a:t>
            </a:r>
            <a:r>
              <a:rPr lang="ru-RU" b="1" dirty="0"/>
              <a:t>эффективность библиотечно-информационной услуги:</a:t>
            </a:r>
            <a:r>
              <a:rPr lang="ru-RU" dirty="0"/>
              <a:t> Результативность библиотечно-информационной услуги относительно затрат на ее осуществление.</a:t>
            </a:r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ГОСТ Р 7.0.103-2018. Национальный стандарт Российской Федерации. Система стандартов по информации, библиотечному и издательскому делу. Библиотечно-информационное обслуживание. Термины и определения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731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23020</TotalTime>
  <Words>4860</Words>
  <Application>Microsoft Office PowerPoint</Application>
  <PresentationFormat>Экран (4:3)</PresentationFormat>
  <Paragraphs>409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Calibri</vt:lpstr>
      <vt:lpstr>Franklin Gothic Medium</vt:lpstr>
      <vt:lpstr>Times New Roman</vt:lpstr>
      <vt:lpstr>Wingdings</vt:lpstr>
      <vt:lpstr>Wingdings 2</vt:lpstr>
      <vt:lpstr>Сетка</vt:lpstr>
      <vt:lpstr>Качество, эффективность и результативность: игры с терминами</vt:lpstr>
      <vt:lpstr>Презентация PowerPoint</vt:lpstr>
      <vt:lpstr>Симулякр </vt:lpstr>
      <vt:lpstr>Михнова, И.Б., Пурник, А.А. Эффективная библиотека: как обустроить библиотеку и сделать ее нужной людям: практ. руководство. / И.Б. Михнова, А.А. Пурник. – Москва: Рос. гос. б-ка для молодежи, 2018. – 432 с., ил.</vt:lpstr>
      <vt:lpstr>Презентация PowerPoint</vt:lpstr>
      <vt:lpstr> ГОСТ Р ИСО 9000-2015.       СИСТЕМЫ МЕНЕДЖМЕНТА КАЧЕСТВА. Основные положения и словарь</vt:lpstr>
      <vt:lpstr>Определимся с понятиями</vt:lpstr>
      <vt:lpstr>Соотношение </vt:lpstr>
      <vt:lpstr>Презентация PowerPoint</vt:lpstr>
      <vt:lpstr>Распоряжение Минкультуры России от 03.11.2020 N Р-1459 "О внесении изменений в распоряжение Министерства культуры Российской Федерации от 16.10.2020 N Р-1358 "О методологии расчета показателя "Число посещений культурных мероприятий" </vt:lpstr>
      <vt:lpstr>"Бюджетный кодекс Российской Федерации«  от 31.07.1998 N 145-ФЗ </vt:lpstr>
      <vt:lpstr>&lt;Письмо&gt; Минкультуры России от 05.08.2014 N 166-01-39/04-НМ &lt;О направлении Методических рекомендаций по взаимоувязке системы отраслевых показателей эффективности деятельности в сфере культуры от федерального уровня до конкретного учреждения и работника&gt; </vt:lpstr>
      <vt:lpstr>Приказ Минкультуры России от 28.06.2013 N 920 "Об утверждении Методических рекомендаций по разработке органами государственной власти субъектов Российской Федерации и органами местного самоуправления показателей эффективности деятельности подведомственных учреждений культуры, их руководителей и работников по видам учреждений и основным категориям работников" </vt:lpstr>
      <vt:lpstr>Презентация PowerPoint</vt:lpstr>
      <vt:lpstr>Презентация PowerPoint</vt:lpstr>
      <vt:lpstr>Опыт использования показателей оценки эффективности в национальных библиотеках республик России</vt:lpstr>
      <vt:lpstr>РБА. Оценка эффективности и качества работы публичной библиотеки</vt:lpstr>
      <vt:lpstr>ИФЛА. Измерение качества работы: международное руководство по измерению эффективности работы университетских и других научных библиотек Р. Полл,  П. Бокхорст</vt:lpstr>
      <vt:lpstr>Сводный индекс эффективности  (И. Пилко, С. Мухамедиева)</vt:lpstr>
      <vt:lpstr>Качество </vt:lpstr>
      <vt:lpstr>Презентация PowerPoint</vt:lpstr>
      <vt:lpstr>Почему? </vt:lpstr>
      <vt:lpstr>Презентация PowerPoint</vt:lpstr>
      <vt:lpstr>Экономическая или  социально-экономическая?</vt:lpstr>
      <vt:lpstr>Презентация PowerPoint</vt:lpstr>
      <vt:lpstr>Презентация PowerPoint</vt:lpstr>
      <vt:lpstr>Е.А.Фенелонов</vt:lpstr>
      <vt:lpstr>Ю.А. Горшков</vt:lpstr>
      <vt:lpstr>Презентация PowerPoint</vt:lpstr>
      <vt:lpstr>показатель «возврат на инвестиции» (return on investment, ROI)</vt:lpstr>
      <vt:lpstr>Рентабельность инвестиций </vt:lpstr>
      <vt:lpstr>Метод условной оценки </vt:lpstr>
      <vt:lpstr>метод оценки затрат времени </vt:lpstr>
      <vt:lpstr>Зарубежный опыт</vt:lpstr>
      <vt:lpstr>Презентация PowerPoint</vt:lpstr>
      <vt:lpstr>Экономическая ценность библиотек</vt:lpstr>
      <vt:lpstr>Зарубежный опыт</vt:lpstr>
      <vt:lpstr>Отечественный опыт</vt:lpstr>
      <vt:lpstr>Результаты исследования</vt:lpstr>
      <vt:lpstr>В других отраслях</vt:lpstr>
      <vt:lpstr>Концепция полной экономической ценности (total economic value)  окружающей природной среды</vt:lpstr>
      <vt:lpstr>оценка общественной стоимости (М.Мур)</vt:lpstr>
      <vt:lpstr>зачем?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Результативная и эффективная библиотека. Как отличить? Как оценить? Как стать?</dc:title>
  <dc:creator>Волженина Светлана Юрьевна</dc:creator>
  <cp:lastModifiedBy>Svetlana</cp:lastModifiedBy>
  <cp:revision>96</cp:revision>
  <dcterms:created xsi:type="dcterms:W3CDTF">2022-05-10T10:49:47Z</dcterms:created>
  <dcterms:modified xsi:type="dcterms:W3CDTF">2022-11-21T17:15:17Z</dcterms:modified>
</cp:coreProperties>
</file>