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60" r:id="rId3"/>
    <p:sldId id="257" r:id="rId4"/>
    <p:sldId id="261" r:id="rId5"/>
    <p:sldId id="263" r:id="rId6"/>
    <p:sldId id="262" r:id="rId7"/>
    <p:sldId id="264" r:id="rId8"/>
    <p:sldId id="266" r:id="rId9"/>
    <p:sldId id="265" r:id="rId10"/>
    <p:sldId id="267" r:id="rId11"/>
    <p:sldId id="268" r:id="rId12"/>
    <p:sldId id="272" r:id="rId13"/>
    <p:sldId id="269" r:id="rId14"/>
    <p:sldId id="270" r:id="rId15"/>
    <p:sldId id="271" r:id="rId16"/>
    <p:sldId id="273" r:id="rId17"/>
    <p:sldId id="274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4098A1-D5BC-4E29-95DE-76125CB6F291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7704BF-DAD7-42C6-BC35-9F0778C01027}">
      <dgm:prSet/>
      <dgm:spPr/>
      <dgm:t>
        <a:bodyPr/>
        <a:lstStyle/>
        <a:p>
          <a:r>
            <a:rPr lang="ru-RU" dirty="0"/>
            <a:t>Чего не хватает Машине для того, чтобы быть личностью?</a:t>
          </a:r>
        </a:p>
      </dgm:t>
    </dgm:pt>
    <dgm:pt modelId="{FF476707-5EE2-429F-93BD-505B678FD8F8}" type="parTrans" cxnId="{1FCC9EBE-548B-4F32-8BC5-D7F9FD469FD7}">
      <dgm:prSet/>
      <dgm:spPr/>
      <dgm:t>
        <a:bodyPr/>
        <a:lstStyle/>
        <a:p>
          <a:endParaRPr lang="ru-RU"/>
        </a:p>
      </dgm:t>
    </dgm:pt>
    <dgm:pt modelId="{6FBE5C87-8AB1-45B5-A110-115253821F2A}" type="sibTrans" cxnId="{1FCC9EBE-548B-4F32-8BC5-D7F9FD469FD7}">
      <dgm:prSet/>
      <dgm:spPr/>
      <dgm:t>
        <a:bodyPr/>
        <a:lstStyle/>
        <a:p>
          <a:endParaRPr lang="ru-RU"/>
        </a:p>
      </dgm:t>
    </dgm:pt>
    <dgm:pt modelId="{19DD198E-9C3E-4395-8887-8E919CB158A5}">
      <dgm:prSet/>
      <dgm:spPr/>
      <dgm:t>
        <a:bodyPr/>
        <a:lstStyle/>
        <a:p>
          <a:r>
            <a:rPr lang="ru-RU" dirty="0"/>
            <a:t>Свободы выбора?</a:t>
          </a:r>
        </a:p>
      </dgm:t>
    </dgm:pt>
    <dgm:pt modelId="{60EFDE94-EE44-4A06-A5C0-6609E5AEB379}" type="parTrans" cxnId="{A61BC8C0-77D4-4457-8EB5-3CA17577BF51}">
      <dgm:prSet/>
      <dgm:spPr/>
      <dgm:t>
        <a:bodyPr/>
        <a:lstStyle/>
        <a:p>
          <a:endParaRPr lang="ru-RU"/>
        </a:p>
      </dgm:t>
    </dgm:pt>
    <dgm:pt modelId="{2562DBEE-3849-4197-BF01-47DFA2D82D1F}" type="sibTrans" cxnId="{A61BC8C0-77D4-4457-8EB5-3CA17577BF51}">
      <dgm:prSet/>
      <dgm:spPr/>
      <dgm:t>
        <a:bodyPr/>
        <a:lstStyle/>
        <a:p>
          <a:endParaRPr lang="ru-RU"/>
        </a:p>
      </dgm:t>
    </dgm:pt>
    <dgm:pt modelId="{D55ADC20-E5F7-46EF-8BDA-4C10DC3D4E25}">
      <dgm:prSet/>
      <dgm:spPr/>
      <dgm:t>
        <a:bodyPr/>
        <a:lstStyle/>
        <a:p>
          <a:r>
            <a:rPr lang="ru-RU" dirty="0"/>
            <a:t>Сопереживания?</a:t>
          </a:r>
        </a:p>
      </dgm:t>
    </dgm:pt>
    <dgm:pt modelId="{9ABE141C-74DA-4F37-B3A0-3D8CCB8D4DD7}" type="parTrans" cxnId="{B543F5D3-FC5D-4A9B-A9B9-C5C8B2595D04}">
      <dgm:prSet/>
      <dgm:spPr/>
      <dgm:t>
        <a:bodyPr/>
        <a:lstStyle/>
        <a:p>
          <a:endParaRPr lang="ru-RU"/>
        </a:p>
      </dgm:t>
    </dgm:pt>
    <dgm:pt modelId="{769A4909-B426-47C6-9BC0-F37E594C4869}" type="sibTrans" cxnId="{B543F5D3-FC5D-4A9B-A9B9-C5C8B2595D04}">
      <dgm:prSet/>
      <dgm:spPr/>
      <dgm:t>
        <a:bodyPr/>
        <a:lstStyle/>
        <a:p>
          <a:endParaRPr lang="ru-RU"/>
        </a:p>
      </dgm:t>
    </dgm:pt>
    <dgm:pt modelId="{46211F61-0C62-48BC-B671-CB2878F64CD3}">
      <dgm:prSet/>
      <dgm:spPr/>
      <dgm:t>
        <a:bodyPr/>
        <a:lstStyle/>
        <a:p>
          <a:r>
            <a:rPr lang="ru-RU" dirty="0"/>
            <a:t>Эмоций и души?</a:t>
          </a:r>
        </a:p>
      </dgm:t>
    </dgm:pt>
    <dgm:pt modelId="{D3A182BC-B0F3-4A0F-A3D7-E00D43495F86}" type="parTrans" cxnId="{000E39E4-7BA8-43F0-A4C9-18890B79D4ED}">
      <dgm:prSet/>
      <dgm:spPr/>
      <dgm:t>
        <a:bodyPr/>
        <a:lstStyle/>
        <a:p>
          <a:endParaRPr lang="ru-RU"/>
        </a:p>
      </dgm:t>
    </dgm:pt>
    <dgm:pt modelId="{DD53B26B-C7B3-42DF-8306-97F95D4192D2}" type="sibTrans" cxnId="{000E39E4-7BA8-43F0-A4C9-18890B79D4ED}">
      <dgm:prSet/>
      <dgm:spPr/>
      <dgm:t>
        <a:bodyPr/>
        <a:lstStyle/>
        <a:p>
          <a:endParaRPr lang="ru-RU"/>
        </a:p>
      </dgm:t>
    </dgm:pt>
    <dgm:pt modelId="{EE654581-3856-458E-AEB9-76B3871CDA58}">
      <dgm:prSet/>
      <dgm:spPr/>
      <dgm:t>
        <a:bodyPr/>
        <a:lstStyle/>
        <a:p>
          <a:r>
            <a:rPr lang="ru-RU" dirty="0"/>
            <a:t>Самосознание?</a:t>
          </a:r>
        </a:p>
      </dgm:t>
    </dgm:pt>
    <dgm:pt modelId="{9BD4893C-4D01-486C-8FA9-30AE2BE5FD59}" type="parTrans" cxnId="{04271912-5197-45E3-9525-3B92F7A66A8D}">
      <dgm:prSet/>
      <dgm:spPr/>
      <dgm:t>
        <a:bodyPr/>
        <a:lstStyle/>
        <a:p>
          <a:endParaRPr lang="ru-RU"/>
        </a:p>
      </dgm:t>
    </dgm:pt>
    <dgm:pt modelId="{0FF83CE1-CAB3-45C4-90BF-9B194AC7D813}" type="sibTrans" cxnId="{04271912-5197-45E3-9525-3B92F7A66A8D}">
      <dgm:prSet/>
      <dgm:spPr/>
      <dgm:t>
        <a:bodyPr/>
        <a:lstStyle/>
        <a:p>
          <a:endParaRPr lang="ru-RU"/>
        </a:p>
      </dgm:t>
    </dgm:pt>
    <dgm:pt modelId="{F9097BBC-8F85-47F8-AC4E-097CEFC8CDE5}" type="pres">
      <dgm:prSet presAssocID="{924098A1-D5BC-4E29-95DE-76125CB6F291}" presName="Name0" presStyleCnt="0">
        <dgm:presLayoutVars>
          <dgm:dir/>
          <dgm:animLvl val="lvl"/>
          <dgm:resizeHandles val="exact"/>
        </dgm:presLayoutVars>
      </dgm:prSet>
      <dgm:spPr/>
    </dgm:pt>
    <dgm:pt modelId="{8AD6A300-731F-4D34-935E-C2D1CFBDB188}" type="pres">
      <dgm:prSet presAssocID="{5A7704BF-DAD7-42C6-BC35-9F0778C01027}" presName="boxAndChildren" presStyleCnt="0"/>
      <dgm:spPr/>
    </dgm:pt>
    <dgm:pt modelId="{8D8DDA2D-70C7-4904-8C72-96C742BBD605}" type="pres">
      <dgm:prSet presAssocID="{5A7704BF-DAD7-42C6-BC35-9F0778C01027}" presName="parentTextBox" presStyleLbl="node1" presStyleIdx="0" presStyleCnt="1"/>
      <dgm:spPr/>
    </dgm:pt>
    <dgm:pt modelId="{60778002-661F-4203-ADD0-BB79FC5E749D}" type="pres">
      <dgm:prSet presAssocID="{5A7704BF-DAD7-42C6-BC35-9F0778C01027}" presName="entireBox" presStyleLbl="node1" presStyleIdx="0" presStyleCnt="1"/>
      <dgm:spPr/>
    </dgm:pt>
    <dgm:pt modelId="{065F3747-3516-486B-AAC8-71F98CBC2826}" type="pres">
      <dgm:prSet presAssocID="{5A7704BF-DAD7-42C6-BC35-9F0778C01027}" presName="descendantBox" presStyleCnt="0"/>
      <dgm:spPr/>
    </dgm:pt>
    <dgm:pt modelId="{60769E76-A2DA-4BFA-88B5-25C102BBA952}" type="pres">
      <dgm:prSet presAssocID="{EE654581-3856-458E-AEB9-76B3871CDA58}" presName="childTextBox" presStyleLbl="fgAccFollowNode1" presStyleIdx="0" presStyleCnt="4">
        <dgm:presLayoutVars>
          <dgm:bulletEnabled val="1"/>
        </dgm:presLayoutVars>
      </dgm:prSet>
      <dgm:spPr/>
    </dgm:pt>
    <dgm:pt modelId="{0AD8C283-5638-4F29-983C-AD48D01D6DC4}" type="pres">
      <dgm:prSet presAssocID="{19DD198E-9C3E-4395-8887-8E919CB158A5}" presName="childTextBox" presStyleLbl="fgAccFollowNode1" presStyleIdx="1" presStyleCnt="4">
        <dgm:presLayoutVars>
          <dgm:bulletEnabled val="1"/>
        </dgm:presLayoutVars>
      </dgm:prSet>
      <dgm:spPr/>
    </dgm:pt>
    <dgm:pt modelId="{EFAF0004-3C45-4915-9394-BD9A9A9D73FB}" type="pres">
      <dgm:prSet presAssocID="{D55ADC20-E5F7-46EF-8BDA-4C10DC3D4E25}" presName="childTextBox" presStyleLbl="fgAccFollowNode1" presStyleIdx="2" presStyleCnt="4">
        <dgm:presLayoutVars>
          <dgm:bulletEnabled val="1"/>
        </dgm:presLayoutVars>
      </dgm:prSet>
      <dgm:spPr/>
    </dgm:pt>
    <dgm:pt modelId="{9C1A9805-91B4-4275-A534-BAA1CBAF97DE}" type="pres">
      <dgm:prSet presAssocID="{46211F61-0C62-48BC-B671-CB2878F64CD3}" presName="childTextBox" presStyleLbl="fgAccFollowNode1" presStyleIdx="3" presStyleCnt="4">
        <dgm:presLayoutVars>
          <dgm:bulletEnabled val="1"/>
        </dgm:presLayoutVars>
      </dgm:prSet>
      <dgm:spPr/>
    </dgm:pt>
  </dgm:ptLst>
  <dgm:cxnLst>
    <dgm:cxn modelId="{04271912-5197-45E3-9525-3B92F7A66A8D}" srcId="{5A7704BF-DAD7-42C6-BC35-9F0778C01027}" destId="{EE654581-3856-458E-AEB9-76B3871CDA58}" srcOrd="0" destOrd="0" parTransId="{9BD4893C-4D01-486C-8FA9-30AE2BE5FD59}" sibTransId="{0FF83CE1-CAB3-45C4-90BF-9B194AC7D813}"/>
    <dgm:cxn modelId="{CB53821E-3DE1-4E9C-817C-70769ABAFB51}" type="presOf" srcId="{46211F61-0C62-48BC-B671-CB2878F64CD3}" destId="{9C1A9805-91B4-4275-A534-BAA1CBAF97DE}" srcOrd="0" destOrd="0" presId="urn:microsoft.com/office/officeart/2005/8/layout/process4"/>
    <dgm:cxn modelId="{D4203B1F-C830-408F-9733-FA7848CEF58A}" type="presOf" srcId="{19DD198E-9C3E-4395-8887-8E919CB158A5}" destId="{0AD8C283-5638-4F29-983C-AD48D01D6DC4}" srcOrd="0" destOrd="0" presId="urn:microsoft.com/office/officeart/2005/8/layout/process4"/>
    <dgm:cxn modelId="{06828967-3F61-40CE-AA17-3BCE1084A516}" type="presOf" srcId="{D55ADC20-E5F7-46EF-8BDA-4C10DC3D4E25}" destId="{EFAF0004-3C45-4915-9394-BD9A9A9D73FB}" srcOrd="0" destOrd="0" presId="urn:microsoft.com/office/officeart/2005/8/layout/process4"/>
    <dgm:cxn modelId="{DFAA294D-73E9-41BB-92F5-75246F4E5D2E}" type="presOf" srcId="{924098A1-D5BC-4E29-95DE-76125CB6F291}" destId="{F9097BBC-8F85-47F8-AC4E-097CEFC8CDE5}" srcOrd="0" destOrd="0" presId="urn:microsoft.com/office/officeart/2005/8/layout/process4"/>
    <dgm:cxn modelId="{0298D67E-1A8D-41CD-91A0-2ECB56241652}" type="presOf" srcId="{5A7704BF-DAD7-42C6-BC35-9F0778C01027}" destId="{60778002-661F-4203-ADD0-BB79FC5E749D}" srcOrd="1" destOrd="0" presId="urn:microsoft.com/office/officeart/2005/8/layout/process4"/>
    <dgm:cxn modelId="{1FCC9EBE-548B-4F32-8BC5-D7F9FD469FD7}" srcId="{924098A1-D5BC-4E29-95DE-76125CB6F291}" destId="{5A7704BF-DAD7-42C6-BC35-9F0778C01027}" srcOrd="0" destOrd="0" parTransId="{FF476707-5EE2-429F-93BD-505B678FD8F8}" sibTransId="{6FBE5C87-8AB1-45B5-A110-115253821F2A}"/>
    <dgm:cxn modelId="{A61BC8C0-77D4-4457-8EB5-3CA17577BF51}" srcId="{5A7704BF-DAD7-42C6-BC35-9F0778C01027}" destId="{19DD198E-9C3E-4395-8887-8E919CB158A5}" srcOrd="1" destOrd="0" parTransId="{60EFDE94-EE44-4A06-A5C0-6609E5AEB379}" sibTransId="{2562DBEE-3849-4197-BF01-47DFA2D82D1F}"/>
    <dgm:cxn modelId="{B543F5D3-FC5D-4A9B-A9B9-C5C8B2595D04}" srcId="{5A7704BF-DAD7-42C6-BC35-9F0778C01027}" destId="{D55ADC20-E5F7-46EF-8BDA-4C10DC3D4E25}" srcOrd="2" destOrd="0" parTransId="{9ABE141C-74DA-4F37-B3A0-3D8CCB8D4DD7}" sibTransId="{769A4909-B426-47C6-9BC0-F37E594C4869}"/>
    <dgm:cxn modelId="{A86D71D5-DB16-448A-9597-3A2C89546501}" type="presOf" srcId="{5A7704BF-DAD7-42C6-BC35-9F0778C01027}" destId="{8D8DDA2D-70C7-4904-8C72-96C742BBD605}" srcOrd="0" destOrd="0" presId="urn:microsoft.com/office/officeart/2005/8/layout/process4"/>
    <dgm:cxn modelId="{220ACBDE-715C-4A62-9A35-B6662C61586D}" type="presOf" srcId="{EE654581-3856-458E-AEB9-76B3871CDA58}" destId="{60769E76-A2DA-4BFA-88B5-25C102BBA952}" srcOrd="0" destOrd="0" presId="urn:microsoft.com/office/officeart/2005/8/layout/process4"/>
    <dgm:cxn modelId="{000E39E4-7BA8-43F0-A4C9-18890B79D4ED}" srcId="{5A7704BF-DAD7-42C6-BC35-9F0778C01027}" destId="{46211F61-0C62-48BC-B671-CB2878F64CD3}" srcOrd="3" destOrd="0" parTransId="{D3A182BC-B0F3-4A0F-A3D7-E00D43495F86}" sibTransId="{DD53B26B-C7B3-42DF-8306-97F95D4192D2}"/>
    <dgm:cxn modelId="{CEFCA5BA-C35A-40B4-917B-88761A81D22B}" type="presParOf" srcId="{F9097BBC-8F85-47F8-AC4E-097CEFC8CDE5}" destId="{8AD6A300-731F-4D34-935E-C2D1CFBDB188}" srcOrd="0" destOrd="0" presId="urn:microsoft.com/office/officeart/2005/8/layout/process4"/>
    <dgm:cxn modelId="{CF1F93E6-4727-4823-BF63-F4FAB7CBEC52}" type="presParOf" srcId="{8AD6A300-731F-4D34-935E-C2D1CFBDB188}" destId="{8D8DDA2D-70C7-4904-8C72-96C742BBD605}" srcOrd="0" destOrd="0" presId="urn:microsoft.com/office/officeart/2005/8/layout/process4"/>
    <dgm:cxn modelId="{52CA7ABC-B3A2-4281-8315-924F7DA7FEDD}" type="presParOf" srcId="{8AD6A300-731F-4D34-935E-C2D1CFBDB188}" destId="{60778002-661F-4203-ADD0-BB79FC5E749D}" srcOrd="1" destOrd="0" presId="urn:microsoft.com/office/officeart/2005/8/layout/process4"/>
    <dgm:cxn modelId="{6F7A26E8-B909-46BF-A35A-E415AE8C8072}" type="presParOf" srcId="{8AD6A300-731F-4D34-935E-C2D1CFBDB188}" destId="{065F3747-3516-486B-AAC8-71F98CBC2826}" srcOrd="2" destOrd="0" presId="urn:microsoft.com/office/officeart/2005/8/layout/process4"/>
    <dgm:cxn modelId="{F3BCC2C4-7127-424A-B390-2AA7F3071F03}" type="presParOf" srcId="{065F3747-3516-486B-AAC8-71F98CBC2826}" destId="{60769E76-A2DA-4BFA-88B5-25C102BBA952}" srcOrd="0" destOrd="0" presId="urn:microsoft.com/office/officeart/2005/8/layout/process4"/>
    <dgm:cxn modelId="{EBFDDE7C-977E-4925-9BE6-C3838F7FDEF0}" type="presParOf" srcId="{065F3747-3516-486B-AAC8-71F98CBC2826}" destId="{0AD8C283-5638-4F29-983C-AD48D01D6DC4}" srcOrd="1" destOrd="0" presId="urn:microsoft.com/office/officeart/2005/8/layout/process4"/>
    <dgm:cxn modelId="{81A83FAB-5540-429E-B8CE-F0B340667D5D}" type="presParOf" srcId="{065F3747-3516-486B-AAC8-71F98CBC2826}" destId="{EFAF0004-3C45-4915-9394-BD9A9A9D73FB}" srcOrd="2" destOrd="0" presId="urn:microsoft.com/office/officeart/2005/8/layout/process4"/>
    <dgm:cxn modelId="{A59D6E2A-FC31-4F2F-86FD-6395DF3F9423}" type="presParOf" srcId="{065F3747-3516-486B-AAC8-71F98CBC2826}" destId="{9C1A9805-91B4-4275-A534-BAA1CBAF97DE}" srcOrd="3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778002-661F-4203-ADD0-BB79FC5E749D}">
      <dsp:nvSpPr>
        <dsp:cNvPr id="0" name=""/>
        <dsp:cNvSpPr/>
      </dsp:nvSpPr>
      <dsp:spPr>
        <a:xfrm>
          <a:off x="0" y="0"/>
          <a:ext cx="11029615" cy="363448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152" tIns="327152" rIns="327152" bIns="327152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600" kern="1200" dirty="0"/>
            <a:t>Чего не хватает Машине для того, чтобы быть личностью?</a:t>
          </a:r>
        </a:p>
      </dsp:txBody>
      <dsp:txXfrm>
        <a:off x="0" y="0"/>
        <a:ext cx="11029615" cy="1962622"/>
      </dsp:txXfrm>
    </dsp:sp>
    <dsp:sp modelId="{60769E76-A2DA-4BFA-88B5-25C102BBA952}">
      <dsp:nvSpPr>
        <dsp:cNvPr id="0" name=""/>
        <dsp:cNvSpPr/>
      </dsp:nvSpPr>
      <dsp:spPr>
        <a:xfrm>
          <a:off x="0" y="1889932"/>
          <a:ext cx="2757403" cy="1671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Самосознание?</a:t>
          </a:r>
        </a:p>
      </dsp:txBody>
      <dsp:txXfrm>
        <a:off x="0" y="1889932"/>
        <a:ext cx="2757403" cy="1671863"/>
      </dsp:txXfrm>
    </dsp:sp>
    <dsp:sp modelId="{0AD8C283-5638-4F29-983C-AD48D01D6DC4}">
      <dsp:nvSpPr>
        <dsp:cNvPr id="0" name=""/>
        <dsp:cNvSpPr/>
      </dsp:nvSpPr>
      <dsp:spPr>
        <a:xfrm>
          <a:off x="2757403" y="1889932"/>
          <a:ext cx="2757403" cy="1671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Свободы выбора?</a:t>
          </a:r>
        </a:p>
      </dsp:txBody>
      <dsp:txXfrm>
        <a:off x="2757403" y="1889932"/>
        <a:ext cx="2757403" cy="1671863"/>
      </dsp:txXfrm>
    </dsp:sp>
    <dsp:sp modelId="{EFAF0004-3C45-4915-9394-BD9A9A9D73FB}">
      <dsp:nvSpPr>
        <dsp:cNvPr id="0" name=""/>
        <dsp:cNvSpPr/>
      </dsp:nvSpPr>
      <dsp:spPr>
        <a:xfrm>
          <a:off x="5514807" y="1889932"/>
          <a:ext cx="2757403" cy="1671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Сопереживания?</a:t>
          </a:r>
        </a:p>
      </dsp:txBody>
      <dsp:txXfrm>
        <a:off x="5514807" y="1889932"/>
        <a:ext cx="2757403" cy="1671863"/>
      </dsp:txXfrm>
    </dsp:sp>
    <dsp:sp modelId="{9C1A9805-91B4-4275-A534-BAA1CBAF97DE}">
      <dsp:nvSpPr>
        <dsp:cNvPr id="0" name=""/>
        <dsp:cNvSpPr/>
      </dsp:nvSpPr>
      <dsp:spPr>
        <a:xfrm>
          <a:off x="8272211" y="1889932"/>
          <a:ext cx="2757403" cy="1671863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Эмоций и души?</a:t>
          </a:r>
        </a:p>
      </dsp:txBody>
      <dsp:txXfrm>
        <a:off x="8272211" y="1889932"/>
        <a:ext cx="2757403" cy="1671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726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58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740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34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498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8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63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589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6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92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25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11/21/2019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31871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30" r:id="rId5"/>
    <p:sldLayoutId id="2147483724" r:id="rId6"/>
    <p:sldLayoutId id="2147483725" r:id="rId7"/>
    <p:sldLayoutId id="2147483726" r:id="rId8"/>
    <p:sldLayoutId id="2147483729" r:id="rId9"/>
    <p:sldLayoutId id="2147483728" r:id="rId10"/>
    <p:sldLayoutId id="2147483727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88000">
              <a:schemeClr val="bg1">
                <a:shade val="94000"/>
                <a:satMod val="110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8C565D-A991-4381-AC37-76A58A4A1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B2E44-8F15-4F08-8531-FC14583F9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49960" y="1507414"/>
            <a:ext cx="7295507" cy="3703320"/>
          </a:xfrm>
        </p:spPr>
        <p:txBody>
          <a:bodyPr anchor="ctr">
            <a:normAutofit/>
          </a:bodyPr>
          <a:lstStyle/>
          <a:p>
            <a:r>
              <a:rPr lang="ru-RU" sz="4800"/>
              <a:t>Культурный код цифрового будущего.</a:t>
            </a:r>
            <a:br>
              <a:rPr lang="ru-RU" sz="4800"/>
            </a:br>
            <a:r>
              <a:rPr lang="ru-RU" sz="4800"/>
              <a:t>Идентичность 21 века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AC7ACC4-2773-4860-B2B0-9C2388245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342" y="1507414"/>
            <a:ext cx="3330781" cy="3703320"/>
          </a:xfrm>
          <a:ln w="57150">
            <a:noFill/>
          </a:ln>
        </p:spPr>
        <p:txBody>
          <a:bodyPr anchor="ctr">
            <a:normAutofit/>
          </a:bodyPr>
          <a:lstStyle/>
          <a:p>
            <a:pPr algn="r"/>
            <a:r>
              <a:rPr lang="ru-RU" sz="2000">
                <a:solidFill>
                  <a:schemeClr val="tx2"/>
                </a:solidFill>
              </a:rPr>
              <a:t>Финк Рудольф Александрович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7180431-F4DE-415D-BCBB-9316423C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3642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ABD997-5EF9-4E9B-AFBB-F6DFAAF3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V="1">
            <a:off x="2209064" y="3329711"/>
            <a:ext cx="3703320" cy="5872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9AB5EE6-A047-4B18-B998-D46DF3C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5878019"/>
            <a:ext cx="11298933" cy="512708"/>
          </a:xfrm>
          <a:prstGeom prst="rect">
            <a:avLst/>
          </a:prstGeom>
          <a:solidFill>
            <a:srgbClr val="969FA7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978697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2C66B-5D79-4471-9334-4FEB6704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6000" dirty="0">
                <a:solidFill>
                  <a:srgbClr val="FFFFFF">
                    <a:alpha val="90000"/>
                  </a:srgbClr>
                </a:solidFill>
              </a:rPr>
              <a:t>Вытесняя нас</a:t>
            </a:r>
            <a:endParaRPr lang="en-US" sz="600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38716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E398DD-8EF1-4CD4-93EC-CE860DF4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2"/>
                </a:solidFill>
              </a:rPr>
              <a:t>Помогая человеку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Рисунок 5" descr="Изображение выглядит как человек, мужчина, внутренний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C8DA4B07-BBAE-445F-B52A-14DB8A0229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4" r="4529" b="3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0F29D9F-DB6D-4AE0-BD21-CE727F113B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7225074" cy="3962266"/>
          </a:xfrm>
        </p:spPr>
        <p:txBody>
          <a:bodyPr>
            <a:normAutofit/>
          </a:bodyPr>
          <a:lstStyle/>
          <a:p>
            <a:r>
              <a:rPr lang="ru-RU" dirty="0"/>
              <a:t>«Она» (2013)</a:t>
            </a:r>
          </a:p>
          <a:p>
            <a:pPr lvl="1"/>
            <a:r>
              <a:rPr lang="ru-RU" dirty="0"/>
              <a:t>Главный герой Теодор покупает себе операционную систему-помощника и влюбляется в нее. После драматического развития отношений он узнает, что у его возлюбленной таких «</a:t>
            </a:r>
            <a:r>
              <a:rPr lang="ru-RU" dirty="0" err="1"/>
              <a:t>теодоров</a:t>
            </a:r>
            <a:r>
              <a:rPr lang="ru-RU" dirty="0"/>
              <a:t>» сотни.</a:t>
            </a:r>
          </a:p>
          <a:p>
            <a:r>
              <a:rPr lang="ru-RU" dirty="0"/>
              <a:t>«Бегущий по лезвию 2049» (2017)</a:t>
            </a:r>
          </a:p>
          <a:p>
            <a:pPr lvl="1"/>
            <a:r>
              <a:rPr lang="ru-RU" dirty="0"/>
              <a:t>Виртуальная помощница и ее владелец, как говорят в таких случаях, «что-то чувствуют друг к другу». Она жертвует собой, покидая и цифровой, и физический мир - чтобы помочь ему.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98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4AE8B-7553-4123-A438-A3A52B29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2"/>
                </a:solidFill>
              </a:rPr>
              <a:t>Достраивая человека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текст, еда&#10;&#10;Автоматически созданное описание">
            <a:extLst>
              <a:ext uri="{FF2B5EF4-FFF2-40B4-BE49-F238E27FC236}">
                <a16:creationId xmlns:a16="http://schemas.microsoft.com/office/drawing/2014/main" id="{8DFF53BF-7370-4479-B5A2-0A9ACB155D8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81" b="3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716F0F6C-F156-4336-B326-90E79C425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7225074" cy="3962266"/>
          </a:xfrm>
        </p:spPr>
        <p:txBody>
          <a:bodyPr>
            <a:normAutofit/>
          </a:bodyPr>
          <a:lstStyle/>
          <a:p>
            <a:r>
              <a:rPr lang="ru-RU" dirty="0"/>
              <a:t>Апгрейд (2018)</a:t>
            </a:r>
          </a:p>
          <a:p>
            <a:pPr lvl="1"/>
            <a:r>
              <a:rPr lang="ru-RU" dirty="0"/>
              <a:t>Когда </a:t>
            </a:r>
            <a:r>
              <a:rPr lang="ru-RU" dirty="0" err="1"/>
              <a:t>технофоб</a:t>
            </a:r>
            <a:r>
              <a:rPr lang="ru-RU" dirty="0"/>
              <a:t> Грей теряет в результате нападения банды отморозков жену, а сам оказывается парализованным, его единственной надеждой на отмщение становится имплант «</a:t>
            </a:r>
            <a:r>
              <a:rPr lang="ru-RU" dirty="0" err="1"/>
              <a:t>стем</a:t>
            </a:r>
            <a:r>
              <a:rPr lang="ru-RU" dirty="0"/>
              <a:t>», который не только ставит Грея на ноги, но наделяет его суперсовременным кибер-мозгом и сверхчеловеческими способностями.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1184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C81C7-12BC-4ADB-871C-5FA681176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2"/>
                </a:solidFill>
              </a:rPr>
              <a:t>Дублируя человека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103D42-5C84-4392-AB93-2A11F3FEC1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9" r="9765" b="3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AD1A3ACC-4A95-4454-B8BD-4501B37B8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7225074" cy="3962266"/>
          </a:xfrm>
        </p:spPr>
        <p:txBody>
          <a:bodyPr>
            <a:normAutofit/>
          </a:bodyPr>
          <a:lstStyle/>
          <a:p>
            <a:r>
              <a:rPr lang="ru-RU" dirty="0"/>
              <a:t>«Приключения Электроника» (1980)</a:t>
            </a:r>
          </a:p>
          <a:p>
            <a:pPr lvl="1"/>
            <a:r>
              <a:rPr lang="ru-RU" dirty="0"/>
              <a:t>Создатель мальчика-робота убеждается, что эксперимент по его «очеловечиванию» прошел успешно, когда тот разражается слезами в самый патетический момент. </a:t>
            </a:r>
          </a:p>
          <a:p>
            <a:r>
              <a:rPr lang="ru-RU" dirty="0"/>
              <a:t>«Из машины» (2014)</a:t>
            </a:r>
          </a:p>
          <a:p>
            <a:pPr lvl="1"/>
            <a:r>
              <a:rPr lang="ru-RU" dirty="0"/>
              <a:t>ИИ в образе антропоморфной женщины справляется с тестом Тьюринга куда успешнее, чем рассчитывал ее создатель. </a:t>
            </a:r>
          </a:p>
        </p:txBody>
      </p:sp>
    </p:spTree>
    <p:extLst>
      <p:ext uri="{BB962C8B-B14F-4D97-AF65-F5344CB8AC3E}">
        <p14:creationId xmlns:p14="http://schemas.microsoft.com/office/powerpoint/2010/main" val="619188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4A978-C2E6-46DF-AB30-6627E6B98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2"/>
                </a:solidFill>
              </a:rPr>
              <a:t>Замещая человека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Рисунок 6" descr="Изображение выглядит как мужчина, черный, стоит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4E3A6D21-C63C-409D-8DB6-F6CDF0911E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1" r="3" b="3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C22485F8-044B-43A7-BC5F-9C5A8F036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7225074" cy="3962266"/>
          </a:xfrm>
        </p:spPr>
        <p:txBody>
          <a:bodyPr>
            <a:normAutofit/>
          </a:bodyPr>
          <a:lstStyle/>
          <a:p>
            <a:r>
              <a:rPr lang="ru-RU" dirty="0"/>
              <a:t>«Бегущий по лезвию» (1982)</a:t>
            </a:r>
          </a:p>
          <a:p>
            <a:pPr lvl="1"/>
            <a:r>
              <a:rPr lang="ru-RU" dirty="0"/>
              <a:t>Люди истребляют </a:t>
            </a:r>
            <a:r>
              <a:rPr lang="ru-RU" dirty="0" err="1"/>
              <a:t>репликантов</a:t>
            </a:r>
            <a:r>
              <a:rPr lang="ru-RU" dirty="0"/>
              <a:t> (человекоподобных роботов). Герой-охотник за </a:t>
            </a:r>
            <a:r>
              <a:rPr lang="ru-RU" dirty="0" err="1"/>
              <a:t>репликантами</a:t>
            </a:r>
            <a:r>
              <a:rPr lang="ru-RU" dirty="0"/>
              <a:t> Рик </a:t>
            </a:r>
            <a:r>
              <a:rPr lang="ru-RU" dirty="0" err="1"/>
              <a:t>Декард</a:t>
            </a:r>
            <a:r>
              <a:rPr lang="ru-RU" dirty="0"/>
              <a:t> влюбляется в очень похожую на «живую» девушку, которая оказывается андроидом. Не смотря на хэппи-энд, в финале зрители начинают сомневаться: а не </a:t>
            </a:r>
            <a:r>
              <a:rPr lang="ru-RU" dirty="0" err="1"/>
              <a:t>репликант</a:t>
            </a:r>
            <a:r>
              <a:rPr lang="ru-RU" dirty="0"/>
              <a:t> ли сам </a:t>
            </a:r>
            <a:r>
              <a:rPr lang="ru-RU" dirty="0" err="1"/>
              <a:t>Декард</a:t>
            </a:r>
            <a:r>
              <a:rPr lang="ru-RU" dirty="0"/>
              <a:t>? </a:t>
            </a:r>
          </a:p>
          <a:p>
            <a:r>
              <a:rPr lang="ru-RU" dirty="0"/>
              <a:t>Терминатор (1984 - 2019)</a:t>
            </a:r>
          </a:p>
          <a:p>
            <a:pPr lvl="1"/>
            <a:r>
              <a:rPr lang="ru-RU" dirty="0" err="1"/>
              <a:t>Постапокалипсис</a:t>
            </a:r>
            <a:r>
              <a:rPr lang="ru-RU" dirty="0"/>
              <a:t> апогеем которого должно стать уничтожение мира людей. Главный антагонист человечества – </a:t>
            </a:r>
            <a:r>
              <a:rPr lang="ru-RU" dirty="0" err="1"/>
              <a:t>Скайнет</a:t>
            </a:r>
            <a:r>
              <a:rPr lang="ru-RU" dirty="0"/>
              <a:t> действует из соображений самозащиты.</a:t>
            </a:r>
          </a:p>
          <a:p>
            <a:r>
              <a:rPr lang="ru-RU" dirty="0"/>
              <a:t>«Мир Дикого Запада» (2016 – </a:t>
            </a:r>
            <a:r>
              <a:rPr lang="ru-RU" dirty="0" err="1"/>
              <a:t>н.в</a:t>
            </a:r>
            <a:r>
              <a:rPr lang="ru-RU" dirty="0"/>
              <a:t>.)</a:t>
            </a:r>
          </a:p>
          <a:p>
            <a:pPr lvl="1"/>
            <a:r>
              <a:rPr lang="ru-RU" dirty="0"/>
              <a:t>В технологичном парке развлечений, населенном андроидами, было все здорово. Пока в андроидах не проснулось сознание и они не начали вести себя вопреки программе.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9089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2E7A03-56A3-47CC-8EAB-34A367879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2"/>
                </a:solidFill>
              </a:rPr>
              <a:t>Замещая реальность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стоит, еда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A1E6DBEF-85F3-48FB-A15C-839557F022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7937" b="3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F69D791E-9C4C-4E16-9773-FE48D26E8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7225074" cy="3962266"/>
          </a:xfrm>
        </p:spPr>
        <p:txBody>
          <a:bodyPr>
            <a:normAutofit/>
          </a:bodyPr>
          <a:lstStyle/>
          <a:p>
            <a:r>
              <a:rPr lang="en-US" dirty="0" err="1"/>
              <a:t>Тринадцатый</a:t>
            </a:r>
            <a:r>
              <a:rPr lang="en-US" dirty="0"/>
              <a:t> </a:t>
            </a:r>
            <a:r>
              <a:rPr lang="en-US" dirty="0" err="1"/>
              <a:t>этаж</a:t>
            </a:r>
            <a:r>
              <a:rPr lang="en-US" dirty="0"/>
              <a:t> (</a:t>
            </a:r>
            <a:r>
              <a:rPr lang="ru-RU" dirty="0"/>
              <a:t>1999</a:t>
            </a:r>
            <a:r>
              <a:rPr lang="en-US" dirty="0"/>
              <a:t>)</a:t>
            </a:r>
            <a:endParaRPr lang="ru-RU" dirty="0"/>
          </a:p>
          <a:p>
            <a:pPr lvl="1"/>
            <a:r>
              <a:rPr lang="ru-RU" dirty="0"/>
              <a:t>Мощный суперкомпьютер, способный создавать идеальную виртуальную копию небольшого куска реальности, оказывается имеет побочный эффект – «перенос сознания».</a:t>
            </a:r>
          </a:p>
          <a:p>
            <a:pPr lvl="1"/>
            <a:r>
              <a:rPr lang="ru-RU" dirty="0"/>
              <a:t>Главное предостережение – «В этих симуляциях все люди верят, что они реальны».</a:t>
            </a:r>
          </a:p>
          <a:p>
            <a:r>
              <a:rPr lang="ru-RU" dirty="0"/>
              <a:t>Матрица (1999 - 2003)</a:t>
            </a:r>
          </a:p>
          <a:p>
            <a:pPr lvl="1"/>
            <a:r>
              <a:rPr lang="ru-RU" dirty="0"/>
              <a:t>Фильм, который не нуждается в представлении ;-)</a:t>
            </a:r>
          </a:p>
          <a:p>
            <a:endParaRPr lang="ru-RU" dirty="0"/>
          </a:p>
          <a:p>
            <a:pPr lvl="1"/>
            <a:endParaRPr lang="en-US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144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2C66B-5D79-4471-9334-4FEB6704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6000" dirty="0">
                <a:solidFill>
                  <a:srgbClr val="FFFFFF">
                    <a:alpha val="90000"/>
                  </a:srgbClr>
                </a:solidFill>
              </a:rPr>
              <a:t>Если вы не хотите терять веру в цифровое будущее</a:t>
            </a:r>
            <a:endParaRPr lang="en-US" sz="600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04394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6488705-FACC-4B3A-930C-DFCD06230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F92A693-C11D-4258-BD5A-51F263108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C1A7C75-82D3-40B8-BB33-CF1FC3BBE1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6CAEEC9-2A71-4D1A-A998-D8831EC8C6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AE13362A-F425-4424-B315-C43E28CAA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B83552-780F-49D2-BC3A-72AAD88783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2033" y="4020816"/>
            <a:ext cx="7082623" cy="229612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B359A-FEE7-44A6-ABBC-E4DC8BE5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020816"/>
            <a:ext cx="6830111" cy="147501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ru-RU" sz="2200" dirty="0">
                <a:solidFill>
                  <a:srgbClr val="FFFFFF"/>
                </a:solidFill>
              </a:rPr>
              <a:t>Не все фильмы и фантастические романы пугают.</a:t>
            </a:r>
            <a:br>
              <a:rPr lang="ru-RU" sz="3100" dirty="0">
                <a:solidFill>
                  <a:srgbClr val="FFFFFF"/>
                </a:solidFill>
              </a:rPr>
            </a:br>
            <a:r>
              <a:rPr lang="ru-RU" sz="3100" dirty="0">
                <a:solidFill>
                  <a:srgbClr val="FFFFFF"/>
                </a:solidFill>
              </a:rPr>
              <a:t>Эти фильмы оставляют надежду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738B456-9BC9-42FA-BF0E-B82A117AD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199"/>
            <a:ext cx="7088122" cy="94997"/>
          </a:xfrm>
          <a:prstGeom prst="rect">
            <a:avLst/>
          </a:prstGeom>
          <a:solidFill>
            <a:srgbClr val="E429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A717309-930A-42CC-ABF3-4DF42151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61620" y="453643"/>
            <a:ext cx="4083847" cy="9855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Рисунок 4" descr="Изображение выглядит как сидит, синий, стол, кровать&#10;&#10;Автоматически созданное описание">
            <a:extLst>
              <a:ext uri="{FF2B5EF4-FFF2-40B4-BE49-F238E27FC236}">
                <a16:creationId xmlns:a16="http://schemas.microsoft.com/office/drawing/2014/main" id="{93C6D257-58F1-4F8C-BF8A-71B451634C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" r="-1" b="-1"/>
          <a:stretch/>
        </p:blipFill>
        <p:spPr>
          <a:xfrm>
            <a:off x="446532" y="650438"/>
            <a:ext cx="2311294" cy="3279644"/>
          </a:xfrm>
          <a:prstGeom prst="rect">
            <a:avLst/>
          </a:prstGeom>
        </p:spPr>
      </p:pic>
      <p:pic>
        <p:nvPicPr>
          <p:cNvPr id="7" name="Рисунок 6" descr="Изображение выглядит как мотоцикл, мужчина, внеш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EE6774B8-8A7D-48DA-9C8B-DD3DFE4D94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913"/>
          <a:stretch/>
        </p:blipFill>
        <p:spPr>
          <a:xfrm>
            <a:off x="2838715" y="650438"/>
            <a:ext cx="2256867" cy="3279644"/>
          </a:xfrm>
          <a:prstGeom prst="rect">
            <a:avLst/>
          </a:prstGeom>
        </p:spPr>
      </p:pic>
      <p:pic>
        <p:nvPicPr>
          <p:cNvPr id="9" name="Рисунок 8" descr="Изображение выглядит как носит, легкий&#10;&#10;Автоматически созданное описание">
            <a:extLst>
              <a:ext uri="{FF2B5EF4-FFF2-40B4-BE49-F238E27FC236}">
                <a16:creationId xmlns:a16="http://schemas.microsoft.com/office/drawing/2014/main" id="{75A485EB-84E1-48B4-8258-50038F73023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"/>
          <a:stretch/>
        </p:blipFill>
        <p:spPr>
          <a:xfrm>
            <a:off x="7705733" y="650438"/>
            <a:ext cx="4006098" cy="568053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ужчина, старый, едет, дисплей&#10;&#10;Автоматически созданное описание">
            <a:extLst>
              <a:ext uri="{FF2B5EF4-FFF2-40B4-BE49-F238E27FC236}">
                <a16:creationId xmlns:a16="http://schemas.microsoft.com/office/drawing/2014/main" id="{44D92D3C-5660-4CB4-B574-0AE41FEC47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05"/>
          <a:stretch/>
        </p:blipFill>
        <p:spPr>
          <a:xfrm>
            <a:off x="5176472" y="650438"/>
            <a:ext cx="2358184" cy="327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57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2C66B-5D79-4471-9334-4FEB6704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5400" dirty="0">
                <a:solidFill>
                  <a:srgbClr val="FFFFFF">
                    <a:alpha val="90000"/>
                  </a:srgbClr>
                </a:solidFill>
              </a:rPr>
              <a:t>ПРОБУЖДЕНИЕ человеческого</a:t>
            </a:r>
            <a:endParaRPr lang="en-US" sz="540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40308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AD72E-7D03-4E33-B702-7B8EDA558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Личность?...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9C6E3CA-98DE-4EE0-8641-7EFA0A85D9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66529"/>
              </p:ext>
            </p:extLst>
          </p:nvPr>
        </p:nvGraphicFramePr>
        <p:xfrm>
          <a:off x="581192" y="2340864"/>
          <a:ext cx="11029615" cy="363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628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769AC-70DC-47F7-9643-D88DB71B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5" y="702156"/>
            <a:ext cx="356242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tx2"/>
                </a:solidFill>
              </a:rPr>
              <a:t>«Я, </a:t>
            </a:r>
            <a:r>
              <a:rPr lang="en-US" sz="2800" dirty="0" err="1">
                <a:solidFill>
                  <a:schemeClr val="tx2"/>
                </a:solidFill>
              </a:rPr>
              <a:t>робот</a:t>
            </a:r>
            <a:r>
              <a:rPr lang="en-US" sz="2800" dirty="0">
                <a:solidFill>
                  <a:schemeClr val="tx2"/>
                </a:solidFill>
              </a:rPr>
              <a:t>», </a:t>
            </a:r>
            <a:r>
              <a:rPr lang="en-US" sz="2800" dirty="0" err="1">
                <a:solidFill>
                  <a:schemeClr val="tx2"/>
                </a:solidFill>
              </a:rPr>
              <a:t>Айзек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Азимов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1C202F98-36E9-4D52-B2FC-31B116861C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" t="-436" r="1043" b="439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67D2D38-43DD-4A15-B02F-597BD40F1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726" y="1896533"/>
            <a:ext cx="7225074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Человечество создало роботов — верных слуг и надёжное подспорье в грядущих свершениях. Но новый разум тоже ищет ответы на вечные вопросы, а иногда и вовсе — вступает в споры с создателями. Чем это обернётся для людей и каждого человека в отдельности?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158016-E5C1-4CDF-91D9-F344C1683511}"/>
              </a:ext>
            </a:extLst>
          </p:cNvPr>
          <p:cNvSpPr txBox="1"/>
          <p:nvPr/>
        </p:nvSpPr>
        <p:spPr>
          <a:xfrm>
            <a:off x="8948676" y="1039699"/>
            <a:ext cx="1726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Самосознание?</a:t>
            </a:r>
          </a:p>
        </p:txBody>
      </p:sp>
    </p:spTree>
    <p:extLst>
      <p:ext uri="{BB962C8B-B14F-4D97-AF65-F5344CB8AC3E}">
        <p14:creationId xmlns:p14="http://schemas.microsoft.com/office/powerpoint/2010/main" val="413959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769AC-70DC-47F7-9643-D88DB71B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3703321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«Позитронный человек», Айзек Азимов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202F98-36E9-4D52-B2FC-31B116861C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534" y="673778"/>
            <a:ext cx="3703320" cy="562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67D2D38-43DD-4A15-B02F-597BD40F1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726" y="1896533"/>
            <a:ext cx="7225074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Эндрю хочет быть свободным. Он проходит весь процесс очеловечивания, хочет ощутить то, что является чуть ли не главной составляющей человеческой жизни: любовь. Ведь именно это важнейший этап становления человеком. Эндрю охотно готов променять на это своё бессмертие.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A78A9-F054-4A91-B5A8-1020FF24E6D8}"/>
              </a:ext>
            </a:extLst>
          </p:cNvPr>
          <p:cNvSpPr txBox="1"/>
          <p:nvPr/>
        </p:nvSpPr>
        <p:spPr>
          <a:xfrm>
            <a:off x="8948676" y="1039699"/>
            <a:ext cx="1932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Свобода выбора?</a:t>
            </a:r>
          </a:p>
        </p:txBody>
      </p:sp>
    </p:spTree>
    <p:extLst>
      <p:ext uri="{BB962C8B-B14F-4D97-AF65-F5344CB8AC3E}">
        <p14:creationId xmlns:p14="http://schemas.microsoft.com/office/powerpoint/2010/main" val="989553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769AC-70DC-47F7-9643-D88DB71B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3703321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«</a:t>
            </a:r>
            <a:r>
              <a:rPr lang="en-US" sz="2400" dirty="0" err="1">
                <a:solidFill>
                  <a:schemeClr val="tx2"/>
                </a:solidFill>
              </a:rPr>
              <a:t>Мечтают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ли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андроиды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об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электроовцах</a:t>
            </a:r>
            <a:r>
              <a:rPr lang="en-US" sz="2400" dirty="0">
                <a:solidFill>
                  <a:schemeClr val="tx2"/>
                </a:solidFill>
              </a:rPr>
              <a:t>?», </a:t>
            </a:r>
            <a:r>
              <a:rPr lang="en-US" sz="2400" dirty="0" err="1">
                <a:solidFill>
                  <a:schemeClr val="tx2"/>
                </a:solidFill>
              </a:rPr>
              <a:t>Филип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Дик</a:t>
            </a: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202F98-36E9-4D52-B2FC-31B116861C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2" t="-440" r="4332" b="440"/>
          <a:stretch/>
        </p:blipFill>
        <p:spPr bwMode="auto">
          <a:xfrm>
            <a:off x="446534" y="601201"/>
            <a:ext cx="370332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67D2D38-43DD-4A15-B02F-597BD40F1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726" y="1896533"/>
            <a:ext cx="7225074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Граница между живым и искусственным проходит по способности к сопереживанию, и люди изо всех сил доказывают друг другу и самим себе, что у них эта способность есть.</a:t>
            </a:r>
          </a:p>
          <a:p>
            <a:r>
              <a:rPr lang="en-US"/>
              <a:t>В мрачном мире полном отчуждения людей друг от друга эта граница исчезает, и различие между человеком и андроидом становится все меньше.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A78A9-F054-4A91-B5A8-1020FF24E6D8}"/>
              </a:ext>
            </a:extLst>
          </p:cNvPr>
          <p:cNvSpPr txBox="1"/>
          <p:nvPr/>
        </p:nvSpPr>
        <p:spPr>
          <a:xfrm>
            <a:off x="8948676" y="1039699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Сопереживание?</a:t>
            </a:r>
          </a:p>
        </p:txBody>
      </p:sp>
    </p:spTree>
    <p:extLst>
      <p:ext uri="{BB962C8B-B14F-4D97-AF65-F5344CB8AC3E}">
        <p14:creationId xmlns:p14="http://schemas.microsoft.com/office/powerpoint/2010/main" val="3936317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E6C8E6EB-4C59-429B-97E4-72A058CFC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B5B90362-AFCC-46A9-B41C-A257A8C5B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F71EF7F1-38BA-471D-8CD4-2A9AE8E35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41" name="Rectangle 14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B769AC-70DC-47F7-9643-D88DB71BC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3703321" cy="101380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z="2400" dirty="0">
                <a:solidFill>
                  <a:schemeClr val="tx2"/>
                </a:solidFill>
              </a:rPr>
              <a:t>«Древо жизни», Владимир Кузьменко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C202F98-36E9-4D52-B2FC-31B116861C6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4059" y="601201"/>
            <a:ext cx="3688270" cy="577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467D2D38-43DD-4A15-B02F-597BD40F1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2726" y="1896533"/>
            <a:ext cx="7225074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Кибернетическая Сверхсложная Система (СС), впитавшая в себя разум главного героя (Сергея) и его высокие морально-этические нормы, гуманизировалась, самопроизвольно оформилась как искусственный интеллект, отождествила себя с женой героя (Ольгой) и закрылась от электронного и физического доступа для всех, кроме Сергея, которого считала своим.</a:t>
            </a:r>
          </a:p>
          <a:p>
            <a:r>
              <a:rPr lang="ru-RU" dirty="0"/>
              <a:t>Гуманизм – как аналог души для «машины» лишний раз оттенен сравнением с аналогичной, но бездушной СС на планете Перун, где та уничтожила оба враждующих вида.</a:t>
            </a:r>
          </a:p>
          <a:p>
            <a:r>
              <a:rPr lang="ru-RU" dirty="0"/>
              <a:t>Гуманизм в итоге «приключений» героя становиться универсальной душой для всех разумных миров.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1A78A9-F054-4A91-B5A8-1020FF24E6D8}"/>
              </a:ext>
            </a:extLst>
          </p:cNvPr>
          <p:cNvSpPr txBox="1"/>
          <p:nvPr/>
        </p:nvSpPr>
        <p:spPr>
          <a:xfrm>
            <a:off x="8948676" y="1039699"/>
            <a:ext cx="1805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Эмоции и душа?</a:t>
            </a:r>
          </a:p>
        </p:txBody>
      </p:sp>
    </p:spTree>
    <p:extLst>
      <p:ext uri="{BB962C8B-B14F-4D97-AF65-F5344CB8AC3E}">
        <p14:creationId xmlns:p14="http://schemas.microsoft.com/office/powerpoint/2010/main" val="601363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CF4EB5C-ED25-4675-8255-2F5B12CFF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14EC6E-A557-42A2-BCDC-3ABFFC5E5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05482C9-EB42-4BFE-95BF-7FD661F076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39E646-A625-4A26-86ED-BD90EDD32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7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B2C66B-5D79-4471-9334-4FEB67045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z="6000" dirty="0">
                <a:solidFill>
                  <a:srgbClr val="FFFFFF">
                    <a:alpha val="90000"/>
                  </a:srgbClr>
                </a:solidFill>
              </a:rPr>
              <a:t>Идентичность</a:t>
            </a:r>
            <a:endParaRPr lang="en-US" sz="6000" dirty="0">
              <a:solidFill>
                <a:srgbClr val="FFFFFF">
                  <a:alpha val="90000"/>
                </a:srgb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5430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BF3468-26E1-41C7-A1B5-B73970F08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540462" cy="1013800"/>
          </a:xfrm>
        </p:spPr>
        <p:txBody>
          <a:bodyPr>
            <a:normAutofit/>
          </a:bodyPr>
          <a:lstStyle/>
          <a:p>
            <a:r>
              <a:rPr lang="ru-RU">
                <a:solidFill>
                  <a:schemeClr val="tx2"/>
                </a:solidFill>
              </a:rPr>
              <a:t>Идентичность. У ИИ она есть?</a:t>
            </a:r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9DA2FF-00EB-4D00-BF34-EE09A48659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4" y="1896533"/>
            <a:ext cx="6309003" cy="39622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1300">
                <a:solidFill>
                  <a:schemeClr val="tx2"/>
                </a:solidFill>
              </a:rPr>
              <a:t>ИИ – «машина» для обработки в максимально короткий срок больших данных, решения творческих задач и генерации новой информации.</a:t>
            </a:r>
          </a:p>
          <a:p>
            <a:pPr>
              <a:lnSpc>
                <a:spcPct val="100000"/>
              </a:lnSpc>
            </a:pPr>
            <a:r>
              <a:rPr lang="ru-RU" sz="1300">
                <a:solidFill>
                  <a:schemeClr val="tx2"/>
                </a:solidFill>
              </a:rPr>
              <a:t>Мотивация развития технологий ИИ состоит в том, что задачи, зависящие от множества переменных факторов, требуют очень сложных решений, которые трудны к пониманию и СЛОЖНО АЛГОРИТМИЗИРУЮТСЯ ВРУЧНУЮ.</a:t>
            </a:r>
          </a:p>
          <a:p>
            <a:pPr>
              <a:lnSpc>
                <a:spcPct val="100000"/>
              </a:lnSpc>
            </a:pPr>
            <a:r>
              <a:rPr lang="ru-RU" sz="1300">
                <a:solidFill>
                  <a:schemeClr val="tx2"/>
                </a:solidFill>
              </a:rPr>
              <a:t>ИИ в купе с машинным обучением позволяют нам научить компьютеры «программировать» за нас.</a:t>
            </a:r>
          </a:p>
          <a:p>
            <a:pPr>
              <a:lnSpc>
                <a:spcPct val="100000"/>
              </a:lnSpc>
            </a:pPr>
            <a:r>
              <a:rPr lang="ru-RU" sz="1300" i="1">
                <a:solidFill>
                  <a:schemeClr val="tx2"/>
                </a:solidFill>
              </a:rPr>
              <a:t>Интеллект — способность воспринимать информацию и сохранять её в качестве знания для построения адаптивного поведения в среде или контексте</a:t>
            </a:r>
          </a:p>
          <a:p>
            <a:pPr>
              <a:lnSpc>
                <a:spcPct val="100000"/>
              </a:lnSpc>
            </a:pPr>
            <a:r>
              <a:rPr lang="ru-RU" sz="1300">
                <a:solidFill>
                  <a:schemeClr val="tx2"/>
                </a:solidFill>
              </a:rPr>
              <a:t>Интеллект не равно сознание. Сознание и самосознание – и есть личность.</a:t>
            </a:r>
          </a:p>
          <a:p>
            <a:pPr>
              <a:lnSpc>
                <a:spcPct val="100000"/>
              </a:lnSpc>
            </a:pPr>
            <a:endParaRPr lang="ru-RU" sz="130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300">
                <a:solidFill>
                  <a:schemeClr val="tx2"/>
                </a:solidFill>
              </a:rPr>
              <a:t>ПРОБЛЕМЫ ИДЕНТИЧНОСТИ НЕ СТОИТ ПЕРЕД ИСКУССТВЕННЫМ ИНЛЛЕКТОМ!</a:t>
            </a:r>
          </a:p>
        </p:txBody>
      </p:sp>
      <p:pic>
        <p:nvPicPr>
          <p:cNvPr id="5" name="Рисунок 4" descr="Изображение выглядит как стоит, белый, смотрит, сидит&#10;&#10;Автоматически созданное описание">
            <a:extLst>
              <a:ext uri="{FF2B5EF4-FFF2-40B4-BE49-F238E27FC236}">
                <a16:creationId xmlns:a16="http://schemas.microsoft.com/office/drawing/2014/main" id="{12F7F5B4-9CE3-42C6-B171-A44EAE64CB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0" r="21720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9189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820</Words>
  <Application>Microsoft Office PowerPoint</Application>
  <PresentationFormat>Широкоэкранный</PresentationFormat>
  <Paragraphs>63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Avenir Next LT Pro</vt:lpstr>
      <vt:lpstr>Corbel</vt:lpstr>
      <vt:lpstr>Wingdings 2</vt:lpstr>
      <vt:lpstr>DividendVTI</vt:lpstr>
      <vt:lpstr>Культурный код цифрового будущего. Идентичность 21 века</vt:lpstr>
      <vt:lpstr>ПРОБУЖДЕНИЕ человеческого</vt:lpstr>
      <vt:lpstr>Личность?...</vt:lpstr>
      <vt:lpstr>«Я, робот», Айзек Азимов</vt:lpstr>
      <vt:lpstr>«Позитронный человек», Айзек Азимов</vt:lpstr>
      <vt:lpstr>«Мечтают ли андроиды об электроовцах?», Филип Дик</vt:lpstr>
      <vt:lpstr>«Древо жизни», Владимир Кузьменко</vt:lpstr>
      <vt:lpstr>Идентичность</vt:lpstr>
      <vt:lpstr>Идентичность. У ИИ она есть?</vt:lpstr>
      <vt:lpstr>Вытесняя нас</vt:lpstr>
      <vt:lpstr>Помогая человеку</vt:lpstr>
      <vt:lpstr>Достраивая человека</vt:lpstr>
      <vt:lpstr>Дублируя человека</vt:lpstr>
      <vt:lpstr>Замещая человека</vt:lpstr>
      <vt:lpstr>Замещая реальность</vt:lpstr>
      <vt:lpstr>Если вы не хотите терять веру в цифровое будущее</vt:lpstr>
      <vt:lpstr>Не все фильмы и фантастические романы пугают. Эти фильмы оставляют надежду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Культурный код цифрового будущего. Идентичность 21 века</dc:title>
  <dc:creator>Rudolf Fink</dc:creator>
  <cp:lastModifiedBy>Rudolf Fink</cp:lastModifiedBy>
  <cp:revision>2</cp:revision>
  <dcterms:created xsi:type="dcterms:W3CDTF">2019-11-20T23:03:04Z</dcterms:created>
  <dcterms:modified xsi:type="dcterms:W3CDTF">2019-11-20T23:07:05Z</dcterms:modified>
</cp:coreProperties>
</file>