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1"/>
  </p:sldMasterIdLst>
  <p:notesMasterIdLst>
    <p:notesMasterId r:id="rId32"/>
  </p:notesMasterIdLst>
  <p:sldIdLst>
    <p:sldId id="256" r:id="rId2"/>
    <p:sldId id="322" r:id="rId3"/>
    <p:sldId id="324" r:id="rId4"/>
    <p:sldId id="323" r:id="rId5"/>
    <p:sldId id="309" r:id="rId6"/>
    <p:sldId id="311" r:id="rId7"/>
    <p:sldId id="257" r:id="rId8"/>
    <p:sldId id="258" r:id="rId9"/>
    <p:sldId id="259" r:id="rId10"/>
    <p:sldId id="264" r:id="rId11"/>
    <p:sldId id="317" r:id="rId12"/>
    <p:sldId id="303" r:id="rId13"/>
    <p:sldId id="325" r:id="rId14"/>
    <p:sldId id="327" r:id="rId15"/>
    <p:sldId id="266" r:id="rId16"/>
    <p:sldId id="304" r:id="rId17"/>
    <p:sldId id="269" r:id="rId18"/>
    <p:sldId id="273" r:id="rId19"/>
    <p:sldId id="310" r:id="rId20"/>
    <p:sldId id="316" r:id="rId21"/>
    <p:sldId id="315" r:id="rId22"/>
    <p:sldId id="318" r:id="rId23"/>
    <p:sldId id="306" r:id="rId24"/>
    <p:sldId id="305" r:id="rId25"/>
    <p:sldId id="314" r:id="rId26"/>
    <p:sldId id="321" r:id="rId27"/>
    <p:sldId id="274" r:id="rId28"/>
    <p:sldId id="263" r:id="rId29"/>
    <p:sldId id="319" r:id="rId30"/>
    <p:sldId id="262"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086" autoAdjust="0"/>
  </p:normalViewPr>
  <p:slideViewPr>
    <p:cSldViewPr snapToGrid="0">
      <p:cViewPr varScale="1">
        <p:scale>
          <a:sx n="88" d="100"/>
          <a:sy n="88" d="100"/>
        </p:scale>
        <p:origin x="46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ru-RU" sz="2400" b="0" dirty="0">
                <a:latin typeface="Times New Roman" panose="02020603050405020304" pitchFamily="18" charset="0"/>
                <a:cs typeface="Times New Roman" panose="02020603050405020304" pitchFamily="18" charset="0"/>
              </a:rPr>
              <a:t>Индекс</a:t>
            </a:r>
            <a:r>
              <a:rPr lang="ru-RU" sz="2400" b="0" baseline="0" dirty="0">
                <a:latin typeface="Times New Roman" panose="02020603050405020304" pitchFamily="18" charset="0"/>
                <a:cs typeface="Times New Roman" panose="02020603050405020304" pitchFamily="18" charset="0"/>
              </a:rPr>
              <a:t> потребительских цен на товары и услуги с 2006 по 2021 год по официальным данным Росстата </a:t>
            </a:r>
          </a:p>
          <a:p>
            <a:pPr>
              <a:defRPr sz="2000"/>
            </a:pPr>
            <a:endParaRPr lang="ru-RU" sz="2000" b="0" dirty="0"/>
          </a:p>
        </c:rich>
      </c:tx>
      <c:layout>
        <c:manualLayout>
          <c:xMode val="edge"/>
          <c:yMode val="edge"/>
          <c:x val="0.12975"/>
          <c:y val="4.166666666666666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spPr>
            <a:ln w="28575" cap="rnd">
              <a:solidFill>
                <a:schemeClr val="accent1"/>
              </a:solidFill>
              <a:round/>
            </a:ln>
            <a:effectLst/>
          </c:spPr>
          <c:marker>
            <c:symbol val="none"/>
          </c:marker>
          <c:cat>
            <c:numRef>
              <c:f>Лист1!$G$1:$G$17</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Лист1!$H$1:$H$17</c:f>
              <c:numCache>
                <c:formatCode>General</c:formatCode>
                <c:ptCount val="17"/>
                <c:pt idx="0">
                  <c:v>1</c:v>
                </c:pt>
                <c:pt idx="1">
                  <c:v>1.0900000000000001</c:v>
                </c:pt>
                <c:pt idx="2">
                  <c:v>1.2193830000000001</c:v>
                </c:pt>
                <c:pt idx="3">
                  <c:v>1.3813170624000002</c:v>
                </c:pt>
                <c:pt idx="4">
                  <c:v>1.5028729638912004</c:v>
                </c:pt>
                <c:pt idx="5">
                  <c:v>1.634825210120848</c:v>
                </c:pt>
                <c:pt idx="6">
                  <c:v>1.7345495479382196</c:v>
                </c:pt>
                <c:pt idx="7">
                  <c:v>1.8485094532377604</c:v>
                </c:pt>
                <c:pt idx="8">
                  <c:v>1.9681080148622434</c:v>
                </c:pt>
                <c:pt idx="9">
                  <c:v>2.191488274549108</c:v>
                </c:pt>
                <c:pt idx="10">
                  <c:v>2.4744094107933976</c:v>
                </c:pt>
                <c:pt idx="11">
                  <c:v>2.6077800780351619</c:v>
                </c:pt>
                <c:pt idx="12">
                  <c:v>2.6732353579938448</c:v>
                </c:pt>
                <c:pt idx="13">
                  <c:v>2.7871151842443824</c:v>
                </c:pt>
                <c:pt idx="14">
                  <c:v>2.8718434858454116</c:v>
                </c:pt>
                <c:pt idx="15">
                  <c:v>3.012851001000421</c:v>
                </c:pt>
                <c:pt idx="16">
                  <c:v>3.2656291999843567</c:v>
                </c:pt>
              </c:numCache>
            </c:numRef>
          </c:val>
          <c:smooth val="0"/>
          <c:extLst>
            <c:ext xmlns:c16="http://schemas.microsoft.com/office/drawing/2014/chart" uri="{C3380CC4-5D6E-409C-BE32-E72D297353CC}">
              <c16:uniqueId val="{00000000-6BB4-4436-97FE-A23E2AEC5744}"/>
            </c:ext>
          </c:extLst>
        </c:ser>
        <c:dLbls>
          <c:showLegendKey val="0"/>
          <c:showVal val="0"/>
          <c:showCatName val="0"/>
          <c:showSerName val="0"/>
          <c:showPercent val="0"/>
          <c:showBubbleSize val="0"/>
        </c:dLbls>
        <c:smooth val="0"/>
        <c:axId val="396390864"/>
        <c:axId val="396390448"/>
      </c:lineChart>
      <c:catAx>
        <c:axId val="3963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96390448"/>
        <c:crosses val="autoZero"/>
        <c:auto val="1"/>
        <c:lblAlgn val="ctr"/>
        <c:lblOffset val="100"/>
        <c:noMultiLvlLbl val="0"/>
      </c:catAx>
      <c:valAx>
        <c:axId val="39639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96390864"/>
        <c:crosses val="autoZero"/>
        <c:crossBetween val="between"/>
      </c:valAx>
      <c:spPr>
        <a:solidFill>
          <a:schemeClr val="accent4">
            <a:lumMod val="40000"/>
            <a:lumOff val="60000"/>
          </a:schemeClr>
        </a:solidFill>
        <a:ln>
          <a:solidFill>
            <a:srgbClr val="00B0F0"/>
          </a:solid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D82A3-ADE9-42CA-8B51-E8E736F0F1D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u-RU"/>
        </a:p>
      </dgm:t>
    </dgm:pt>
    <dgm:pt modelId="{C37CEDCA-0561-44DC-9B9A-FB6DBFA42378}">
      <dgm:prSet phldrT="[Текст]" custT="1"/>
      <dgm:spPr/>
      <dgm:t>
        <a:bodyPr/>
        <a:lstStyle/>
        <a:p>
          <a:r>
            <a:rPr lang="ru-RU" sz="1600" dirty="0" smtClean="0"/>
            <a:t>привлечение доходов, читай косвенных налогов (НДС)</a:t>
          </a:r>
          <a:endParaRPr lang="ru-RU" sz="1600" dirty="0"/>
        </a:p>
      </dgm:t>
    </dgm:pt>
    <dgm:pt modelId="{26899B9D-A74B-468C-BC6D-F7CE156448D0}" type="parTrans" cxnId="{47B43143-6247-40A6-8F5B-1D2547EA58C0}">
      <dgm:prSet/>
      <dgm:spPr/>
      <dgm:t>
        <a:bodyPr/>
        <a:lstStyle/>
        <a:p>
          <a:endParaRPr lang="ru-RU"/>
        </a:p>
      </dgm:t>
    </dgm:pt>
    <dgm:pt modelId="{F47AC174-7E9A-4FE1-8328-6A71FA66C486}" type="sibTrans" cxnId="{47B43143-6247-40A6-8F5B-1D2547EA58C0}">
      <dgm:prSet/>
      <dgm:spPr/>
      <dgm:t>
        <a:bodyPr/>
        <a:lstStyle/>
        <a:p>
          <a:endParaRPr lang="ru-RU"/>
        </a:p>
      </dgm:t>
    </dgm:pt>
    <dgm:pt modelId="{C9CAB6EC-59B1-4C93-8484-1C43D8D994D1}">
      <dgm:prSet phldrT="[Текст]" custT="1"/>
      <dgm:spPr/>
      <dgm:t>
        <a:bodyPr/>
        <a:lstStyle/>
        <a:p>
          <a:endParaRPr lang="ru-RU" dirty="0"/>
        </a:p>
      </dgm:t>
    </dgm:pt>
    <dgm:pt modelId="{ACDD4C4A-80F8-46BA-B329-A5DD6B99DBA7}" type="parTrans" cxnId="{5EA146E6-EE56-4057-AAFD-CCEE46784FA2}">
      <dgm:prSet/>
      <dgm:spPr/>
      <dgm:t>
        <a:bodyPr/>
        <a:lstStyle/>
        <a:p>
          <a:endParaRPr lang="ru-RU"/>
        </a:p>
      </dgm:t>
    </dgm:pt>
    <dgm:pt modelId="{D41384A5-4F36-445B-8D61-AC45C971369E}" type="sibTrans" cxnId="{5EA146E6-EE56-4057-AAFD-CCEE46784FA2}">
      <dgm:prSet/>
      <dgm:spPr/>
      <dgm:t>
        <a:bodyPr/>
        <a:lstStyle/>
        <a:p>
          <a:endParaRPr lang="ru-RU"/>
        </a:p>
      </dgm:t>
    </dgm:pt>
    <dgm:pt modelId="{A6CA1938-0C88-4BA2-BBA9-F253D93020B3}">
      <dgm:prSet phldrT="[Текст]" custT="1"/>
      <dgm:spPr/>
      <dgm:t>
        <a:bodyPr/>
        <a:lstStyle/>
        <a:p>
          <a:r>
            <a:rPr lang="ru-RU" sz="1400" dirty="0" smtClean="0"/>
            <a:t>возможность работы с ККМ</a:t>
          </a:r>
          <a:endParaRPr lang="ru-RU" sz="1400" dirty="0"/>
        </a:p>
      </dgm:t>
    </dgm:pt>
    <dgm:pt modelId="{4FF4FC16-7223-429A-9F82-7FF769FBC41E}" type="parTrans" cxnId="{790A0CB1-A62B-4C31-8466-CF80B6F1402F}">
      <dgm:prSet/>
      <dgm:spPr/>
      <dgm:t>
        <a:bodyPr/>
        <a:lstStyle/>
        <a:p>
          <a:endParaRPr lang="ru-RU"/>
        </a:p>
      </dgm:t>
    </dgm:pt>
    <dgm:pt modelId="{DBA5154F-3FA6-4538-BF89-01D495978C62}" type="sibTrans" cxnId="{790A0CB1-A62B-4C31-8466-CF80B6F1402F}">
      <dgm:prSet/>
      <dgm:spPr/>
      <dgm:t>
        <a:bodyPr/>
        <a:lstStyle/>
        <a:p>
          <a:endParaRPr lang="ru-RU"/>
        </a:p>
      </dgm:t>
    </dgm:pt>
    <dgm:pt modelId="{67AA9271-29D9-4DFC-B3A6-825A66622665}">
      <dgm:prSet phldrT="[Текст]"/>
      <dgm:spPr/>
      <dgm:t>
        <a:bodyPr/>
        <a:lstStyle/>
        <a:p>
          <a:endParaRPr lang="ru-RU" dirty="0"/>
        </a:p>
      </dgm:t>
    </dgm:pt>
    <dgm:pt modelId="{B3697B4E-9D3F-435A-9EE8-C9173ED2EC94}" type="parTrans" cxnId="{2E91F935-608B-43E9-8E4F-9BE99B79DA1C}">
      <dgm:prSet/>
      <dgm:spPr/>
      <dgm:t>
        <a:bodyPr/>
        <a:lstStyle/>
        <a:p>
          <a:endParaRPr lang="ru-RU"/>
        </a:p>
      </dgm:t>
    </dgm:pt>
    <dgm:pt modelId="{AC622F02-E73B-4C3E-AA31-B6A71970CAF9}" type="sibTrans" cxnId="{2E91F935-608B-43E9-8E4F-9BE99B79DA1C}">
      <dgm:prSet/>
      <dgm:spPr/>
      <dgm:t>
        <a:bodyPr/>
        <a:lstStyle/>
        <a:p>
          <a:endParaRPr lang="ru-RU"/>
        </a:p>
      </dgm:t>
    </dgm:pt>
    <dgm:pt modelId="{304BEC00-D5DC-4118-BFC1-F97DC6A0A1F9}">
      <dgm:prSet phldrT="[Текст]" custT="1"/>
      <dgm:spPr/>
      <dgm:t>
        <a:bodyPr/>
        <a:lstStyle/>
        <a:p>
          <a:r>
            <a:rPr lang="ru-RU" sz="1400" dirty="0" smtClean="0"/>
            <a:t>вопросы аренды </a:t>
          </a:r>
          <a:endParaRPr lang="ru-RU" sz="1400" dirty="0"/>
        </a:p>
      </dgm:t>
    </dgm:pt>
    <dgm:pt modelId="{388D0309-F747-41CE-943C-83F0B90ABF8E}" type="sibTrans" cxnId="{FB1D1505-1378-4F6B-800E-D6A59A66AF10}">
      <dgm:prSet/>
      <dgm:spPr/>
      <dgm:t>
        <a:bodyPr/>
        <a:lstStyle/>
        <a:p>
          <a:endParaRPr lang="ru-RU"/>
        </a:p>
      </dgm:t>
    </dgm:pt>
    <dgm:pt modelId="{57B58F59-6FAE-4AB7-B466-A7B44447E251}" type="parTrans" cxnId="{FB1D1505-1378-4F6B-800E-D6A59A66AF10}">
      <dgm:prSet/>
      <dgm:spPr/>
      <dgm:t>
        <a:bodyPr/>
        <a:lstStyle/>
        <a:p>
          <a:endParaRPr lang="ru-RU"/>
        </a:p>
      </dgm:t>
    </dgm:pt>
    <dgm:pt modelId="{6227DDD7-3C8B-4D2D-9310-14633614FE4B}">
      <dgm:prSet/>
      <dgm:spPr/>
      <dgm:t>
        <a:bodyPr/>
        <a:lstStyle/>
        <a:p>
          <a:endParaRPr lang="ru-RU" dirty="0"/>
        </a:p>
      </dgm:t>
    </dgm:pt>
    <dgm:pt modelId="{15EE2FA0-2927-4418-AC75-55A20E9C2130}" type="parTrans" cxnId="{D7E79747-ECAF-4CC9-937C-F309871FBA2F}">
      <dgm:prSet/>
      <dgm:spPr/>
      <dgm:t>
        <a:bodyPr/>
        <a:lstStyle/>
        <a:p>
          <a:endParaRPr lang="ru-RU"/>
        </a:p>
      </dgm:t>
    </dgm:pt>
    <dgm:pt modelId="{95FF0D76-668D-46B6-93D4-02D2F0C5611F}" type="sibTrans" cxnId="{D7E79747-ECAF-4CC9-937C-F309871FBA2F}">
      <dgm:prSet/>
      <dgm:spPr/>
      <dgm:t>
        <a:bodyPr/>
        <a:lstStyle/>
        <a:p>
          <a:endParaRPr lang="ru-RU"/>
        </a:p>
      </dgm:t>
    </dgm:pt>
    <dgm:pt modelId="{048C64EC-8AD2-4D30-A478-4D09264AC8DF}">
      <dgm:prSet custT="1"/>
      <dgm:spPr/>
      <dgm:t>
        <a:bodyPr/>
        <a:lstStyle/>
        <a:p>
          <a:r>
            <a:rPr lang="ru-RU" sz="1400" dirty="0" smtClean="0"/>
            <a:t>налог на прибыль</a:t>
          </a:r>
          <a:endParaRPr lang="ru-RU" sz="1400" dirty="0"/>
        </a:p>
      </dgm:t>
    </dgm:pt>
    <dgm:pt modelId="{7DD8AAAD-7924-497D-815D-3E112E5F848D}" type="parTrans" cxnId="{C2F3BAEE-4BA9-42F6-84B9-7157F34E32F6}">
      <dgm:prSet/>
      <dgm:spPr/>
      <dgm:t>
        <a:bodyPr/>
        <a:lstStyle/>
        <a:p>
          <a:endParaRPr lang="ru-RU"/>
        </a:p>
      </dgm:t>
    </dgm:pt>
    <dgm:pt modelId="{72B23CAD-08AA-481F-8567-A7E49B5EFCDD}" type="sibTrans" cxnId="{C2F3BAEE-4BA9-42F6-84B9-7157F34E32F6}">
      <dgm:prSet/>
      <dgm:spPr/>
      <dgm:t>
        <a:bodyPr/>
        <a:lstStyle/>
        <a:p>
          <a:endParaRPr lang="ru-RU"/>
        </a:p>
      </dgm:t>
    </dgm:pt>
    <dgm:pt modelId="{65822918-4CFD-4D01-8BB7-5094B8A6211F}">
      <dgm:prSet custT="1"/>
      <dgm:spPr/>
      <dgm:t>
        <a:bodyPr/>
        <a:lstStyle/>
        <a:p>
          <a:r>
            <a:rPr lang="ru-RU" sz="1400" dirty="0" smtClean="0"/>
            <a:t>Себестоимость</a:t>
          </a:r>
        </a:p>
        <a:p>
          <a:endParaRPr lang="ru-RU" sz="1400" dirty="0"/>
        </a:p>
      </dgm:t>
    </dgm:pt>
    <dgm:pt modelId="{67E8F11E-8B39-42DA-B0CB-D9A5DE301878}" type="parTrans" cxnId="{4B23D07E-B51C-48AC-AD0E-30B057E7721D}">
      <dgm:prSet/>
      <dgm:spPr/>
      <dgm:t>
        <a:bodyPr/>
        <a:lstStyle/>
        <a:p>
          <a:endParaRPr lang="ru-RU"/>
        </a:p>
      </dgm:t>
    </dgm:pt>
    <dgm:pt modelId="{F6480B05-E7E8-412F-A132-77BB1195ADF2}" type="sibTrans" cxnId="{4B23D07E-B51C-48AC-AD0E-30B057E7721D}">
      <dgm:prSet/>
      <dgm:spPr/>
      <dgm:t>
        <a:bodyPr/>
        <a:lstStyle/>
        <a:p>
          <a:endParaRPr lang="ru-RU"/>
        </a:p>
      </dgm:t>
    </dgm:pt>
    <dgm:pt modelId="{09A69FF4-DB2A-4909-893B-94087988ADC9}" type="pres">
      <dgm:prSet presAssocID="{7EDD82A3-ADE9-42CA-8B51-E8E736F0F1DD}" presName="composite" presStyleCnt="0">
        <dgm:presLayoutVars>
          <dgm:chMax val="5"/>
          <dgm:dir/>
          <dgm:animLvl val="ctr"/>
          <dgm:resizeHandles val="exact"/>
        </dgm:presLayoutVars>
      </dgm:prSet>
      <dgm:spPr/>
      <dgm:t>
        <a:bodyPr/>
        <a:lstStyle/>
        <a:p>
          <a:endParaRPr lang="ru-RU"/>
        </a:p>
      </dgm:t>
    </dgm:pt>
    <dgm:pt modelId="{C69002F8-B29D-477E-8C8D-1A960E875A91}" type="pres">
      <dgm:prSet presAssocID="{7EDD82A3-ADE9-42CA-8B51-E8E736F0F1DD}" presName="cycle" presStyleCnt="0"/>
      <dgm:spPr/>
    </dgm:pt>
    <dgm:pt modelId="{F83B2094-6102-47B2-B6B9-2442BE48AB35}" type="pres">
      <dgm:prSet presAssocID="{7EDD82A3-ADE9-42CA-8B51-E8E736F0F1DD}" presName="centerShape" presStyleCnt="0"/>
      <dgm:spPr/>
    </dgm:pt>
    <dgm:pt modelId="{BA05FFFF-F33C-4BA9-97F8-33FB9EA10A52}" type="pres">
      <dgm:prSet presAssocID="{7EDD82A3-ADE9-42CA-8B51-E8E736F0F1DD}" presName="connSite" presStyleLbl="node1" presStyleIdx="0" presStyleCnt="6"/>
      <dgm:spPr/>
    </dgm:pt>
    <dgm:pt modelId="{05AFFA56-2C59-40DA-8166-EC8EBCB58E19}" type="pres">
      <dgm:prSet presAssocID="{7EDD82A3-ADE9-42CA-8B51-E8E736F0F1DD}" presName="visible" presStyleLbl="node1" presStyleIdx="0" presStyleCnt="6" custScaleX="197473" custScaleY="112217"/>
      <dgm:spPr>
        <a:blipFill rotWithShape="1">
          <a:blip xmlns:r="http://schemas.openxmlformats.org/officeDocument/2006/relationships" r:embed="rId1"/>
          <a:stretch>
            <a:fillRect/>
          </a:stretch>
        </a:blipFill>
      </dgm:spPr>
    </dgm:pt>
    <dgm:pt modelId="{2F757490-4DE0-44C6-972E-6E2023246B46}" type="pres">
      <dgm:prSet presAssocID="{26899B9D-A74B-468C-BC6D-F7CE156448D0}" presName="Name25" presStyleLbl="parChTrans1D1" presStyleIdx="0" presStyleCnt="5"/>
      <dgm:spPr/>
      <dgm:t>
        <a:bodyPr/>
        <a:lstStyle/>
        <a:p>
          <a:endParaRPr lang="ru-RU"/>
        </a:p>
      </dgm:t>
    </dgm:pt>
    <dgm:pt modelId="{CF6D9A74-217B-41CF-BD34-CCF9398AF225}" type="pres">
      <dgm:prSet presAssocID="{C37CEDCA-0561-44DC-9B9A-FB6DBFA42378}" presName="node" presStyleCnt="0"/>
      <dgm:spPr/>
    </dgm:pt>
    <dgm:pt modelId="{F64A0E7A-90D8-429E-A0C7-C56BE1ED272B}" type="pres">
      <dgm:prSet presAssocID="{C37CEDCA-0561-44DC-9B9A-FB6DBFA42378}" presName="parentNode" presStyleLbl="node1" presStyleIdx="1" presStyleCnt="6" custScaleX="363070" custScaleY="148061" custLinFactNeighborX="5824" custLinFactNeighborY="71503">
        <dgm:presLayoutVars>
          <dgm:chMax val="1"/>
          <dgm:bulletEnabled val="1"/>
        </dgm:presLayoutVars>
      </dgm:prSet>
      <dgm:spPr/>
      <dgm:t>
        <a:bodyPr/>
        <a:lstStyle/>
        <a:p>
          <a:endParaRPr lang="ru-RU"/>
        </a:p>
      </dgm:t>
    </dgm:pt>
    <dgm:pt modelId="{3B29E82B-3037-4F2A-A360-99C330325A1B}" type="pres">
      <dgm:prSet presAssocID="{C37CEDCA-0561-44DC-9B9A-FB6DBFA42378}" presName="childNode" presStyleLbl="revTx" presStyleIdx="0" presStyleCnt="2">
        <dgm:presLayoutVars>
          <dgm:bulletEnabled val="1"/>
        </dgm:presLayoutVars>
      </dgm:prSet>
      <dgm:spPr/>
      <dgm:t>
        <a:bodyPr/>
        <a:lstStyle/>
        <a:p>
          <a:endParaRPr lang="ru-RU"/>
        </a:p>
      </dgm:t>
    </dgm:pt>
    <dgm:pt modelId="{C67BA4A7-7B6D-4B51-80A0-B1E6034DC718}" type="pres">
      <dgm:prSet presAssocID="{4FF4FC16-7223-429A-9F82-7FF769FBC41E}" presName="Name25" presStyleLbl="parChTrans1D1" presStyleIdx="1" presStyleCnt="5"/>
      <dgm:spPr/>
      <dgm:t>
        <a:bodyPr/>
        <a:lstStyle/>
        <a:p>
          <a:endParaRPr lang="ru-RU"/>
        </a:p>
      </dgm:t>
    </dgm:pt>
    <dgm:pt modelId="{8C9B4F95-912D-48E3-A183-C6C5C4C46FE2}" type="pres">
      <dgm:prSet presAssocID="{A6CA1938-0C88-4BA2-BBA9-F253D93020B3}" presName="node" presStyleCnt="0"/>
      <dgm:spPr/>
    </dgm:pt>
    <dgm:pt modelId="{10C7F09A-DE5D-4C22-94D8-C3DE3E05BB7C}" type="pres">
      <dgm:prSet presAssocID="{A6CA1938-0C88-4BA2-BBA9-F253D93020B3}" presName="parentNode" presStyleLbl="node1" presStyleIdx="2" presStyleCnt="6" custScaleX="222421" custScaleY="167999" custLinFactX="100000" custLinFactNeighborX="119840" custLinFactNeighborY="-29249">
        <dgm:presLayoutVars>
          <dgm:chMax val="1"/>
          <dgm:bulletEnabled val="1"/>
        </dgm:presLayoutVars>
      </dgm:prSet>
      <dgm:spPr/>
      <dgm:t>
        <a:bodyPr/>
        <a:lstStyle/>
        <a:p>
          <a:endParaRPr lang="ru-RU"/>
        </a:p>
      </dgm:t>
    </dgm:pt>
    <dgm:pt modelId="{ECC82A92-F4A5-4E00-A97E-F8643C079C7E}" type="pres">
      <dgm:prSet presAssocID="{A6CA1938-0C88-4BA2-BBA9-F253D93020B3}" presName="childNode" presStyleLbl="revTx" presStyleIdx="1" presStyleCnt="2">
        <dgm:presLayoutVars>
          <dgm:bulletEnabled val="1"/>
        </dgm:presLayoutVars>
      </dgm:prSet>
      <dgm:spPr/>
      <dgm:t>
        <a:bodyPr/>
        <a:lstStyle/>
        <a:p>
          <a:endParaRPr lang="ru-RU"/>
        </a:p>
      </dgm:t>
    </dgm:pt>
    <dgm:pt modelId="{2DF871DF-2124-4C58-A452-4ABB17BF5DF4}" type="pres">
      <dgm:prSet presAssocID="{67E8F11E-8B39-42DA-B0CB-D9A5DE301878}" presName="Name25" presStyleLbl="parChTrans1D1" presStyleIdx="2" presStyleCnt="5"/>
      <dgm:spPr/>
      <dgm:t>
        <a:bodyPr/>
        <a:lstStyle/>
        <a:p>
          <a:endParaRPr lang="ru-RU"/>
        </a:p>
      </dgm:t>
    </dgm:pt>
    <dgm:pt modelId="{7A466530-E37B-4992-85E3-0D205515BCAF}" type="pres">
      <dgm:prSet presAssocID="{65822918-4CFD-4D01-8BB7-5094B8A6211F}" presName="node" presStyleCnt="0"/>
      <dgm:spPr/>
    </dgm:pt>
    <dgm:pt modelId="{14823D20-D66A-496E-8758-71A2AABF61B9}" type="pres">
      <dgm:prSet presAssocID="{65822918-4CFD-4D01-8BB7-5094B8A6211F}" presName="parentNode" presStyleLbl="node1" presStyleIdx="3" presStyleCnt="6" custScaleX="350341" custScaleY="154104" custLinFactX="59014" custLinFactNeighborX="100000" custLinFactNeighborY="24546">
        <dgm:presLayoutVars>
          <dgm:chMax val="1"/>
          <dgm:bulletEnabled val="1"/>
        </dgm:presLayoutVars>
      </dgm:prSet>
      <dgm:spPr/>
      <dgm:t>
        <a:bodyPr/>
        <a:lstStyle/>
        <a:p>
          <a:endParaRPr lang="ru-RU"/>
        </a:p>
      </dgm:t>
    </dgm:pt>
    <dgm:pt modelId="{20EB5C52-2367-4EC5-AC4D-D148AD424024}" type="pres">
      <dgm:prSet presAssocID="{65822918-4CFD-4D01-8BB7-5094B8A6211F}" presName="childNode" presStyleLbl="revTx" presStyleIdx="1" presStyleCnt="2">
        <dgm:presLayoutVars>
          <dgm:bulletEnabled val="1"/>
        </dgm:presLayoutVars>
      </dgm:prSet>
      <dgm:spPr/>
    </dgm:pt>
    <dgm:pt modelId="{268B35F0-F675-4F6E-8DFE-AF2AFAC873B3}" type="pres">
      <dgm:prSet presAssocID="{57B58F59-6FAE-4AB7-B466-A7B44447E251}" presName="Name25" presStyleLbl="parChTrans1D1" presStyleIdx="3" presStyleCnt="5"/>
      <dgm:spPr/>
      <dgm:t>
        <a:bodyPr/>
        <a:lstStyle/>
        <a:p>
          <a:endParaRPr lang="ru-RU"/>
        </a:p>
      </dgm:t>
    </dgm:pt>
    <dgm:pt modelId="{E0BA8F00-E028-448D-AF38-B19A5376C487}" type="pres">
      <dgm:prSet presAssocID="{304BEC00-D5DC-4118-BFC1-F97DC6A0A1F9}" presName="node" presStyleCnt="0"/>
      <dgm:spPr/>
    </dgm:pt>
    <dgm:pt modelId="{26999474-2EA9-4251-9025-AAB012EF540F}" type="pres">
      <dgm:prSet presAssocID="{304BEC00-D5DC-4118-BFC1-F97DC6A0A1F9}" presName="parentNode" presStyleLbl="node1" presStyleIdx="4" presStyleCnt="6" custFlipHor="1" custScaleX="186108" custScaleY="156835" custLinFactX="61386" custLinFactNeighborX="100000" custLinFactNeighborY="99451">
        <dgm:presLayoutVars>
          <dgm:chMax val="1"/>
          <dgm:bulletEnabled val="1"/>
        </dgm:presLayoutVars>
      </dgm:prSet>
      <dgm:spPr/>
      <dgm:t>
        <a:bodyPr/>
        <a:lstStyle/>
        <a:p>
          <a:endParaRPr lang="ru-RU"/>
        </a:p>
      </dgm:t>
    </dgm:pt>
    <dgm:pt modelId="{059235B3-7A1D-4080-AF2B-04B38F0BE910}" type="pres">
      <dgm:prSet presAssocID="{304BEC00-D5DC-4118-BFC1-F97DC6A0A1F9}" presName="childNode" presStyleLbl="revTx" presStyleIdx="1" presStyleCnt="2">
        <dgm:presLayoutVars>
          <dgm:bulletEnabled val="1"/>
        </dgm:presLayoutVars>
      </dgm:prSet>
      <dgm:spPr/>
      <dgm:t>
        <a:bodyPr/>
        <a:lstStyle/>
        <a:p>
          <a:endParaRPr lang="ru-RU"/>
        </a:p>
      </dgm:t>
    </dgm:pt>
    <dgm:pt modelId="{D96AB192-423F-4580-AAD1-E55E6931472A}" type="pres">
      <dgm:prSet presAssocID="{7DD8AAAD-7924-497D-815D-3E112E5F848D}" presName="Name25" presStyleLbl="parChTrans1D1" presStyleIdx="4" presStyleCnt="5"/>
      <dgm:spPr/>
      <dgm:t>
        <a:bodyPr/>
        <a:lstStyle/>
        <a:p>
          <a:endParaRPr lang="ru-RU"/>
        </a:p>
      </dgm:t>
    </dgm:pt>
    <dgm:pt modelId="{0669DBA9-9C7B-4403-AE6B-5D2A08F2A2F9}" type="pres">
      <dgm:prSet presAssocID="{048C64EC-8AD2-4D30-A478-4D09264AC8DF}" presName="node" presStyleCnt="0"/>
      <dgm:spPr/>
    </dgm:pt>
    <dgm:pt modelId="{DC384ADF-4855-46E6-8FCF-D9E5305C3212}" type="pres">
      <dgm:prSet presAssocID="{048C64EC-8AD2-4D30-A478-4D09264AC8DF}" presName="parentNode" presStyleLbl="node1" presStyleIdx="5" presStyleCnt="6" custScaleX="213215" custScaleY="187023" custLinFactNeighborX="-70975" custLinFactNeighborY="-2568">
        <dgm:presLayoutVars>
          <dgm:chMax val="1"/>
          <dgm:bulletEnabled val="1"/>
        </dgm:presLayoutVars>
      </dgm:prSet>
      <dgm:spPr/>
      <dgm:t>
        <a:bodyPr/>
        <a:lstStyle/>
        <a:p>
          <a:endParaRPr lang="ru-RU"/>
        </a:p>
      </dgm:t>
    </dgm:pt>
    <dgm:pt modelId="{11C31FDF-704C-4636-B091-A7A2F9AD73C2}" type="pres">
      <dgm:prSet presAssocID="{048C64EC-8AD2-4D30-A478-4D09264AC8DF}" presName="childNode" presStyleLbl="revTx" presStyleIdx="1" presStyleCnt="2">
        <dgm:presLayoutVars>
          <dgm:bulletEnabled val="1"/>
        </dgm:presLayoutVars>
      </dgm:prSet>
      <dgm:spPr/>
    </dgm:pt>
  </dgm:ptLst>
  <dgm:cxnLst>
    <dgm:cxn modelId="{790A0CB1-A62B-4C31-8466-CF80B6F1402F}" srcId="{7EDD82A3-ADE9-42CA-8B51-E8E736F0F1DD}" destId="{A6CA1938-0C88-4BA2-BBA9-F253D93020B3}" srcOrd="1" destOrd="0" parTransId="{4FF4FC16-7223-429A-9F82-7FF769FBC41E}" sibTransId="{DBA5154F-3FA6-4538-BF89-01D495978C62}"/>
    <dgm:cxn modelId="{FB1D1505-1378-4F6B-800E-D6A59A66AF10}" srcId="{7EDD82A3-ADE9-42CA-8B51-E8E736F0F1DD}" destId="{304BEC00-D5DC-4118-BFC1-F97DC6A0A1F9}" srcOrd="3" destOrd="0" parTransId="{57B58F59-6FAE-4AB7-B466-A7B44447E251}" sibTransId="{388D0309-F747-41CE-943C-83F0B90ABF8E}"/>
    <dgm:cxn modelId="{352BC412-0D8B-4DDA-B878-A81638745FAA}" type="presOf" srcId="{6227DDD7-3C8B-4D2D-9310-14633614FE4B}" destId="{ECC82A92-F4A5-4E00-A97E-F8643C079C7E}" srcOrd="0" destOrd="1" presId="urn:microsoft.com/office/officeart/2005/8/layout/radial2"/>
    <dgm:cxn modelId="{7B79F4C6-97D4-4DC1-84DC-75C0DB5A3E75}" type="presOf" srcId="{048C64EC-8AD2-4D30-A478-4D09264AC8DF}" destId="{DC384ADF-4855-46E6-8FCF-D9E5305C3212}" srcOrd="0" destOrd="0" presId="urn:microsoft.com/office/officeart/2005/8/layout/radial2"/>
    <dgm:cxn modelId="{8CBE3E58-8A1B-4247-A4E7-65449B42DF5B}" type="presOf" srcId="{C9CAB6EC-59B1-4C93-8484-1C43D8D994D1}" destId="{3B29E82B-3037-4F2A-A360-99C330325A1B}" srcOrd="0" destOrd="0" presId="urn:microsoft.com/office/officeart/2005/8/layout/radial2"/>
    <dgm:cxn modelId="{47B43143-6247-40A6-8F5B-1D2547EA58C0}" srcId="{7EDD82A3-ADE9-42CA-8B51-E8E736F0F1DD}" destId="{C37CEDCA-0561-44DC-9B9A-FB6DBFA42378}" srcOrd="0" destOrd="0" parTransId="{26899B9D-A74B-468C-BC6D-F7CE156448D0}" sibTransId="{F47AC174-7E9A-4FE1-8328-6A71FA66C486}"/>
    <dgm:cxn modelId="{5EA146E6-EE56-4057-AAFD-CCEE46784FA2}" srcId="{C37CEDCA-0561-44DC-9B9A-FB6DBFA42378}" destId="{C9CAB6EC-59B1-4C93-8484-1C43D8D994D1}" srcOrd="0" destOrd="0" parTransId="{ACDD4C4A-80F8-46BA-B329-A5DD6B99DBA7}" sibTransId="{D41384A5-4F36-445B-8D61-AC45C971369E}"/>
    <dgm:cxn modelId="{2E91F935-608B-43E9-8E4F-9BE99B79DA1C}" srcId="{A6CA1938-0C88-4BA2-BBA9-F253D93020B3}" destId="{67AA9271-29D9-4DFC-B3A6-825A66622665}" srcOrd="0" destOrd="0" parTransId="{B3697B4E-9D3F-435A-9EE8-C9173ED2EC94}" sibTransId="{AC622F02-E73B-4C3E-AA31-B6A71970CAF9}"/>
    <dgm:cxn modelId="{C7A12450-1415-4C2E-969D-3A5CD049E6EC}" type="presOf" srcId="{67E8F11E-8B39-42DA-B0CB-D9A5DE301878}" destId="{2DF871DF-2124-4C58-A452-4ABB17BF5DF4}" srcOrd="0" destOrd="0" presId="urn:microsoft.com/office/officeart/2005/8/layout/radial2"/>
    <dgm:cxn modelId="{5042CBA0-AD81-4427-BF33-80EE1BA6DE00}" type="presOf" srcId="{4FF4FC16-7223-429A-9F82-7FF769FBC41E}" destId="{C67BA4A7-7B6D-4B51-80A0-B1E6034DC718}" srcOrd="0" destOrd="0" presId="urn:microsoft.com/office/officeart/2005/8/layout/radial2"/>
    <dgm:cxn modelId="{BA0AC14F-8272-4261-A2BB-FD87BA5A8909}" type="presOf" srcId="{C37CEDCA-0561-44DC-9B9A-FB6DBFA42378}" destId="{F64A0E7A-90D8-429E-A0C7-C56BE1ED272B}" srcOrd="0" destOrd="0" presId="urn:microsoft.com/office/officeart/2005/8/layout/radial2"/>
    <dgm:cxn modelId="{C27B95F8-7A09-43D3-A28E-121B78C3C775}" type="presOf" srcId="{67AA9271-29D9-4DFC-B3A6-825A66622665}" destId="{ECC82A92-F4A5-4E00-A97E-F8643C079C7E}" srcOrd="0" destOrd="0" presId="urn:microsoft.com/office/officeart/2005/8/layout/radial2"/>
    <dgm:cxn modelId="{4B23D07E-B51C-48AC-AD0E-30B057E7721D}" srcId="{7EDD82A3-ADE9-42CA-8B51-E8E736F0F1DD}" destId="{65822918-4CFD-4D01-8BB7-5094B8A6211F}" srcOrd="2" destOrd="0" parTransId="{67E8F11E-8B39-42DA-B0CB-D9A5DE301878}" sibTransId="{F6480B05-E7E8-412F-A132-77BB1195ADF2}"/>
    <dgm:cxn modelId="{4120E755-F4B1-4E17-8239-DCCECDEE5216}" type="presOf" srcId="{7EDD82A3-ADE9-42CA-8B51-E8E736F0F1DD}" destId="{09A69FF4-DB2A-4909-893B-94087988ADC9}" srcOrd="0" destOrd="0" presId="urn:microsoft.com/office/officeart/2005/8/layout/radial2"/>
    <dgm:cxn modelId="{5CDE7F97-69ED-42DB-BD8B-E33F2A95F651}" type="presOf" srcId="{57B58F59-6FAE-4AB7-B466-A7B44447E251}" destId="{268B35F0-F675-4F6E-8DFE-AF2AFAC873B3}" srcOrd="0" destOrd="0" presId="urn:microsoft.com/office/officeart/2005/8/layout/radial2"/>
    <dgm:cxn modelId="{1DF1B00E-AC81-4F92-9754-B18A5466A51F}" type="presOf" srcId="{26899B9D-A74B-468C-BC6D-F7CE156448D0}" destId="{2F757490-4DE0-44C6-972E-6E2023246B46}" srcOrd="0" destOrd="0" presId="urn:microsoft.com/office/officeart/2005/8/layout/radial2"/>
    <dgm:cxn modelId="{C2F3BAEE-4BA9-42F6-84B9-7157F34E32F6}" srcId="{7EDD82A3-ADE9-42CA-8B51-E8E736F0F1DD}" destId="{048C64EC-8AD2-4D30-A478-4D09264AC8DF}" srcOrd="4" destOrd="0" parTransId="{7DD8AAAD-7924-497D-815D-3E112E5F848D}" sibTransId="{72B23CAD-08AA-481F-8567-A7E49B5EFCDD}"/>
    <dgm:cxn modelId="{00EC87D8-CE42-4A56-B914-14106B0606E7}" type="presOf" srcId="{7DD8AAAD-7924-497D-815D-3E112E5F848D}" destId="{D96AB192-423F-4580-AAD1-E55E6931472A}" srcOrd="0" destOrd="0" presId="urn:microsoft.com/office/officeart/2005/8/layout/radial2"/>
    <dgm:cxn modelId="{F716DF92-03EC-4A6C-8A5D-020C28093AFF}" type="presOf" srcId="{A6CA1938-0C88-4BA2-BBA9-F253D93020B3}" destId="{10C7F09A-DE5D-4C22-94D8-C3DE3E05BB7C}" srcOrd="0" destOrd="0" presId="urn:microsoft.com/office/officeart/2005/8/layout/radial2"/>
    <dgm:cxn modelId="{D7E79747-ECAF-4CC9-937C-F309871FBA2F}" srcId="{A6CA1938-0C88-4BA2-BBA9-F253D93020B3}" destId="{6227DDD7-3C8B-4D2D-9310-14633614FE4B}" srcOrd="1" destOrd="0" parTransId="{15EE2FA0-2927-4418-AC75-55A20E9C2130}" sibTransId="{95FF0D76-668D-46B6-93D4-02D2F0C5611F}"/>
    <dgm:cxn modelId="{56F869FD-44A4-41AF-887A-931A1F2870DF}" type="presOf" srcId="{65822918-4CFD-4D01-8BB7-5094B8A6211F}" destId="{14823D20-D66A-496E-8758-71A2AABF61B9}" srcOrd="0" destOrd="0" presId="urn:microsoft.com/office/officeart/2005/8/layout/radial2"/>
    <dgm:cxn modelId="{48A7F4A6-26B4-474A-BBAE-62E60A4BE412}" type="presOf" srcId="{304BEC00-D5DC-4118-BFC1-F97DC6A0A1F9}" destId="{26999474-2EA9-4251-9025-AAB012EF540F}" srcOrd="0" destOrd="0" presId="urn:microsoft.com/office/officeart/2005/8/layout/radial2"/>
    <dgm:cxn modelId="{50419C9A-FD32-4F50-A45C-6254D3A7D483}" type="presParOf" srcId="{09A69FF4-DB2A-4909-893B-94087988ADC9}" destId="{C69002F8-B29D-477E-8C8D-1A960E875A91}" srcOrd="0" destOrd="0" presId="urn:microsoft.com/office/officeart/2005/8/layout/radial2"/>
    <dgm:cxn modelId="{88C1413E-9C34-47B8-AC3D-A437E59E8C8D}" type="presParOf" srcId="{C69002F8-B29D-477E-8C8D-1A960E875A91}" destId="{F83B2094-6102-47B2-B6B9-2442BE48AB35}" srcOrd="0" destOrd="0" presId="urn:microsoft.com/office/officeart/2005/8/layout/radial2"/>
    <dgm:cxn modelId="{5EB7B4CB-F913-4B47-A56E-4FDC76CD6E2B}" type="presParOf" srcId="{F83B2094-6102-47B2-B6B9-2442BE48AB35}" destId="{BA05FFFF-F33C-4BA9-97F8-33FB9EA10A52}" srcOrd="0" destOrd="0" presId="urn:microsoft.com/office/officeart/2005/8/layout/radial2"/>
    <dgm:cxn modelId="{D05D841F-6D2B-495D-BEDE-E431D77A0FEA}" type="presParOf" srcId="{F83B2094-6102-47B2-B6B9-2442BE48AB35}" destId="{05AFFA56-2C59-40DA-8166-EC8EBCB58E19}" srcOrd="1" destOrd="0" presId="urn:microsoft.com/office/officeart/2005/8/layout/radial2"/>
    <dgm:cxn modelId="{4DBF897A-9585-4605-A468-E018174097C0}" type="presParOf" srcId="{C69002F8-B29D-477E-8C8D-1A960E875A91}" destId="{2F757490-4DE0-44C6-972E-6E2023246B46}" srcOrd="1" destOrd="0" presId="urn:microsoft.com/office/officeart/2005/8/layout/radial2"/>
    <dgm:cxn modelId="{6F7AEA13-7D0F-4E62-A6CB-6072EB2A9F2B}" type="presParOf" srcId="{C69002F8-B29D-477E-8C8D-1A960E875A91}" destId="{CF6D9A74-217B-41CF-BD34-CCF9398AF225}" srcOrd="2" destOrd="0" presId="urn:microsoft.com/office/officeart/2005/8/layout/radial2"/>
    <dgm:cxn modelId="{ABECE0D6-E33E-41EC-ABEB-910376E1628C}" type="presParOf" srcId="{CF6D9A74-217B-41CF-BD34-CCF9398AF225}" destId="{F64A0E7A-90D8-429E-A0C7-C56BE1ED272B}" srcOrd="0" destOrd="0" presId="urn:microsoft.com/office/officeart/2005/8/layout/radial2"/>
    <dgm:cxn modelId="{0FD6A9B3-FC18-4680-9137-A4E981FFE74B}" type="presParOf" srcId="{CF6D9A74-217B-41CF-BD34-CCF9398AF225}" destId="{3B29E82B-3037-4F2A-A360-99C330325A1B}" srcOrd="1" destOrd="0" presId="urn:microsoft.com/office/officeart/2005/8/layout/radial2"/>
    <dgm:cxn modelId="{C5FB0FA4-173C-41AF-AD4F-A4011E81B0CF}" type="presParOf" srcId="{C69002F8-B29D-477E-8C8D-1A960E875A91}" destId="{C67BA4A7-7B6D-4B51-80A0-B1E6034DC718}" srcOrd="3" destOrd="0" presId="urn:microsoft.com/office/officeart/2005/8/layout/radial2"/>
    <dgm:cxn modelId="{076B0D88-0E44-4CB3-A016-5BD3A109486F}" type="presParOf" srcId="{C69002F8-B29D-477E-8C8D-1A960E875A91}" destId="{8C9B4F95-912D-48E3-A183-C6C5C4C46FE2}" srcOrd="4" destOrd="0" presId="urn:microsoft.com/office/officeart/2005/8/layout/radial2"/>
    <dgm:cxn modelId="{9C2D89E7-AD6B-49E5-B779-8F20FD153414}" type="presParOf" srcId="{8C9B4F95-912D-48E3-A183-C6C5C4C46FE2}" destId="{10C7F09A-DE5D-4C22-94D8-C3DE3E05BB7C}" srcOrd="0" destOrd="0" presId="urn:microsoft.com/office/officeart/2005/8/layout/radial2"/>
    <dgm:cxn modelId="{C35462F0-C287-49F7-BC93-4FC41F6B61A9}" type="presParOf" srcId="{8C9B4F95-912D-48E3-A183-C6C5C4C46FE2}" destId="{ECC82A92-F4A5-4E00-A97E-F8643C079C7E}" srcOrd="1" destOrd="0" presId="urn:microsoft.com/office/officeart/2005/8/layout/radial2"/>
    <dgm:cxn modelId="{10C19707-E79E-44C7-B226-CCB711DCD373}" type="presParOf" srcId="{C69002F8-B29D-477E-8C8D-1A960E875A91}" destId="{2DF871DF-2124-4C58-A452-4ABB17BF5DF4}" srcOrd="5" destOrd="0" presId="urn:microsoft.com/office/officeart/2005/8/layout/radial2"/>
    <dgm:cxn modelId="{E5AF4A05-6361-4EC5-9025-6DA58B2CB9CF}" type="presParOf" srcId="{C69002F8-B29D-477E-8C8D-1A960E875A91}" destId="{7A466530-E37B-4992-85E3-0D205515BCAF}" srcOrd="6" destOrd="0" presId="urn:microsoft.com/office/officeart/2005/8/layout/radial2"/>
    <dgm:cxn modelId="{022C767F-78BD-4950-A6C7-E394163B6AE5}" type="presParOf" srcId="{7A466530-E37B-4992-85E3-0D205515BCAF}" destId="{14823D20-D66A-496E-8758-71A2AABF61B9}" srcOrd="0" destOrd="0" presId="urn:microsoft.com/office/officeart/2005/8/layout/radial2"/>
    <dgm:cxn modelId="{B8385C65-F9BB-48D4-AE93-10100B6760BB}" type="presParOf" srcId="{7A466530-E37B-4992-85E3-0D205515BCAF}" destId="{20EB5C52-2367-4EC5-AC4D-D148AD424024}" srcOrd="1" destOrd="0" presId="urn:microsoft.com/office/officeart/2005/8/layout/radial2"/>
    <dgm:cxn modelId="{DED6FB5C-66DB-4F75-B487-FABA695DA526}" type="presParOf" srcId="{C69002F8-B29D-477E-8C8D-1A960E875A91}" destId="{268B35F0-F675-4F6E-8DFE-AF2AFAC873B3}" srcOrd="7" destOrd="0" presId="urn:microsoft.com/office/officeart/2005/8/layout/radial2"/>
    <dgm:cxn modelId="{D576A25D-5E04-4F92-A30B-F3409B769B6E}" type="presParOf" srcId="{C69002F8-B29D-477E-8C8D-1A960E875A91}" destId="{E0BA8F00-E028-448D-AF38-B19A5376C487}" srcOrd="8" destOrd="0" presId="urn:microsoft.com/office/officeart/2005/8/layout/radial2"/>
    <dgm:cxn modelId="{B83FB7AF-93FA-41F6-AD40-5DE269909971}" type="presParOf" srcId="{E0BA8F00-E028-448D-AF38-B19A5376C487}" destId="{26999474-2EA9-4251-9025-AAB012EF540F}" srcOrd="0" destOrd="0" presId="urn:microsoft.com/office/officeart/2005/8/layout/radial2"/>
    <dgm:cxn modelId="{B7A7D627-F5BF-4BC6-A2D5-801C52EE36AD}" type="presParOf" srcId="{E0BA8F00-E028-448D-AF38-B19A5376C487}" destId="{059235B3-7A1D-4080-AF2B-04B38F0BE910}" srcOrd="1" destOrd="0" presId="urn:microsoft.com/office/officeart/2005/8/layout/radial2"/>
    <dgm:cxn modelId="{2F114BE6-421C-4E41-905D-B17D06C0FDCB}" type="presParOf" srcId="{C69002F8-B29D-477E-8C8D-1A960E875A91}" destId="{D96AB192-423F-4580-AAD1-E55E6931472A}" srcOrd="9" destOrd="0" presId="urn:microsoft.com/office/officeart/2005/8/layout/radial2"/>
    <dgm:cxn modelId="{5A154FC1-A91F-4374-84EA-1D7939374445}" type="presParOf" srcId="{C69002F8-B29D-477E-8C8D-1A960E875A91}" destId="{0669DBA9-9C7B-4403-AE6B-5D2A08F2A2F9}" srcOrd="10" destOrd="0" presId="urn:microsoft.com/office/officeart/2005/8/layout/radial2"/>
    <dgm:cxn modelId="{4CD7200D-EC80-48A7-9D7F-840AB89DC8AA}" type="presParOf" srcId="{0669DBA9-9C7B-4403-AE6B-5D2A08F2A2F9}" destId="{DC384ADF-4855-46E6-8FCF-D9E5305C3212}" srcOrd="0" destOrd="0" presId="urn:microsoft.com/office/officeart/2005/8/layout/radial2"/>
    <dgm:cxn modelId="{7F6D0A74-8F07-4416-9D13-F89C9B597E91}" type="presParOf" srcId="{0669DBA9-9C7B-4403-AE6B-5D2A08F2A2F9}" destId="{11C31FDF-704C-4636-B091-A7A2F9AD73C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AB192-423F-4580-AAD1-E55E6931472A}">
      <dsp:nvSpPr>
        <dsp:cNvPr id="0" name=""/>
        <dsp:cNvSpPr/>
      </dsp:nvSpPr>
      <dsp:spPr>
        <a:xfrm rot="4325569">
          <a:off x="2281431" y="3146631"/>
          <a:ext cx="787764" cy="28476"/>
        </a:xfrm>
        <a:custGeom>
          <a:avLst/>
          <a:gdLst/>
          <a:ahLst/>
          <a:cxnLst/>
          <a:rect l="0" t="0" r="0" b="0"/>
          <a:pathLst>
            <a:path>
              <a:moveTo>
                <a:pt x="0" y="14238"/>
              </a:moveTo>
              <a:lnTo>
                <a:pt x="787764" y="142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B35F0-F675-4F6E-8DFE-AF2AFAC873B3}">
      <dsp:nvSpPr>
        <dsp:cNvPr id="0" name=""/>
        <dsp:cNvSpPr/>
      </dsp:nvSpPr>
      <dsp:spPr>
        <a:xfrm rot="1801854">
          <a:off x="2716529" y="3166988"/>
          <a:ext cx="2381772" cy="28476"/>
        </a:xfrm>
        <a:custGeom>
          <a:avLst/>
          <a:gdLst/>
          <a:ahLst/>
          <a:cxnLst/>
          <a:rect l="0" t="0" r="0" b="0"/>
          <a:pathLst>
            <a:path>
              <a:moveTo>
                <a:pt x="0" y="14238"/>
              </a:moveTo>
              <a:lnTo>
                <a:pt x="2381772" y="142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871DF-2124-4C58-A452-4ABB17BF5DF4}">
      <dsp:nvSpPr>
        <dsp:cNvPr id="0" name=""/>
        <dsp:cNvSpPr/>
      </dsp:nvSpPr>
      <dsp:spPr>
        <a:xfrm rot="215534">
          <a:off x="2875120" y="2366496"/>
          <a:ext cx="1302036" cy="28476"/>
        </a:xfrm>
        <a:custGeom>
          <a:avLst/>
          <a:gdLst/>
          <a:ahLst/>
          <a:cxnLst/>
          <a:rect l="0" t="0" r="0" b="0"/>
          <a:pathLst>
            <a:path>
              <a:moveTo>
                <a:pt x="0" y="14238"/>
              </a:moveTo>
              <a:lnTo>
                <a:pt x="1302036" y="142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7BA4A7-7B6D-4B51-80A0-B1E6034DC718}">
      <dsp:nvSpPr>
        <dsp:cNvPr id="0" name=""/>
        <dsp:cNvSpPr/>
      </dsp:nvSpPr>
      <dsp:spPr>
        <a:xfrm rot="20400994">
          <a:off x="2802387" y="1702630"/>
          <a:ext cx="2458514" cy="28476"/>
        </a:xfrm>
        <a:custGeom>
          <a:avLst/>
          <a:gdLst/>
          <a:ahLst/>
          <a:cxnLst/>
          <a:rect l="0" t="0" r="0" b="0"/>
          <a:pathLst>
            <a:path>
              <a:moveTo>
                <a:pt x="0" y="14238"/>
              </a:moveTo>
              <a:lnTo>
                <a:pt x="2458514" y="142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757490-4DE0-44C6-972E-6E2023246B46}">
      <dsp:nvSpPr>
        <dsp:cNvPr id="0" name=""/>
        <dsp:cNvSpPr/>
      </dsp:nvSpPr>
      <dsp:spPr>
        <a:xfrm rot="18503476">
          <a:off x="2693809" y="1646619"/>
          <a:ext cx="441950" cy="28476"/>
        </a:xfrm>
        <a:custGeom>
          <a:avLst/>
          <a:gdLst/>
          <a:ahLst/>
          <a:cxnLst/>
          <a:rect l="0" t="0" r="0" b="0"/>
          <a:pathLst>
            <a:path>
              <a:moveTo>
                <a:pt x="0" y="14238"/>
              </a:moveTo>
              <a:lnTo>
                <a:pt x="441950" y="142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FFA56-2C59-40DA-8166-EC8EBCB58E19}">
      <dsp:nvSpPr>
        <dsp:cNvPr id="0" name=""/>
        <dsp:cNvSpPr/>
      </dsp:nvSpPr>
      <dsp:spPr>
        <a:xfrm>
          <a:off x="1057556" y="1546975"/>
          <a:ext cx="2685671" cy="1526173"/>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A0E7A-90D8-429E-A0C7-C56BE1ED272B}">
      <dsp:nvSpPr>
        <dsp:cNvPr id="0" name=""/>
        <dsp:cNvSpPr/>
      </dsp:nvSpPr>
      <dsp:spPr>
        <a:xfrm>
          <a:off x="2026134" y="308728"/>
          <a:ext cx="2962694" cy="120819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привлечение доходов, читай косвенных налогов (НДС)</a:t>
          </a:r>
          <a:endParaRPr lang="ru-RU" sz="1600" kern="1200" dirty="0"/>
        </a:p>
      </dsp:txBody>
      <dsp:txXfrm>
        <a:off x="2460010" y="485664"/>
        <a:ext cx="2094942" cy="854323"/>
      </dsp:txXfrm>
    </dsp:sp>
    <dsp:sp modelId="{3B29E82B-3037-4F2A-A360-99C330325A1B}">
      <dsp:nvSpPr>
        <dsp:cNvPr id="0" name=""/>
        <dsp:cNvSpPr/>
      </dsp:nvSpPr>
      <dsp:spPr>
        <a:xfrm>
          <a:off x="2387076" y="308728"/>
          <a:ext cx="4444041" cy="120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00200">
            <a:lnSpc>
              <a:spcPct val="90000"/>
            </a:lnSpc>
            <a:spcBef>
              <a:spcPct val="0"/>
            </a:spcBef>
            <a:spcAft>
              <a:spcPct val="15000"/>
            </a:spcAft>
            <a:buChar char="••"/>
          </a:pPr>
          <a:endParaRPr lang="ru-RU" sz="3600" kern="1200" dirty="0"/>
        </a:p>
      </dsp:txBody>
      <dsp:txXfrm>
        <a:off x="2387076" y="308728"/>
        <a:ext cx="4444041" cy="1208195"/>
      </dsp:txXfrm>
    </dsp:sp>
    <dsp:sp modelId="{10C7F09A-DE5D-4C22-94D8-C3DE3E05BB7C}">
      <dsp:nvSpPr>
        <dsp:cNvPr id="0" name=""/>
        <dsp:cNvSpPr/>
      </dsp:nvSpPr>
      <dsp:spPr>
        <a:xfrm>
          <a:off x="5097062" y="313988"/>
          <a:ext cx="1814981" cy="13708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возможность работы с ККМ</a:t>
          </a:r>
          <a:endParaRPr lang="ru-RU" sz="1400" kern="1200" dirty="0"/>
        </a:p>
      </dsp:txBody>
      <dsp:txXfrm>
        <a:off x="5362860" y="514750"/>
        <a:ext cx="1283385" cy="969367"/>
      </dsp:txXfrm>
    </dsp:sp>
    <dsp:sp modelId="{ECC82A92-F4A5-4E00-A97E-F8643C079C7E}">
      <dsp:nvSpPr>
        <dsp:cNvPr id="0" name=""/>
        <dsp:cNvSpPr/>
      </dsp:nvSpPr>
      <dsp:spPr>
        <a:xfrm>
          <a:off x="5744933" y="313988"/>
          <a:ext cx="2722472" cy="137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089150">
            <a:lnSpc>
              <a:spcPct val="90000"/>
            </a:lnSpc>
            <a:spcBef>
              <a:spcPct val="0"/>
            </a:spcBef>
            <a:spcAft>
              <a:spcPct val="15000"/>
            </a:spcAft>
            <a:buChar char="••"/>
          </a:pPr>
          <a:endParaRPr lang="ru-RU" sz="4700" kern="1200" dirty="0"/>
        </a:p>
        <a:p>
          <a:pPr marL="285750" lvl="1" indent="-285750" algn="l" defTabSz="2089150">
            <a:lnSpc>
              <a:spcPct val="90000"/>
            </a:lnSpc>
            <a:spcBef>
              <a:spcPct val="0"/>
            </a:spcBef>
            <a:spcAft>
              <a:spcPct val="15000"/>
            </a:spcAft>
            <a:buChar char="••"/>
          </a:pPr>
          <a:endParaRPr lang="ru-RU" sz="4700" kern="1200" dirty="0"/>
        </a:p>
      </dsp:txBody>
      <dsp:txXfrm>
        <a:off x="5744933" y="313988"/>
        <a:ext cx="2722472" cy="1370891"/>
      </dsp:txXfrm>
    </dsp:sp>
    <dsp:sp modelId="{14823D20-D66A-496E-8758-71A2AABF61B9}">
      <dsp:nvSpPr>
        <dsp:cNvPr id="0" name=""/>
        <dsp:cNvSpPr/>
      </dsp:nvSpPr>
      <dsp:spPr>
        <a:xfrm>
          <a:off x="4161538" y="1881607"/>
          <a:ext cx="2858824" cy="12575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Себестоимость</a:t>
          </a:r>
        </a:p>
        <a:p>
          <a:pPr lvl="0" algn="ctr" defTabSz="622300">
            <a:lnSpc>
              <a:spcPct val="90000"/>
            </a:lnSpc>
            <a:spcBef>
              <a:spcPct val="0"/>
            </a:spcBef>
            <a:spcAft>
              <a:spcPct val="35000"/>
            </a:spcAft>
          </a:pPr>
          <a:endParaRPr lang="ru-RU" sz="1400" kern="1200" dirty="0"/>
        </a:p>
      </dsp:txBody>
      <dsp:txXfrm>
        <a:off x="4580203" y="2065764"/>
        <a:ext cx="2021494" cy="889192"/>
      </dsp:txXfrm>
    </dsp:sp>
    <dsp:sp modelId="{26999474-2EA9-4251-9025-AAB012EF540F}">
      <dsp:nvSpPr>
        <dsp:cNvPr id="0" name=""/>
        <dsp:cNvSpPr/>
      </dsp:nvSpPr>
      <dsp:spPr>
        <a:xfrm flipH="1">
          <a:off x="4805270" y="3499299"/>
          <a:ext cx="1518663" cy="12797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вопросы аренды </a:t>
          </a:r>
          <a:endParaRPr lang="ru-RU" sz="1400" kern="1200" dirty="0"/>
        </a:p>
      </dsp:txBody>
      <dsp:txXfrm>
        <a:off x="5027673" y="3686720"/>
        <a:ext cx="1073857" cy="904950"/>
      </dsp:txXfrm>
    </dsp:sp>
    <dsp:sp modelId="{DC384ADF-4855-46E6-8FCF-D9E5305C3212}">
      <dsp:nvSpPr>
        <dsp:cNvPr id="0" name=""/>
        <dsp:cNvSpPr/>
      </dsp:nvSpPr>
      <dsp:spPr>
        <a:xfrm>
          <a:off x="2163717" y="3506751"/>
          <a:ext cx="1739859" cy="15261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налог на прибыль</a:t>
          </a:r>
          <a:endParaRPr lang="ru-RU" sz="1400" kern="1200" dirty="0"/>
        </a:p>
      </dsp:txBody>
      <dsp:txXfrm>
        <a:off x="2418513" y="3730247"/>
        <a:ext cx="1230267" cy="107913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2B154-C8EB-49EB-B326-1EE738601A76}" type="datetimeFigureOut">
              <a:rPr lang="ru-RU" smtClean="0"/>
              <a:pPr/>
              <a:t>20.11.2022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2DBAA-ECD6-492C-BED2-2EB9FF21358C}" type="slidenum">
              <a:rPr lang="ru-RU" smtClean="0"/>
              <a:pPr/>
              <a:t>‹#›</a:t>
            </a:fld>
            <a:endParaRPr lang="ru-RU"/>
          </a:p>
        </p:txBody>
      </p:sp>
    </p:spTree>
    <p:extLst>
      <p:ext uri="{BB962C8B-B14F-4D97-AF65-F5344CB8AC3E}">
        <p14:creationId xmlns:p14="http://schemas.microsoft.com/office/powerpoint/2010/main" val="4765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389428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255378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2467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203082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7312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278931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78943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86010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317117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28286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259491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178360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188208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401039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200046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4D1F15-EA26-44D7-9F1C-8962B37F7614}" type="datetimeFigureOut">
              <a:rPr lang="ru-RU" smtClean="0"/>
              <a:pPr/>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393590-941B-4DFE-9715-D896F05E0DB3}" type="slidenum">
              <a:rPr lang="ru-RU" smtClean="0"/>
              <a:pPr/>
              <a:t>‹#›</a:t>
            </a:fld>
            <a:endParaRPr lang="ru-RU"/>
          </a:p>
        </p:txBody>
      </p:sp>
    </p:spTree>
    <p:extLst>
      <p:ext uri="{BB962C8B-B14F-4D97-AF65-F5344CB8AC3E}">
        <p14:creationId xmlns:p14="http://schemas.microsoft.com/office/powerpoint/2010/main" val="309300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4D1F15-EA26-44D7-9F1C-8962B37F7614}" type="datetimeFigureOut">
              <a:rPr lang="ru-RU" smtClean="0"/>
              <a:pPr/>
              <a:t>20.11.2022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393590-941B-4DFE-9715-D896F05E0DB3}" type="slidenum">
              <a:rPr lang="ru-RU" smtClean="0"/>
              <a:pPr/>
              <a:t>‹#›</a:t>
            </a:fld>
            <a:endParaRPr lang="ru-RU"/>
          </a:p>
        </p:txBody>
      </p:sp>
    </p:spTree>
    <p:extLst>
      <p:ext uri="{BB962C8B-B14F-4D97-AF65-F5344CB8AC3E}">
        <p14:creationId xmlns:p14="http://schemas.microsoft.com/office/powerpoint/2010/main" val="3961746575"/>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consultantplus://offline/ref=501442B9E4BDBD145F10B8A5366FE0C68F0D1A4DE34ACE5CA8D9D46F2823E32A2CF26CB5C07CFB4D5765B86DB307E6966C84F84B034EC172X7D4J" TargetMode="External"/><Relationship Id="rId7" Type="http://schemas.openxmlformats.org/officeDocument/2006/relationships/hyperlink" Target="consultantplus://offline/ref=501442B9E4BDBD145F10B8A5366FE0C68F0D1A4CE442CE5CA8D9D46F2823E32A2CF26CB5C07EFC4B5065B86DB307E6966C84F84B034EC172X7D4J" TargetMode="External"/><Relationship Id="rId2" Type="http://schemas.openxmlformats.org/officeDocument/2006/relationships/hyperlink" Target="consultantplus://offline/ref=501442B9E4BDBD145F10B8A5366FE0C68F0D1A4DE34ACE5CA8D9D46F2823E32A2CF26CB5C07CFB4D5065B86DB307E6966C84F84B034EC172X7D4J" TargetMode="External"/><Relationship Id="rId1" Type="http://schemas.openxmlformats.org/officeDocument/2006/relationships/slideLayout" Target="../slideLayouts/slideLayout2.xml"/><Relationship Id="rId6" Type="http://schemas.openxmlformats.org/officeDocument/2006/relationships/hyperlink" Target="consultantplus://offline/ref=501442B9E4BDBD145F10B8A5366FE0C68F0D1A4DE34ACE5CA8D9D46F2823E32A2CF26CB5C07CFB4D5465B86DB307E6966C84F84B034EC172X7D4J" TargetMode="External"/><Relationship Id="rId5" Type="http://schemas.openxmlformats.org/officeDocument/2006/relationships/hyperlink" Target="consultantplus://offline/ref=501442B9E4BDBD145F10B8A5366FE0C68F0D1A4DE34ACE5CA8D9D46F2823E32A2CF26CB5C07CFB4D5565B86DB307E6966C84F84B034EC172X7D4J" TargetMode="External"/><Relationship Id="rId4" Type="http://schemas.openxmlformats.org/officeDocument/2006/relationships/hyperlink" Target="consultantplus://offline/ref=501442B9E4BDBD145F10B8A5366FE0C68F0D1A4DE34ACE5CA8D9D46F2823E32A2CF26CB5C07CFB4D5665B86DB307E6966C84F84B034EC172X7D4J"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consultantplus://offline/ref=0B71F3B44AE53949A1F84B95F5C251E1D89D9F274717570677D925B757BF3F2A17344E4032C2353CFEB940B5F47759197DB77577BA9D3383ZBuCN" TargetMode="External"/><Relationship Id="rId2" Type="http://schemas.openxmlformats.org/officeDocument/2006/relationships/hyperlink" Target="consultantplus://offline/ref=7306CC8FCA2CEA183F677D761F36F504AD2EE984D62048647038297C646BA437AF5EF7C69BF4ACC2ECC64A852A140AC8898D02904FF526F3b4t5N"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4.goodfon.ru/original/1920x1280/7/fa/kniga-makro-dollary-zaklad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9" y="8709"/>
            <a:ext cx="12192000" cy="690721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440391" y="1341120"/>
            <a:ext cx="8661552" cy="3030583"/>
          </a:xfrm>
        </p:spPr>
        <p:txBody>
          <a:bodyPr>
            <a:normAutofit fontScale="90000"/>
          </a:bodyPr>
          <a:lstStyle/>
          <a:p>
            <a:r>
              <a:rPr lang="ru-RU" dirty="0">
                <a:solidFill>
                  <a:schemeClr val="bg1"/>
                </a:solidFill>
                <a:effectLst>
                  <a:outerShdw blurRad="38100" dist="38100" dir="2700000" algn="tl">
                    <a:srgbClr val="000000">
                      <a:alpha val="43137"/>
                    </a:srgbClr>
                  </a:outerShdw>
                </a:effectLst>
              </a:rPr>
              <a:t>НЕРЕШЕННЫЕ ПРОБЛЕМЫ БИБЛИОТЕКИ КАК СУБЪЕКТА НАЛОГООБЛОЖЕНИЯ В ПОСТСОВЕТСКОМ ПЕРИОДЕ.</a:t>
            </a:r>
          </a:p>
        </p:txBody>
      </p:sp>
      <p:sp>
        <p:nvSpPr>
          <p:cNvPr id="3" name="Подзаголовок 2"/>
          <p:cNvSpPr>
            <a:spLocks noGrp="1"/>
          </p:cNvSpPr>
          <p:nvPr>
            <p:ph type="subTitle" idx="1"/>
          </p:nvPr>
        </p:nvSpPr>
        <p:spPr>
          <a:xfrm>
            <a:off x="1383242" y="4030839"/>
            <a:ext cx="7766936" cy="1607583"/>
          </a:xfrm>
        </p:spPr>
        <p:txBody>
          <a:bodyPr>
            <a:normAutofit fontScale="25000" lnSpcReduction="20000"/>
          </a:bodyPr>
          <a:lstStyle/>
          <a:p>
            <a:endParaRPr lang="ru-RU" dirty="0" smtClean="0">
              <a:solidFill>
                <a:schemeClr val="bg1"/>
              </a:solidFill>
            </a:endParaRPr>
          </a:p>
          <a:p>
            <a:endParaRPr lang="ru-RU" dirty="0" smtClean="0">
              <a:solidFill>
                <a:schemeClr val="bg1"/>
              </a:solidFill>
            </a:endParaRPr>
          </a:p>
          <a:p>
            <a:pPr algn="r"/>
            <a:r>
              <a:rPr lang="ru-RU" sz="5600" dirty="0" err="1" smtClean="0">
                <a:solidFill>
                  <a:schemeClr val="bg1"/>
                </a:solidFill>
              </a:rPr>
              <a:t>Полымова</a:t>
            </a:r>
            <a:r>
              <a:rPr lang="ru-RU" sz="5600" dirty="0" smtClean="0">
                <a:solidFill>
                  <a:schemeClr val="bg1"/>
                </a:solidFill>
              </a:rPr>
              <a:t> Алла </a:t>
            </a:r>
            <a:r>
              <a:rPr lang="ru-RU" sz="5600" dirty="0" err="1" smtClean="0">
                <a:solidFill>
                  <a:schemeClr val="bg1"/>
                </a:solidFill>
              </a:rPr>
              <a:t>Дуйшенбековна</a:t>
            </a:r>
            <a:r>
              <a:rPr lang="ru-RU" sz="5600" dirty="0" smtClean="0">
                <a:solidFill>
                  <a:schemeClr val="bg1"/>
                </a:solidFill>
              </a:rPr>
              <a:t>, </a:t>
            </a:r>
          </a:p>
          <a:p>
            <a:pPr algn="r"/>
            <a:r>
              <a:rPr lang="ru-RU" sz="5600" dirty="0" smtClean="0">
                <a:solidFill>
                  <a:schemeClr val="bg1"/>
                </a:solidFill>
              </a:rPr>
              <a:t>Заместитель директора по экономике и финансам </a:t>
            </a:r>
          </a:p>
          <a:p>
            <a:pPr algn="r"/>
            <a:r>
              <a:rPr lang="ru-RU" sz="5600" dirty="0" smtClean="0">
                <a:solidFill>
                  <a:schemeClr val="bg1"/>
                </a:solidFill>
              </a:rPr>
              <a:t>ГБУК РО «Библиотека им. Горького»,</a:t>
            </a:r>
          </a:p>
          <a:p>
            <a:pPr algn="r"/>
            <a:r>
              <a:rPr lang="ru-RU" sz="5600" dirty="0" smtClean="0">
                <a:solidFill>
                  <a:schemeClr val="bg1"/>
                </a:solidFill>
              </a:rPr>
              <a:t>действительный член Российского Института профессиональных бухгалтеров </a:t>
            </a:r>
          </a:p>
          <a:p>
            <a:pPr algn="r"/>
            <a:endParaRPr lang="ru-RU" sz="5600" dirty="0">
              <a:solidFill>
                <a:schemeClr val="bg1"/>
              </a:solidFill>
            </a:endParaRPr>
          </a:p>
        </p:txBody>
      </p:sp>
    </p:spTree>
    <p:extLst>
      <p:ext uri="{BB962C8B-B14F-4D97-AF65-F5344CB8AC3E}">
        <p14:creationId xmlns:p14="http://schemas.microsoft.com/office/powerpoint/2010/main" val="8335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0"/>
                                        <p:tgtEl>
                                          <p:spTgt spid="1026"/>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7000"/>
                            </p:stCondLst>
                            <p:childTnLst>
                              <p:par>
                                <p:cTn id="13" presetID="42"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8000"/>
                            </p:stCondLst>
                            <p:childTnLst>
                              <p:par>
                                <p:cTn id="19" presetID="42"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9000"/>
                            </p:stCondLst>
                            <p:childTnLst>
                              <p:par>
                                <p:cTn id="25" presetID="42"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0"/>
                            </p:stCondLst>
                            <p:childTnLst>
                              <p:par>
                                <p:cTn id="31" presetID="42"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2503" y="64477"/>
            <a:ext cx="8596668" cy="1320800"/>
          </a:xfrm>
        </p:spPr>
        <p:txBody>
          <a:bodyPr>
            <a:normAutofit/>
          </a:bodyPr>
          <a:lstStyle/>
          <a:p>
            <a:r>
              <a:rPr lang="ru-RU" sz="3200" dirty="0" smtClean="0">
                <a:latin typeface="Times New Roman" panose="02020603050405020304" pitchFamily="18" charset="0"/>
                <a:cs typeface="Times New Roman" panose="02020603050405020304" pitchFamily="18" charset="0"/>
              </a:rPr>
              <a:t>Коммерческие и некоммерческие организации</a:t>
            </a:r>
            <a:endParaRPr lang="ru-RU" sz="3200"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07829256"/>
              </p:ext>
            </p:extLst>
          </p:nvPr>
        </p:nvGraphicFramePr>
        <p:xfrm>
          <a:off x="651486" y="1307734"/>
          <a:ext cx="8596314" cy="4143832"/>
        </p:xfrm>
        <a:graphic>
          <a:graphicData uri="http://schemas.openxmlformats.org/drawingml/2006/table">
            <a:tbl>
              <a:tblPr firstRow="1" bandRow="1">
                <a:tableStyleId>{5C22544A-7EE6-4342-B048-85BDC9FD1C3A}</a:tableStyleId>
              </a:tblPr>
              <a:tblGrid>
                <a:gridCol w="2865438">
                  <a:extLst>
                    <a:ext uri="{9D8B030D-6E8A-4147-A177-3AD203B41FA5}">
                      <a16:colId xmlns:a16="http://schemas.microsoft.com/office/drawing/2014/main" val="20000"/>
                    </a:ext>
                  </a:extLst>
                </a:gridCol>
                <a:gridCol w="2865438">
                  <a:extLst>
                    <a:ext uri="{9D8B030D-6E8A-4147-A177-3AD203B41FA5}">
                      <a16:colId xmlns:a16="http://schemas.microsoft.com/office/drawing/2014/main" val="20001"/>
                    </a:ext>
                  </a:extLst>
                </a:gridCol>
                <a:gridCol w="2865438">
                  <a:extLst>
                    <a:ext uri="{9D8B030D-6E8A-4147-A177-3AD203B41FA5}">
                      <a16:colId xmlns:a16="http://schemas.microsoft.com/office/drawing/2014/main" val="20002"/>
                    </a:ext>
                  </a:extLst>
                </a:gridCol>
              </a:tblGrid>
              <a:tr h="650684">
                <a:tc>
                  <a:txBody>
                    <a:bodyPr/>
                    <a:lstStyle/>
                    <a:p>
                      <a:r>
                        <a:rPr lang="ru-RU" sz="1600" dirty="0" smtClean="0">
                          <a:latin typeface="Times New Roman" panose="02020603050405020304" pitchFamily="18" charset="0"/>
                          <a:cs typeface="Times New Roman" panose="02020603050405020304" pitchFamily="18" charset="0"/>
                        </a:rPr>
                        <a:t>Сравнительные признаки </a:t>
                      </a:r>
                      <a:endParaRPr lang="ru-RU" sz="1600" dirty="0">
                        <a:latin typeface="Times New Roman" panose="02020603050405020304" pitchFamily="18" charset="0"/>
                        <a:cs typeface="Times New Roman" panose="02020603050405020304" pitchFamily="18" charset="0"/>
                      </a:endParaRPr>
                    </a:p>
                  </a:txBody>
                  <a:tcPr marL="74752" marR="74752"/>
                </a:tc>
                <a:tc>
                  <a:txBody>
                    <a:bodyPr/>
                    <a:lstStyle/>
                    <a:p>
                      <a:r>
                        <a:rPr lang="ru-RU" sz="1600" dirty="0" smtClean="0">
                          <a:latin typeface="Times New Roman" panose="02020603050405020304" pitchFamily="18" charset="0"/>
                          <a:cs typeface="Times New Roman" panose="02020603050405020304" pitchFamily="18" charset="0"/>
                        </a:rPr>
                        <a:t>коммерческие организации</a:t>
                      </a:r>
                      <a:endParaRPr lang="ru-RU" sz="1600" dirty="0">
                        <a:latin typeface="Times New Roman" panose="02020603050405020304" pitchFamily="18" charset="0"/>
                        <a:cs typeface="Times New Roman" panose="02020603050405020304" pitchFamily="18" charset="0"/>
                      </a:endParaRPr>
                    </a:p>
                  </a:txBody>
                  <a:tcPr marL="74752" marR="7475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некоммерческие организации</a:t>
                      </a:r>
                      <a:endParaRPr lang="ru-RU" sz="1600" dirty="0">
                        <a:latin typeface="Times New Roman" panose="02020603050405020304" pitchFamily="18" charset="0"/>
                        <a:cs typeface="Times New Roman" panose="02020603050405020304" pitchFamily="18" charset="0"/>
                      </a:endParaRPr>
                    </a:p>
                  </a:txBody>
                  <a:tcPr marL="74752" marR="74752"/>
                </a:tc>
                <a:extLst>
                  <a:ext uri="{0D108BD9-81ED-4DB2-BD59-A6C34878D82A}">
                    <a16:rowId xmlns:a16="http://schemas.microsoft.com/office/drawing/2014/main" val="10000"/>
                  </a:ext>
                </a:extLst>
              </a:tr>
              <a:tr h="1472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1. Цель деятельности </a:t>
                      </a:r>
                      <a:endParaRPr lang="ru-RU" sz="1600" dirty="0">
                        <a:latin typeface="Times New Roman" panose="02020603050405020304" pitchFamily="18" charset="0"/>
                        <a:cs typeface="Times New Roman" panose="02020603050405020304" pitchFamily="18" charset="0"/>
                      </a:endParaRPr>
                    </a:p>
                  </a:txBody>
                  <a:tcPr marL="74752" marR="7475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 получение прибыли </a:t>
                      </a:r>
                    </a:p>
                    <a:p>
                      <a:endParaRPr lang="ru-RU" sz="1600" dirty="0">
                        <a:latin typeface="Times New Roman" panose="02020603050405020304" pitchFamily="18" charset="0"/>
                        <a:cs typeface="Times New Roman" panose="02020603050405020304" pitchFamily="18" charset="0"/>
                      </a:endParaRPr>
                    </a:p>
                  </a:txBody>
                  <a:tcPr marL="74752" marR="7475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 культурные, образовательные, благотворительные и др. общественно-полезные цели </a:t>
                      </a:r>
                    </a:p>
                    <a:p>
                      <a:endParaRPr lang="ru-RU" sz="1600" dirty="0">
                        <a:latin typeface="Times New Roman" panose="02020603050405020304" pitchFamily="18" charset="0"/>
                        <a:cs typeface="Times New Roman" panose="02020603050405020304" pitchFamily="18" charset="0"/>
                      </a:endParaRPr>
                    </a:p>
                  </a:txBody>
                  <a:tcPr marL="74752" marR="74752"/>
                </a:tc>
                <a:extLst>
                  <a:ext uri="{0D108BD9-81ED-4DB2-BD59-A6C34878D82A}">
                    <a16:rowId xmlns:a16="http://schemas.microsoft.com/office/drawing/2014/main" val="10001"/>
                  </a:ext>
                </a:extLst>
              </a:tr>
              <a:tr h="2020547">
                <a:tc>
                  <a:txBody>
                    <a:bodyPr/>
                    <a:lstStyle/>
                    <a:p>
                      <a:r>
                        <a:rPr lang="ru-RU" sz="1600" dirty="0" smtClean="0">
                          <a:latin typeface="Times New Roman" panose="02020603050405020304" pitchFamily="18" charset="0"/>
                          <a:cs typeface="Times New Roman" panose="02020603050405020304" pitchFamily="18" charset="0"/>
                        </a:rPr>
                        <a:t>2. Право на осуществление предпринимательской деятельности </a:t>
                      </a:r>
                      <a:endParaRPr lang="ru-RU" sz="1600" dirty="0">
                        <a:latin typeface="Times New Roman" panose="02020603050405020304" pitchFamily="18" charset="0"/>
                        <a:cs typeface="Times New Roman" panose="02020603050405020304" pitchFamily="18" charset="0"/>
                      </a:endParaRPr>
                    </a:p>
                  </a:txBody>
                  <a:tcPr marL="74752" marR="74752"/>
                </a:tc>
                <a:tc>
                  <a:txBody>
                    <a:bodyPr/>
                    <a:lstStyle/>
                    <a:p>
                      <a:r>
                        <a:rPr lang="ru-RU" sz="1600" dirty="0" smtClean="0">
                          <a:latin typeface="Times New Roman" panose="02020603050405020304" pitchFamily="18" charset="0"/>
                          <a:cs typeface="Times New Roman" panose="02020603050405020304" pitchFamily="18" charset="0"/>
                        </a:rPr>
                        <a:t>• создаются для осуществления предпринимательской деятельности </a:t>
                      </a:r>
                      <a:endParaRPr lang="ru-RU" sz="1600" dirty="0">
                        <a:latin typeface="Times New Roman" panose="02020603050405020304" pitchFamily="18" charset="0"/>
                        <a:cs typeface="Times New Roman" panose="02020603050405020304" pitchFamily="18" charset="0"/>
                      </a:endParaRPr>
                    </a:p>
                  </a:txBody>
                  <a:tcPr marL="74752" marR="7475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 могут осуществлять предпринимательскую деятельность только в том случае, если она служит для достижения уставных целей. </a:t>
                      </a:r>
                    </a:p>
                    <a:p>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txBody>
                  <a:tcPr marL="74752" marR="7475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4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 calcmode="lin" valueType="num">
                                      <p:cBhvr>
                                        <p:cTn id="13" dur="2000" fill="hold"/>
                                        <p:tgtEl>
                                          <p:spTgt spid="6"/>
                                        </p:tgtEl>
                                        <p:attrNameLst>
                                          <p:attrName>style.rotation</p:attrName>
                                        </p:attrNameLst>
                                      </p:cBhvr>
                                      <p:tavLst>
                                        <p:tav tm="0">
                                          <p:val>
                                            <p:fltVal val="90"/>
                                          </p:val>
                                        </p:tav>
                                        <p:tav tm="100000">
                                          <p:val>
                                            <p:fltVal val="0"/>
                                          </p:val>
                                        </p:tav>
                                      </p:tavLst>
                                    </p:anim>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anose="02020603050405020304" pitchFamily="18" charset="0"/>
                <a:cs typeface="Times New Roman" panose="02020603050405020304" pitchFamily="18" charset="0"/>
              </a:rPr>
              <a:t>Проблемы библиотеки </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как субъекта налогообложения</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r>
              <a:rPr lang="ru-RU" dirty="0">
                <a:latin typeface="Times New Roman" panose="02020603050405020304" pitchFamily="18" charset="0"/>
                <a:cs typeface="Times New Roman" panose="02020603050405020304" pitchFamily="18" charset="0"/>
              </a:rPr>
              <a:t>Централизация функций финансово-бухгалтерских служб учреждений в рамках </a:t>
            </a:r>
            <a:r>
              <a:rPr lang="ru-RU" dirty="0" err="1">
                <a:latin typeface="Times New Roman" panose="02020603050405020304" pitchFamily="18" charset="0"/>
                <a:cs typeface="Times New Roman" panose="02020603050405020304" pitchFamily="18" charset="0"/>
              </a:rPr>
              <a:t>цифровизации</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общества</a:t>
            </a:r>
          </a:p>
          <a:p>
            <a:r>
              <a:rPr lang="ru-RU" dirty="0" smtClean="0">
                <a:latin typeface="Times New Roman" panose="02020603050405020304" pitchFamily="18" charset="0"/>
                <a:cs typeface="Times New Roman" panose="02020603050405020304" pitchFamily="18" charset="0"/>
              </a:rPr>
              <a:t>Остаются </a:t>
            </a:r>
            <a:r>
              <a:rPr lang="ru-RU" dirty="0">
                <a:latin typeface="Times New Roman" panose="02020603050405020304" pitchFamily="18" charset="0"/>
                <a:cs typeface="Times New Roman" panose="02020603050405020304" pitchFamily="18" charset="0"/>
              </a:rPr>
              <a:t>неопределёнными вопросы централизации или децентрализации выполнения налогового учета и отчетности в части приносящей доход </a:t>
            </a:r>
            <a:r>
              <a:rPr lang="ru-RU" dirty="0" smtClean="0">
                <a:latin typeface="Times New Roman" panose="02020603050405020304" pitchFamily="18" charset="0"/>
                <a:cs typeface="Times New Roman" panose="02020603050405020304" pitchFamily="18"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txBody>
          <a:bodyPr>
            <a:normAutofit/>
          </a:bodyPr>
          <a:lstStyle/>
          <a:p>
            <a:r>
              <a:rPr lang="ru-RU" dirty="0" smtClean="0">
                <a:latin typeface="Times New Roman" panose="02020603050405020304" pitchFamily="18" charset="0"/>
                <a:cs typeface="Times New Roman" panose="02020603050405020304" pitchFamily="18" charset="0"/>
              </a:rPr>
              <a:t>Самые </a:t>
            </a:r>
            <a:r>
              <a:rPr lang="ru-RU" dirty="0">
                <a:latin typeface="Times New Roman" panose="02020603050405020304" pitchFamily="18" charset="0"/>
                <a:cs typeface="Times New Roman" panose="02020603050405020304" pitchFamily="18" charset="0"/>
              </a:rPr>
              <a:t>объемные позиции - это вопросы учета НДС и налога на прибыль. Есть по-прежнему неурегулированные законодательством вопросы формирования себестоимости платных услуг. Например, вопросы предоставления в пользование (читай – аренду) имущества, помещений, оборудования библиотеки за плату. </a:t>
            </a:r>
          </a:p>
          <a:p>
            <a:endParaRPr lang="ru-RU" dirty="0"/>
          </a:p>
        </p:txBody>
      </p:sp>
    </p:spTree>
    <p:extLst>
      <p:ext uri="{BB962C8B-B14F-4D97-AF65-F5344CB8AC3E}">
        <p14:creationId xmlns:p14="http://schemas.microsoft.com/office/powerpoint/2010/main" val="2709057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2899954"/>
          </a:xfrm>
        </p:spPr>
        <p:txBody>
          <a:bodyPr>
            <a:normAutofit fontScale="90000"/>
          </a:bodyPr>
          <a:lstStyle/>
          <a:p>
            <a:pPr indent="342900">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Именно в конце прошлого </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начале 21 </a:t>
            </a:r>
            <a:r>
              <a:rPr lang="ru-RU" dirty="0" smtClean="0">
                <a:latin typeface="Times New Roman" panose="02020603050405020304" pitchFamily="18" charset="0"/>
                <a:ea typeface="Calibri" panose="020F0502020204030204" pitchFamily="34" charset="0"/>
                <a:cs typeface="Times New Roman" panose="02020603050405020304" pitchFamily="18" charset="0"/>
              </a:rPr>
              <a:t>века основным </a:t>
            </a:r>
            <a:r>
              <a:rPr lang="ru-RU" dirty="0">
                <a:latin typeface="Times New Roman" panose="02020603050405020304" pitchFamily="18" charset="0"/>
                <a:ea typeface="Calibri" panose="020F0502020204030204" pitchFamily="34" charset="0"/>
                <a:cs typeface="Times New Roman" panose="02020603050405020304" pitchFamily="18" charset="0"/>
              </a:rPr>
              <a:t>(а порой единственным) видом платных услуг библиотек на многие годы стало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копирование </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smtClean="0">
                <a:latin typeface="Times New Roman" panose="02020603050405020304" pitchFamily="18" charset="0"/>
                <a:ea typeface="Calibri" panose="020F0502020204030204" pitchFamily="34" charset="0"/>
                <a:cs typeface="Times New Roman" panose="02020603050405020304" pitchFamily="18" charset="0"/>
              </a:rPr>
              <a:t>репродуцирование </a:t>
            </a:r>
            <a:r>
              <a:rPr lang="ru-RU" dirty="0">
                <a:latin typeface="Times New Roman" panose="02020603050405020304" pitchFamily="18" charset="0"/>
                <a:ea typeface="Calibri" panose="020F0502020204030204" pitchFamily="34" charset="0"/>
                <a:cs typeface="Times New Roman" panose="02020603050405020304" pitchFamily="18" charset="0"/>
              </a:rPr>
              <a:t>– в терминологии НК РФ).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xerox clipart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0719" y="3622675"/>
            <a:ext cx="1950600" cy="241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Распространенные виды платных услуг в библиотеке</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lvl="0"/>
            <a:r>
              <a:rPr lang="ru-RU" sz="2800" dirty="0" smtClean="0">
                <a:latin typeface="Times New Roman" panose="02020603050405020304" pitchFamily="18" charset="0"/>
                <a:cs typeface="Times New Roman" panose="02020603050405020304" pitchFamily="18" charset="0"/>
              </a:rPr>
              <a:t>Множительные </a:t>
            </a:r>
            <a:r>
              <a:rPr lang="ru-RU" sz="2800" dirty="0">
                <a:latin typeface="Times New Roman" panose="02020603050405020304" pitchFamily="18" charset="0"/>
                <a:cs typeface="Times New Roman" panose="02020603050405020304" pitchFamily="18" charset="0"/>
              </a:rPr>
              <a:t>услуги </a:t>
            </a:r>
            <a:r>
              <a:rPr lang="ru-RU" sz="2800" dirty="0" smtClean="0">
                <a:latin typeface="Times New Roman" panose="02020603050405020304" pitchFamily="18" charset="0"/>
                <a:cs typeface="Times New Roman" panose="02020603050405020304" pitchFamily="18" charset="0"/>
              </a:rPr>
              <a:t>(копирование, репродуцирование и т.п.); </a:t>
            </a:r>
            <a:endParaRPr lang="ru-RU" sz="2800" dirty="0">
              <a:latin typeface="Times New Roman" panose="02020603050405020304" pitchFamily="18" charset="0"/>
              <a:cs typeface="Times New Roman" panose="02020603050405020304" pitchFamily="18" charset="0"/>
            </a:endParaRPr>
          </a:p>
          <a:p>
            <a:pPr lvl="0"/>
            <a:r>
              <a:rPr lang="ru-RU" sz="2800" dirty="0" smtClean="0">
                <a:latin typeface="Times New Roman" panose="02020603050405020304" pitchFamily="18" charset="0"/>
                <a:cs typeface="Times New Roman" panose="02020603050405020304" pitchFamily="18" charset="0"/>
              </a:rPr>
              <a:t>Библиотечно-информационные;</a:t>
            </a:r>
            <a:endParaRPr lang="ru-RU" sz="2800" dirty="0">
              <a:latin typeface="Times New Roman" panose="02020603050405020304" pitchFamily="18" charset="0"/>
              <a:cs typeface="Times New Roman" panose="02020603050405020304" pitchFamily="18" charset="0"/>
            </a:endParaRPr>
          </a:p>
          <a:p>
            <a:pPr lvl="0"/>
            <a:r>
              <a:rPr lang="ru-RU" sz="2800" dirty="0" smtClean="0">
                <a:latin typeface="Times New Roman" panose="02020603050405020304" pitchFamily="18" charset="0"/>
                <a:cs typeface="Times New Roman" panose="02020603050405020304" pitchFamily="18" charset="0"/>
              </a:rPr>
              <a:t>Издательско-печатные</a:t>
            </a:r>
            <a:r>
              <a:rPr lang="ru-RU" sz="2800" dirty="0">
                <a:latin typeface="Times New Roman" panose="02020603050405020304" pitchFamily="18" charset="0"/>
                <a:cs typeface="Times New Roman" panose="02020603050405020304" pitchFamily="18" charset="0"/>
              </a:rPr>
              <a:t>, а также допечатные;</a:t>
            </a:r>
          </a:p>
          <a:p>
            <a:r>
              <a:rPr lang="ru-RU" sz="2800" dirty="0" smtClean="0">
                <a:latin typeface="Times New Roman" panose="02020603050405020304" pitchFamily="18" charset="0"/>
                <a:cs typeface="Times New Roman" panose="02020603050405020304" pitchFamily="18" charset="0"/>
              </a:rPr>
              <a:t>Образовательная деятельность;</a:t>
            </a:r>
          </a:p>
          <a:p>
            <a:r>
              <a:rPr lang="ru-RU" sz="2800" dirty="0" smtClean="0">
                <a:latin typeface="Times New Roman" panose="02020603050405020304" pitchFamily="18" charset="0"/>
                <a:cs typeface="Times New Roman" panose="02020603050405020304" pitchFamily="18" charset="0"/>
              </a:rPr>
              <a:t>Торговля печатной и сопутствующей продукцией;</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485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78674"/>
            <a:ext cx="8596668" cy="801189"/>
          </a:xfrm>
        </p:spPr>
        <p:txBody>
          <a:bodyPr>
            <a:normAutofit fontScale="90000"/>
          </a:bodyPr>
          <a:lstStyle/>
          <a:p>
            <a:r>
              <a:rPr lang="ru-RU" b="1" dirty="0">
                <a:latin typeface="Times New Roman" panose="02020603050405020304" pitchFamily="18" charset="0"/>
                <a:cs typeface="Times New Roman" panose="02020603050405020304" pitchFamily="18" charset="0"/>
              </a:rPr>
              <a:t>«Пушкинская карта</a:t>
            </a:r>
            <a:r>
              <a:rPr lang="ru-RU" b="1" dirty="0" smtClean="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реальный вызов?</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140823"/>
            <a:ext cx="8596668" cy="4900540"/>
          </a:xfrm>
        </p:spPr>
        <p:txBody>
          <a:bodyPr/>
          <a:lstStyle/>
          <a:p>
            <a:r>
              <a:rPr lang="ru-RU" dirty="0" smtClean="0"/>
              <a:t>Масштабный </a:t>
            </a:r>
            <a:r>
              <a:rPr lang="ru-RU" dirty="0"/>
              <a:t>государственный </a:t>
            </a:r>
            <a:r>
              <a:rPr lang="ru-RU" dirty="0" smtClean="0"/>
              <a:t>проект.</a:t>
            </a:r>
          </a:p>
          <a:p>
            <a:r>
              <a:rPr lang="ru-RU" dirty="0" smtClean="0"/>
              <a:t> </a:t>
            </a:r>
            <a:r>
              <a:rPr lang="ru-RU" dirty="0"/>
              <a:t>Совместный проект Минкультуры, Министерства цифрового развития, «Почта Банка», который позволяет молодым людям бесплатно посещать музеи, театры, кинотеатры, выставки, филармонии и другие учреждения культуры за счёт федерального </a:t>
            </a:r>
            <a:r>
              <a:rPr lang="ru-RU" dirty="0" smtClean="0"/>
              <a:t>бюджета. </a:t>
            </a:r>
          </a:p>
          <a:p>
            <a:r>
              <a:rPr lang="ru-RU" dirty="0" smtClean="0"/>
              <a:t>Дает толчок </a:t>
            </a:r>
            <a:r>
              <a:rPr lang="ru-RU" dirty="0"/>
              <a:t>для развития платных услуг в библиотеке. </a:t>
            </a:r>
            <a:r>
              <a:rPr lang="ru-RU" dirty="0" smtClean="0"/>
              <a:t> </a:t>
            </a:r>
          </a:p>
          <a:p>
            <a:endParaRPr lang="ru-RU" dirty="0"/>
          </a:p>
        </p:txBody>
      </p:sp>
      <p:pic>
        <p:nvPicPr>
          <p:cNvPr id="4" name="Picture 2" descr="культуры в программе &amp;quot;Пушкинская карта&amp;quot; на декабрь 2021 - январь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274" y="3274423"/>
            <a:ext cx="5111931"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Проект «Пушкинская карта» </a:t>
            </a:r>
            <a:r>
              <a:rPr lang="ru-RU" b="1" dirty="0">
                <a:latin typeface="Times New Roman" panose="02020603050405020304" pitchFamily="18" charset="0"/>
                <a:cs typeface="Times New Roman" panose="02020603050405020304" pitchFamily="18" charset="0"/>
              </a:rPr>
              <a:t>– взгляд из библиотеки.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20000"/>
          </a:bodyPr>
          <a:lstStyle/>
          <a:p>
            <a:pPr algn="just">
              <a:lnSpc>
                <a:spcPct val="107000"/>
              </a:lnSpc>
              <a:spcBef>
                <a:spcPts val="1400"/>
              </a:spcBef>
            </a:pPr>
            <a:r>
              <a:rPr lang="ru-RU" dirty="0" err="1">
                <a:latin typeface="Times New Roman" panose="02020603050405020304" pitchFamily="18" charset="0"/>
                <a:ea typeface="Calibri" panose="020F0502020204030204" pitchFamily="34" charset="0"/>
                <a:cs typeface="Times New Roman" panose="02020603050405020304" pitchFamily="18" charset="0"/>
              </a:rPr>
              <a:t>Пушкарта</a:t>
            </a:r>
            <a:r>
              <a:rPr lang="ru-RU" dirty="0">
                <a:latin typeface="Times New Roman" panose="02020603050405020304" pitchFamily="18" charset="0"/>
                <a:ea typeface="Calibri" panose="020F0502020204030204" pitchFamily="34" charset="0"/>
                <a:cs typeface="Times New Roman" panose="02020603050405020304" pitchFamily="18" charset="0"/>
              </a:rPr>
              <a:t> – это шанс библиотек раскрыть уникальные находки и креатив самой  творческой части ее сотрудников.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400"/>
              </a:spcBef>
            </a:pPr>
            <a:r>
              <a:rPr lang="ru-RU" dirty="0">
                <a:latin typeface="Times New Roman" panose="02020603050405020304" pitchFamily="18" charset="0"/>
                <a:ea typeface="Calibri" panose="020F0502020204030204" pitchFamily="34" charset="0"/>
                <a:cs typeface="Times New Roman" panose="02020603050405020304" pitchFamily="18" charset="0"/>
              </a:rPr>
              <a:t>С одной стороны Пушкинская карта как раз и обеспечивает предоставление бесплатного доступа к мероприятиям учреждений культуры, в том числе и библиотек.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400"/>
              </a:spcBef>
            </a:pPr>
            <a:r>
              <a:rPr lang="ru-RU" dirty="0">
                <a:latin typeface="Times New Roman" panose="02020603050405020304" pitchFamily="18" charset="0"/>
                <a:ea typeface="Calibri" panose="020F0502020204030204" pitchFamily="34" charset="0"/>
                <a:cs typeface="Times New Roman" panose="02020603050405020304" pitchFamily="18" charset="0"/>
              </a:rPr>
              <a:t>С другой стороны способствует привлечению внебюджетных средств, что немаловажно.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400"/>
              </a:spcBef>
            </a:pPr>
            <a:r>
              <a:rPr lang="ru-RU" dirty="0">
                <a:latin typeface="Times New Roman" panose="02020603050405020304" pitchFamily="18" charset="0"/>
                <a:ea typeface="Calibri" panose="020F0502020204030204" pitchFamily="34" charset="0"/>
                <a:cs typeface="Times New Roman" panose="02020603050405020304" pitchFamily="18" charset="0"/>
              </a:rPr>
              <a:t>Повышение личной удовлетворенности, от осознания нужности и востребованности, возрастание значимости в коллективе.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400"/>
              </a:spcBef>
            </a:pPr>
            <a:r>
              <a:rPr lang="ru-RU" dirty="0">
                <a:latin typeface="Times New Roman" panose="02020603050405020304" pitchFamily="18" charset="0"/>
                <a:ea typeface="Calibri" panose="020F0502020204030204" pitchFamily="34" charset="0"/>
                <a:cs typeface="Times New Roman" panose="02020603050405020304" pitchFamily="18" charset="0"/>
              </a:rPr>
              <a:t>Расширение и повышение собственных умений и компетенций.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400"/>
              </a:spcBef>
            </a:pPr>
            <a:r>
              <a:rPr lang="ru-RU" dirty="0">
                <a:latin typeface="Times New Roman" panose="02020603050405020304" pitchFamily="18" charset="0"/>
                <a:ea typeface="Calibri" panose="020F0502020204030204" pitchFamily="34" charset="0"/>
                <a:cs typeface="Times New Roman" panose="02020603050405020304" pitchFamily="18" charset="0"/>
              </a:rPr>
              <a:t>Привлечение дополнительной аудитории, приведение новых пользователей в библиотеку.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400"/>
              </a:spcBef>
            </a:pPr>
            <a:r>
              <a:rPr lang="ru-RU" dirty="0">
                <a:latin typeface="Times New Roman" panose="02020603050405020304" pitchFamily="18" charset="0"/>
                <a:ea typeface="Calibri" panose="020F0502020204030204" pitchFamily="34" charset="0"/>
                <a:cs typeface="Times New Roman" panose="02020603050405020304" pitchFamily="18" charset="0"/>
              </a:rPr>
              <a:t>Поощрение материальное (премирование) и моральное (повышение по службе, должности и т.п.)</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400"/>
              </a:spcBef>
            </a:pPr>
            <a:r>
              <a:rPr lang="ru-RU" dirty="0">
                <a:latin typeface="Times New Roman" panose="02020603050405020304" pitchFamily="18" charset="0"/>
                <a:ea typeface="Calibri" panose="020F0502020204030204" pitchFamily="34" charset="0"/>
                <a:cs typeface="Times New Roman" panose="02020603050405020304" pitchFamily="18" charset="0"/>
              </a:rPr>
              <a:t>Повышение рейтинга библиотеки (ПРО-Культура, рейтинги федеральных округов, статистика Почты-банка, включено в критерии эффективности регионов и т.д.)</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935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2000"/>
                                        <p:tgtEl>
                                          <p:spTgt spid="3">
                                            <p:txEl>
                                              <p:pRg st="0" end="0"/>
                                            </p:txEl>
                                          </p:spTgt>
                                        </p:tgtEl>
                                      </p:cBhvr>
                                    </p:animEffect>
                                  </p:childTnLst>
                                </p:cTn>
                              </p:par>
                            </p:childTnLst>
                          </p:cTn>
                        </p:par>
                        <p:par>
                          <p:cTn id="12" fill="hold">
                            <p:stCondLst>
                              <p:cond delay="4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2000"/>
                                        <p:tgtEl>
                                          <p:spTgt spid="3">
                                            <p:txEl>
                                              <p:pRg st="1" end="1"/>
                                            </p:txEl>
                                          </p:spTgt>
                                        </p:tgtEl>
                                      </p:cBhvr>
                                    </p:animEffect>
                                  </p:childTnLst>
                                </p:cTn>
                              </p:par>
                            </p:childTnLst>
                          </p:cTn>
                        </p:par>
                        <p:par>
                          <p:cTn id="16" fill="hold">
                            <p:stCondLst>
                              <p:cond delay="60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2000"/>
                                        <p:tgtEl>
                                          <p:spTgt spid="3">
                                            <p:txEl>
                                              <p:pRg st="2" end="2"/>
                                            </p:txEl>
                                          </p:spTgt>
                                        </p:tgtEl>
                                      </p:cBhvr>
                                    </p:animEffect>
                                  </p:childTnLst>
                                </p:cTn>
                              </p:par>
                            </p:childTnLst>
                          </p:cTn>
                        </p:par>
                        <p:par>
                          <p:cTn id="20" fill="hold">
                            <p:stCondLst>
                              <p:cond delay="8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2000"/>
                                        <p:tgtEl>
                                          <p:spTgt spid="3">
                                            <p:txEl>
                                              <p:pRg st="3" end="3"/>
                                            </p:txEl>
                                          </p:spTgt>
                                        </p:tgtEl>
                                      </p:cBhvr>
                                    </p:animEffect>
                                  </p:childTnLst>
                                </p:cTn>
                              </p:par>
                            </p:childTnLst>
                          </p:cTn>
                        </p:par>
                        <p:par>
                          <p:cTn id="24" fill="hold">
                            <p:stCondLst>
                              <p:cond delay="10000"/>
                            </p:stCondLst>
                            <p:childTnLst>
                              <p:par>
                                <p:cTn id="25" presetID="14"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2000"/>
                                        <p:tgtEl>
                                          <p:spTgt spid="3">
                                            <p:txEl>
                                              <p:pRg st="4" end="4"/>
                                            </p:txEl>
                                          </p:spTgt>
                                        </p:tgtEl>
                                      </p:cBhvr>
                                    </p:animEffect>
                                  </p:childTnLst>
                                </p:cTn>
                              </p:par>
                            </p:childTnLst>
                          </p:cTn>
                        </p:par>
                        <p:par>
                          <p:cTn id="28" fill="hold">
                            <p:stCondLst>
                              <p:cond delay="12000"/>
                            </p:stCondLst>
                            <p:childTnLst>
                              <p:par>
                                <p:cTn id="29" presetID="14"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2000"/>
                                        <p:tgtEl>
                                          <p:spTgt spid="3">
                                            <p:txEl>
                                              <p:pRg st="5" end="5"/>
                                            </p:txEl>
                                          </p:spTgt>
                                        </p:tgtEl>
                                      </p:cBhvr>
                                    </p:animEffect>
                                  </p:childTnLst>
                                </p:cTn>
                              </p:par>
                            </p:childTnLst>
                          </p:cTn>
                        </p:par>
                        <p:par>
                          <p:cTn id="32" fill="hold">
                            <p:stCondLst>
                              <p:cond delay="14000"/>
                            </p:stCondLst>
                            <p:childTnLst>
                              <p:par>
                                <p:cTn id="33" presetID="14" presetClass="entr" presetSubtype="1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2000"/>
                                        <p:tgtEl>
                                          <p:spTgt spid="3">
                                            <p:txEl>
                                              <p:pRg st="6" end="6"/>
                                            </p:txEl>
                                          </p:spTgt>
                                        </p:tgtEl>
                                      </p:cBhvr>
                                    </p:animEffect>
                                  </p:childTnLst>
                                </p:cTn>
                              </p:par>
                            </p:childTnLst>
                          </p:cTn>
                        </p:par>
                        <p:par>
                          <p:cTn id="36" fill="hold">
                            <p:stCondLst>
                              <p:cond delay="16000"/>
                            </p:stCondLst>
                            <p:childTnLst>
                              <p:par>
                                <p:cTn id="37" presetID="14" presetClass="entr" presetSubtype="1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550989"/>
          </a:xfrm>
        </p:spPr>
        <p:txBody>
          <a:bodyPr>
            <a:normAutofit fontScale="90000"/>
          </a:bodyPr>
          <a:lstStyle/>
          <a:p>
            <a:pPr>
              <a:lnSpc>
                <a:spcPct val="107000"/>
              </a:lnSpc>
              <a:spcBef>
                <a:spcPts val="1400"/>
              </a:spcBef>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Новый </a:t>
            </a:r>
            <a:r>
              <a:rPr lang="ru-RU" b="1" dirty="0">
                <a:latin typeface="Times New Roman" panose="02020603050405020304" pitchFamily="18" charset="0"/>
                <a:ea typeface="Calibri" panose="020F0502020204030204" pitchFamily="34" charset="0"/>
                <a:cs typeface="Times New Roman" panose="02020603050405020304" pitchFamily="18" charset="0"/>
              </a:rPr>
              <a:t>опыт библиотек, </a:t>
            </a:r>
            <a:r>
              <a:rPr lang="ru-RU" b="1" dirty="0" smtClean="0">
                <a:latin typeface="Times New Roman" panose="02020603050405020304" pitchFamily="18" charset="0"/>
                <a:ea typeface="Calibri" panose="020F0502020204030204" pitchFamily="34" charset="0"/>
                <a:cs typeface="Times New Roman" panose="02020603050405020304" pitchFamily="18" charset="0"/>
              </a:rPr>
              <a:t>этапы внедрения проекта «Пушкинская карта»:</a:t>
            </a:r>
            <a:r>
              <a:rPr lang="ru-RU" sz="2800" b="1" dirty="0">
                <a:latin typeface="Times New Roman" panose="02020603050405020304" pitchFamily="18" charset="0"/>
                <a:ea typeface="Calibri" panose="020F0502020204030204" pitchFamily="34" charset="0"/>
                <a:cs typeface="Times New Roman" panose="02020603050405020304" pitchFamily="18" charset="0"/>
              </a:rPr>
              <a:t/>
            </a:r>
            <a:br>
              <a:rPr lang="ru-RU" sz="2800" b="1" dirty="0">
                <a:latin typeface="Times New Roman" panose="02020603050405020304" pitchFamily="18" charset="0"/>
                <a:ea typeface="Calibri" panose="020F0502020204030204" pitchFamily="34"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Autofit/>
          </a:bodyPr>
          <a:lstStyle/>
          <a:p>
            <a:pPr lvl="0" algn="just">
              <a:lnSpc>
                <a:spcPct val="107000"/>
              </a:lnSpc>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Выбор </a:t>
            </a:r>
            <a:r>
              <a:rPr lang="ru-RU" dirty="0" err="1">
                <a:latin typeface="Times New Roman" panose="02020603050405020304" pitchFamily="18" charset="0"/>
                <a:ea typeface="Calibri" panose="020F0502020204030204" pitchFamily="34" charset="0"/>
                <a:cs typeface="Times New Roman" panose="02020603050405020304" pitchFamily="18" charset="0"/>
              </a:rPr>
              <a:t>агрегатора</a:t>
            </a:r>
            <a:r>
              <a:rPr lang="ru-RU" dirty="0">
                <a:latin typeface="Times New Roman" panose="02020603050405020304" pitchFamily="18" charset="0"/>
                <a:ea typeface="Calibri" panose="020F0502020204030204" pitchFamily="34" charset="0"/>
                <a:cs typeface="Times New Roman" panose="02020603050405020304" pitchFamily="18" charset="0"/>
              </a:rPr>
              <a:t> для продажи билетов </a:t>
            </a:r>
            <a:r>
              <a:rPr lang="ru-RU"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r>
              <a:rPr lang="ru-RU"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Если не было регистрации на сайте ПРО</a:t>
            </a:r>
            <a:r>
              <a:rPr lang="ru-RU"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Культура.РФ</a:t>
            </a:r>
            <a:r>
              <a:rPr lang="ru-RU"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то это предварительное действие)</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a:pPr>
            <a:r>
              <a:rPr lang="ru-RU"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Заключение договора обслуживания.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a:pPr>
            <a:r>
              <a:rPr lang="ru-RU"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Создание мероприятия силами и творчеством своих сотрудников (придумать, выбрать из существующих), калькуляция цены.</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Привлечение сторонних локальных мастеров и коллективов, </a:t>
            </a:r>
            <a:r>
              <a:rPr lang="ru-RU" dirty="0" smtClean="0">
                <a:latin typeface="Times New Roman" panose="02020603050405020304" pitchFamily="18" charset="0"/>
                <a:ea typeface="Calibri" panose="020F0502020204030204" pitchFamily="34" charset="0"/>
                <a:cs typeface="Times New Roman" panose="02020603050405020304" pitchFamily="18" charset="0"/>
              </a:rPr>
              <a:t>обоснование </a:t>
            </a:r>
            <a:r>
              <a:rPr lang="ru-RU" dirty="0">
                <a:latin typeface="Times New Roman" panose="02020603050405020304" pitchFamily="18" charset="0"/>
                <a:ea typeface="Calibri" panose="020F0502020204030204" pitchFamily="34" charset="0"/>
                <a:cs typeface="Times New Roman" panose="02020603050405020304" pitchFamily="18" charset="0"/>
              </a:rPr>
              <a:t>договорной цены.</a:t>
            </a:r>
          </a:p>
          <a:p>
            <a:pPr lvl="0" algn="just">
              <a:lnSpc>
                <a:spcPct val="107000"/>
              </a:lnSpc>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Использование имеющихся площадей для наполнения гастрольными событиями. Работа библиотеки – привлечение аудитории, обеспечение наполняемости мероприятий</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buFont typeface="+mj-lt"/>
              <a:buAutoNum type="arabicPeriod"/>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a:pPr>
            <a:endParaRPr lang="ru-RU" sz="12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a:pPr>
            <a:endPar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a:pPr>
            <a:endParaRPr lang="ru-RU" sz="12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a:pPr>
            <a:endPar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234" y="600892"/>
            <a:ext cx="8596668" cy="1320800"/>
          </a:xfrm>
        </p:spPr>
        <p:txBody>
          <a:bodyPr/>
          <a:lstStyle/>
          <a:p>
            <a:r>
              <a:rPr lang="ru-RU" sz="3200" dirty="0" smtClean="0">
                <a:latin typeface="Times New Roman" panose="02020603050405020304" pitchFamily="18" charset="0"/>
                <a:cs typeface="Times New Roman" panose="02020603050405020304" pitchFamily="18" charset="0"/>
              </a:rPr>
              <a:t>Продолжим</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lvl="0" algn="just">
              <a:lnSpc>
                <a:spcPct val="107000"/>
              </a:lnSpc>
              <a:buFont typeface="+mj-lt"/>
              <a:buAutoNum type="arabicPeriod" startAt="6"/>
            </a:pPr>
            <a:r>
              <a:rPr lang="ru-RU" sz="1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Модерация</a:t>
            </a:r>
            <a:r>
              <a:rPr lang="ru-RU" sz="1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события на </a:t>
            </a:r>
            <a:r>
              <a:rPr lang="ru-RU" sz="1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ПРО.Культура.РФ</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startAt="6"/>
            </a:pPr>
            <a:r>
              <a:rPr lang="ru-RU" sz="1600" dirty="0">
                <a:latin typeface="Times New Roman" panose="02020603050405020304" pitchFamily="18" charset="0"/>
                <a:ea typeface="Calibri" panose="020F0502020204030204" pitchFamily="34" charset="0"/>
                <a:cs typeface="Times New Roman" panose="02020603050405020304" pitchFamily="18" charset="0"/>
              </a:rPr>
              <a:t>Продвижение мероприятия: активная реклама в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соцсетях</a:t>
            </a:r>
            <a:r>
              <a:rPr lang="ru-RU" sz="1600" dirty="0">
                <a:latin typeface="Times New Roman" panose="02020603050405020304" pitchFamily="18" charset="0"/>
                <a:ea typeface="Calibri" panose="020F0502020204030204" pitchFamily="34" charset="0"/>
                <a:cs typeface="Times New Roman" panose="02020603050405020304" pitchFamily="18" charset="0"/>
              </a:rPr>
              <a:t>, на сайте, легкие продающие подвалы, наличие отзывов на прошедшие мероприятия, фотографий с участниками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квестов</a:t>
            </a:r>
            <a:r>
              <a:rPr lang="ru-RU" sz="1600" dirty="0">
                <a:latin typeface="Times New Roman" panose="02020603050405020304" pitchFamily="18" charset="0"/>
                <a:ea typeface="Calibri" panose="020F0502020204030204" pitchFamily="34" charset="0"/>
                <a:cs typeface="Times New Roman" panose="02020603050405020304" pitchFamily="18" charset="0"/>
              </a:rPr>
              <a:t>, мастер-классов, экскурсий, промо-экскурсии для определенного сегмента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СМИ,блогеров</a:t>
            </a:r>
            <a:r>
              <a:rPr lang="ru-RU" sz="1600" dirty="0">
                <a:latin typeface="Times New Roman" panose="02020603050405020304" pitchFamily="18" charset="0"/>
                <a:ea typeface="Calibri" panose="020F0502020204030204" pitchFamily="34" charset="0"/>
                <a:cs typeface="Times New Roman" panose="02020603050405020304" pitchFamily="18" charset="0"/>
              </a:rPr>
              <a:t> культуры)в целях ознакомления и продвижения события, анонсы и пост-релизы в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соцсетях</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Font typeface="+mj-lt"/>
              <a:buAutoNum type="arabicPeriod" startAt="6"/>
            </a:pPr>
            <a:r>
              <a:rPr lang="ru-RU" sz="1600" dirty="0">
                <a:latin typeface="Times New Roman" panose="02020603050405020304" pitchFamily="18" charset="0"/>
                <a:ea typeface="Calibri" panose="020F0502020204030204" pitchFamily="34" charset="0"/>
                <a:cs typeface="Times New Roman" panose="02020603050405020304" pitchFamily="18" charset="0"/>
              </a:rPr>
              <a:t>Изучение спроса, своевременное обновление и(или) завершение событий, наполнение событий активностями, чем-то интересным, специфическим</a:t>
            </a:r>
          </a:p>
          <a:p>
            <a:pPr lvl="0" algn="just">
              <a:lnSpc>
                <a:spcPct val="107000"/>
              </a:lnSpc>
              <a:buFont typeface="+mj-lt"/>
              <a:buAutoNum type="arabicPeriod" startAt="6"/>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Гашение билетов</a:t>
            </a:r>
          </a:p>
          <a:p>
            <a:pPr lvl="0" algn="just">
              <a:lnSpc>
                <a:spcPct val="107000"/>
              </a:lnSpc>
              <a:buFont typeface="+mj-lt"/>
              <a:buAutoNum type="arabicPeriod" startAt="6"/>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Организация </a:t>
            </a:r>
            <a:r>
              <a:rPr lang="ru-RU" sz="1600" dirty="0">
                <a:latin typeface="Times New Roman" panose="02020603050405020304" pitchFamily="18" charset="0"/>
                <a:ea typeface="Calibri" panose="020F0502020204030204" pitchFamily="34" charset="0"/>
                <a:cs typeface="Times New Roman" panose="02020603050405020304" pitchFamily="18" charset="0"/>
              </a:rPr>
              <a:t>Центров обслуживания граждан РФ для создания и подтверждения учетных записей на портале государственных услуг РФ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Госуслуги</a:t>
            </a:r>
            <a:r>
              <a:rPr lang="ru-RU" sz="1600" dirty="0">
                <a:latin typeface="Times New Roman" panose="02020603050405020304" pitchFamily="18" charset="0"/>
                <a:ea typeface="Calibri" panose="020F0502020204030204" pitchFamily="34" charset="0"/>
                <a:cs typeface="Times New Roman" panose="02020603050405020304" pitchFamily="18" charset="0"/>
              </a:rPr>
              <a:t>» граждан РФ в возрасте от 14 до 22 лет для их участия в программе «Пушкинская карта»</a:t>
            </a:r>
          </a:p>
          <a:p>
            <a:pPr marL="0" indent="0">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0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6000"/>
                            </p:stCondLst>
                            <p:childTnLst>
                              <p:par>
                                <p:cTn id="26" presetID="37"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anim calcmode="lin" valueType="num">
                                      <p:cBhvr>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2000"/>
                                        <p:tgtEl>
                                          <p:spTgt spid="3">
                                            <p:txEl>
                                              <p:pRg st="4" end="4"/>
                                            </p:txEl>
                                          </p:spTgt>
                                        </p:tgtEl>
                                      </p:cBhvr>
                                    </p:animEffect>
                                    <p:anim calcmode="lin" valueType="num">
                                      <p:cBhvr>
                                        <p:cTn id="4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6859" y="390525"/>
            <a:ext cx="8596668" cy="132080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Пушкинская карта» </a:t>
            </a:r>
            <a:r>
              <a:rPr lang="ru-RU" b="1" dirty="0">
                <a:latin typeface="Times New Roman" panose="02020603050405020304" pitchFamily="18" charset="0"/>
                <a:cs typeface="Times New Roman" panose="02020603050405020304" pitchFamily="18" charset="0"/>
              </a:rPr>
              <a:t>– взгляд молодых людей на события в библиотеке:</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96384" y="2046289"/>
            <a:ext cx="4798725" cy="3880773"/>
          </a:xfrm>
        </p:spPr>
        <p:txBody>
          <a:bodyPr>
            <a:normAutofit fontScale="62500" lnSpcReduction="20000"/>
          </a:bodyPr>
          <a:lstStyle/>
          <a:p>
            <a:pPr lvl="0" algn="just">
              <a:lnSpc>
                <a:spcPct val="107000"/>
              </a:lnSpc>
              <a:buFont typeface="Wingdings" panose="05000000000000000000" pitchFamily="2" charset="2"/>
              <a:buChar char="ü"/>
            </a:pPr>
            <a:r>
              <a:rPr lang="ru-RU" sz="2600" dirty="0">
                <a:latin typeface="Times New Roman" panose="02020603050405020304" pitchFamily="18" charset="0"/>
                <a:ea typeface="Calibri" panose="020F0502020204030204" pitchFamily="34" charset="0"/>
                <a:cs typeface="Times New Roman" panose="02020603050405020304" pitchFamily="18" charset="0"/>
              </a:rPr>
              <a:t>Страх низкой цены – вызывает нежелание приобретать билеты на мероприятие. Непривлекательное, скучное описание события – не рождает желания пойти</a:t>
            </a:r>
          </a:p>
          <a:p>
            <a:pPr lvl="0" algn="just">
              <a:lnSpc>
                <a:spcPct val="107000"/>
              </a:lnSpc>
              <a:buFont typeface="Wingdings" panose="05000000000000000000" pitchFamily="2" charset="2"/>
              <a:buChar char="ü"/>
            </a:pPr>
            <a:r>
              <a:rPr lang="ru-RU" sz="2600" dirty="0">
                <a:latin typeface="Times New Roman" panose="02020603050405020304" pitchFamily="18" charset="0"/>
                <a:ea typeface="Calibri" panose="020F0502020204030204" pitchFamily="34" charset="0"/>
                <a:cs typeface="Times New Roman" panose="02020603050405020304" pitchFamily="18" charset="0"/>
              </a:rPr>
              <a:t>Цена должна соответствовать описанию, времени, рынку. Молодые люди готовы приобретать билеты на дорогие мастер-классы, </a:t>
            </a:r>
            <a:r>
              <a:rPr lang="ru-RU" sz="2600" dirty="0" err="1">
                <a:latin typeface="Times New Roman" panose="02020603050405020304" pitchFamily="18" charset="0"/>
                <a:ea typeface="Calibri" panose="020F0502020204030204" pitchFamily="34" charset="0"/>
                <a:cs typeface="Times New Roman" panose="02020603050405020304" pitchFamily="18" charset="0"/>
              </a:rPr>
              <a:t>квесты</a:t>
            </a:r>
            <a:r>
              <a:rPr lang="ru-RU" sz="2600"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buFont typeface="Wingdings" panose="05000000000000000000" pitchFamily="2" charset="2"/>
              <a:buChar char="ü"/>
            </a:pPr>
            <a:r>
              <a:rPr lang="ru-RU" sz="2600" dirty="0">
                <a:latin typeface="Times New Roman" panose="02020603050405020304" pitchFamily="18" charset="0"/>
                <a:ea typeface="Calibri" panose="020F0502020204030204" pitchFamily="34" charset="0"/>
                <a:cs typeface="Times New Roman" panose="02020603050405020304" pitchFamily="18" charset="0"/>
              </a:rPr>
              <a:t>Некоторое снижение от адекватной цены на начальном этапе и акцент на этом тоже </a:t>
            </a:r>
            <a:r>
              <a:rPr lang="ru-RU" sz="2600" dirty="0" smtClean="0">
                <a:latin typeface="Times New Roman" panose="02020603050405020304" pitchFamily="18" charset="0"/>
                <a:ea typeface="Calibri" panose="020F0502020204030204" pitchFamily="34" charset="0"/>
                <a:cs typeface="Times New Roman" panose="02020603050405020304" pitchFamily="18" charset="0"/>
              </a:rPr>
              <a:t>работает</a:t>
            </a:r>
          </a:p>
          <a:p>
            <a:pPr marL="0" lvl="0" indent="0" algn="just">
              <a:lnSpc>
                <a:spcPct val="107000"/>
              </a:lnSpc>
              <a:buNone/>
            </a:pPr>
            <a:endParaRPr lang="ru-RU" sz="26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r>
              <a:rPr lang="ru-RU" sz="2600" dirty="0" smtClean="0">
                <a:latin typeface="Times New Roman" panose="02020603050405020304" pitchFamily="18" charset="0"/>
                <a:ea typeface="Calibri" panose="020F0502020204030204" pitchFamily="34" charset="0"/>
                <a:cs typeface="Times New Roman" panose="02020603050405020304" pitchFamily="18" charset="0"/>
              </a:rPr>
              <a:t>Страх работников библиотек – не умею, не получится, никто не </a:t>
            </a:r>
            <a:r>
              <a:rPr lang="ru-RU" sz="2600" dirty="0" err="1" smtClean="0">
                <a:latin typeface="Times New Roman" panose="02020603050405020304" pitchFamily="18" charset="0"/>
                <a:ea typeface="Calibri" panose="020F0502020204030204" pitchFamily="34" charset="0"/>
                <a:cs typeface="Times New Roman" panose="02020603050405020304" pitchFamily="18" charset="0"/>
              </a:rPr>
              <a:t>прийдет</a:t>
            </a:r>
            <a:r>
              <a:rPr lang="ru-RU" sz="2600" dirty="0" smtClean="0">
                <a:latin typeface="Times New Roman" panose="02020603050405020304" pitchFamily="18" charset="0"/>
                <a:ea typeface="Calibri" panose="020F0502020204030204" pitchFamily="34" charset="0"/>
                <a:cs typeface="Times New Roman" panose="02020603050405020304" pitchFamily="18" charset="0"/>
              </a:rPr>
              <a:t>,  не понравится, зачем вообще это все???</a:t>
            </a:r>
          </a:p>
          <a:p>
            <a:pPr marL="0" lvl="0" indent="0" algn="just">
              <a:lnSpc>
                <a:spcPct val="107000"/>
              </a:lnSpc>
              <a:buNone/>
            </a:pPr>
            <a:r>
              <a:rPr lang="ru-RU" dirty="0">
                <a:latin typeface="Calibri" panose="020F0502020204030204" pitchFamily="34" charset="0"/>
                <a:ea typeface="Calibri" panose="020F0502020204030204" pitchFamily="34" charset="0"/>
                <a:cs typeface="Calibri" panose="020F0502020204030204" pitchFamily="34"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5664198" y="2046288"/>
            <a:ext cx="4198257" cy="2891471"/>
          </a:xfrm>
          <a:prstGeom prst="rect">
            <a:avLst/>
          </a:prstGeom>
        </p:spPr>
      </p:pic>
    </p:spTree>
    <p:extLst>
      <p:ext uri="{BB962C8B-B14F-4D97-AF65-F5344CB8AC3E}">
        <p14:creationId xmlns:p14="http://schemas.microsoft.com/office/powerpoint/2010/main" val="14801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par>
                          <p:cTn id="40" fill="hold">
                            <p:stCondLst>
                              <p:cond delay="1000"/>
                            </p:stCondLst>
                            <p:childTnLst>
                              <p:par>
                                <p:cTn id="41" presetID="31"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73157"/>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Проблемы налогообложения</a:t>
            </a:r>
            <a:endParaRPr lang="ru-RU"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13988523"/>
              </p:ext>
            </p:extLst>
          </p:nvPr>
        </p:nvGraphicFramePr>
        <p:xfrm>
          <a:off x="677334" y="1279688"/>
          <a:ext cx="8596668" cy="4779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3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latin typeface="Times New Roman" panose="02020603050405020304" pitchFamily="18" charset="0"/>
                <a:cs typeface="Times New Roman" panose="02020603050405020304" pitchFamily="18" charset="0"/>
              </a:rPr>
              <a:t>Библиотека как некоммерческое учреждение культуры слабо воспринимается в обществе равноправным участником экономической системы государства.</a:t>
            </a:r>
            <a:endParaRPr lang="ru-RU" sz="24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p:txBody>
          <a:bodyPr>
            <a:normAutofit lnSpcReduction="10000"/>
          </a:bodyPr>
          <a:lstStyle/>
          <a:p>
            <a:r>
              <a:rPr lang="ru-RU" dirty="0" smtClean="0">
                <a:latin typeface="Times New Roman" panose="02020603050405020304" pitchFamily="18" charset="0"/>
                <a:cs typeface="Times New Roman" panose="02020603050405020304" pitchFamily="18" charset="0"/>
              </a:rPr>
              <a:t>Изначально публичные библиотеки в нашей стране, от которых ведут свою историю многие библиотеки, существующие сегодня,  работали по принципу бесплатного предоставления книг и другой печатной продукции</a:t>
            </a:r>
          </a:p>
          <a:p>
            <a:r>
              <a:rPr lang="ru-RU" dirty="0" smtClean="0">
                <a:latin typeface="Times New Roman" panose="02020603050405020304" pitchFamily="18" charset="0"/>
                <a:cs typeface="Times New Roman" panose="02020603050405020304" pitchFamily="18" charset="0"/>
              </a:rPr>
              <a:t>В Советский период библиотечная система стала огромна в масштабе государства, и , естественно, вся она была в бесплатном доступе. </a:t>
            </a:r>
            <a:r>
              <a:rPr lang="de-DE" dirty="0">
                <a:latin typeface="Times New Roman" panose="02020603050405020304" pitchFamily="18" charset="0"/>
                <a:cs typeface="Times New Roman" panose="02020603050405020304" pitchFamily="18" charset="0"/>
              </a:rPr>
              <a:t>В </a:t>
            </a:r>
            <a:r>
              <a:rPr lang="de-DE" dirty="0" err="1">
                <a:latin typeface="Times New Roman" panose="02020603050405020304" pitchFamily="18" charset="0"/>
                <a:cs typeface="Times New Roman" panose="02020603050405020304" pitchFamily="18" charset="0"/>
              </a:rPr>
              <a:t>принципе</a:t>
            </a:r>
            <a:r>
              <a:rPr lang="ru-RU" dirty="0">
                <a:latin typeface="Times New Roman" panose="02020603050405020304" pitchFamily="18" charset="0"/>
                <a:cs typeface="Times New Roman" panose="02020603050405020304" pitchFamily="18" charset="0"/>
              </a:rPr>
              <a:t>, несмотря на все сложности, она </a:t>
            </a:r>
            <a:r>
              <a:rPr lang="de-DE" dirty="0" err="1">
                <a:latin typeface="Times New Roman" panose="02020603050405020304" pitchFamily="18" charset="0"/>
                <a:cs typeface="Times New Roman" panose="02020603050405020304" pitchFamily="18" charset="0"/>
              </a:rPr>
              <a:t>сохранилась</a:t>
            </a:r>
            <a:r>
              <a:rPr lang="de-DE"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в новое </a:t>
            </a:r>
            <a:r>
              <a:rPr lang="ru-RU" dirty="0" smtClean="0">
                <a:latin typeface="Times New Roman" panose="02020603050405020304" pitchFamily="18" charset="0"/>
                <a:cs typeface="Times New Roman" panose="02020603050405020304" pitchFamily="18" charset="0"/>
              </a:rPr>
              <a:t>время.</a:t>
            </a:r>
          </a:p>
          <a:p>
            <a:r>
              <a:rPr lang="ru-RU" dirty="0">
                <a:solidFill>
                  <a:srgbClr val="292929"/>
                </a:solidFill>
                <a:latin typeface="Times New Roman" panose="02020603050405020304" pitchFamily="18" charset="0"/>
                <a:ea typeface="Calibri" panose="020F0502020204030204" pitchFamily="34" charset="0"/>
                <a:cs typeface="Times New Roman" panose="02020603050405020304" pitchFamily="18" charset="0"/>
              </a:rPr>
              <a:t>Федеральным законом от 29.12.1994 N 78-ФЗ "О библиотечном деле" закреплено, что «Каждый гражданин независимо от пола, возраста, национальности, образования, социального положения, политических убеждений, отношения к религии имеет право на библиотечное обслуживание на территории Российской Федерации. Право граждан на библиотечное обслуживание обеспечивается: созданием государственной и муниципальной сети общедоступных библиотек, бесплатно осуществляющих основные виды библиотечного обслуживания».</a:t>
            </a: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pPr marL="678815" algn="just">
              <a:lnSpc>
                <a:spcPct val="107000"/>
              </a:lnSpc>
              <a:spcAft>
                <a:spcPts val="800"/>
              </a:spcAft>
            </a:pPr>
            <a:endParaRPr lang="ru-RU" dirty="0">
              <a:solidFill>
                <a:srgbClr val="292929"/>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dirty="0" smtClean="0"/>
          </a:p>
        </p:txBody>
      </p:sp>
    </p:spTree>
    <p:extLst>
      <p:ext uri="{BB962C8B-B14F-4D97-AF65-F5344CB8AC3E}">
        <p14:creationId xmlns:p14="http://schemas.microsoft.com/office/powerpoint/2010/main" val="974388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766" y="609600"/>
            <a:ext cx="8516983" cy="635726"/>
          </a:xfrm>
        </p:spPr>
        <p:txBody>
          <a:bodyPr>
            <a:normAutofit fontScale="90000"/>
          </a:bodyPr>
          <a:lstStyle/>
          <a:p>
            <a:r>
              <a:rPr lang="ru-RU" dirty="0" smtClean="0">
                <a:latin typeface="Times New Roman" panose="02020603050405020304" pitchFamily="18" charset="0"/>
                <a:cs typeface="Times New Roman" panose="02020603050405020304" pitchFamily="18" charset="0"/>
              </a:rPr>
              <a:t>Налог на добавленную стоимость</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4766" y="1532709"/>
            <a:ext cx="8516983" cy="5138057"/>
          </a:xfrm>
        </p:spPr>
      </p:pic>
    </p:spTree>
    <p:extLst>
      <p:ext uri="{BB962C8B-B14F-4D97-AF65-F5344CB8AC3E}">
        <p14:creationId xmlns:p14="http://schemas.microsoft.com/office/powerpoint/2010/main" val="2546737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Льготы по НДС (ограничения)</a:t>
            </a:r>
            <a:endParaRPr lang="ru-RU" dirty="0"/>
          </a:p>
        </p:txBody>
      </p:sp>
      <p:sp>
        <p:nvSpPr>
          <p:cNvPr id="3" name="Объект 2"/>
          <p:cNvSpPr>
            <a:spLocks noGrp="1"/>
          </p:cNvSpPr>
          <p:nvPr>
            <p:ph idx="1"/>
          </p:nvPr>
        </p:nvSpPr>
        <p:spPr/>
        <p:txBody>
          <a:bodyPr/>
          <a:lstStyle/>
          <a:p>
            <a:r>
              <a:rPr lang="ru-RU" dirty="0" smtClean="0">
                <a:latin typeface="Times New Roman" panose="02020603050405020304" pitchFamily="18" charset="0"/>
                <a:cs typeface="Times New Roman" panose="02020603050405020304" pitchFamily="18" charset="0"/>
              </a:rPr>
              <a:t>149 статья НК (например, изготовление копий в учебных целях из фондов библиотек)</a:t>
            </a:r>
          </a:p>
          <a:p>
            <a:r>
              <a:rPr lang="ru-RU" dirty="0" smtClean="0">
                <a:latin typeface="Times New Roman" panose="02020603050405020304" pitchFamily="18" charset="0"/>
                <a:cs typeface="Times New Roman" panose="02020603050405020304" pitchFamily="18" charset="0"/>
              </a:rPr>
              <a:t>145 статья НК (2 миллиона рублей – ограничение оборота за 3 месяца, с 2005 года)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479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Льгота по НДС</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825154944"/>
              </p:ext>
            </p:extLst>
          </p:nvPr>
        </p:nvGraphicFramePr>
        <p:xfrm>
          <a:off x="677863" y="1461052"/>
          <a:ext cx="8596312" cy="4580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9964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Льготы библиотек</a:t>
            </a:r>
            <a:r>
              <a:rPr lang="ru-RU" dirty="0" smtClean="0"/>
              <a:t>: </a:t>
            </a:r>
            <a:endParaRPr lang="ru-RU" dirty="0"/>
          </a:p>
        </p:txBody>
      </p:sp>
      <p:sp>
        <p:nvSpPr>
          <p:cNvPr id="3" name="Объект 2"/>
          <p:cNvSpPr>
            <a:spLocks noGrp="1"/>
          </p:cNvSpPr>
          <p:nvPr>
            <p:ph idx="1"/>
          </p:nvPr>
        </p:nvSpPr>
        <p:spPr>
          <a:xfrm>
            <a:off x="600422" y="1316052"/>
            <a:ext cx="8596668" cy="4280929"/>
          </a:xfrm>
        </p:spPr>
        <p:txBody>
          <a:bodyPr>
            <a:normAutofit/>
          </a:bodyPr>
          <a:lstStyle/>
          <a:p>
            <a:endParaRPr lang="ru-RU" dirty="0"/>
          </a:p>
          <a:p>
            <a:pPr marL="0" indent="0">
              <a:buNone/>
            </a:pPr>
            <a:r>
              <a:rPr lang="ru-RU" sz="2400" b="1" dirty="0" smtClean="0">
                <a:solidFill>
                  <a:srgbClr val="0070C0"/>
                </a:solidFill>
                <a:latin typeface="Times New Roman" panose="02020603050405020304" pitchFamily="18" charset="0"/>
                <a:cs typeface="Times New Roman" panose="02020603050405020304" pitchFamily="18" charset="0"/>
              </a:rPr>
              <a:t>Распоряжение </a:t>
            </a:r>
            <a:r>
              <a:rPr lang="ru-RU" sz="2400" b="1" dirty="0">
                <a:solidFill>
                  <a:srgbClr val="0070C0"/>
                </a:solidFill>
                <a:latin typeface="Times New Roman" panose="02020603050405020304" pitchFamily="18" charset="0"/>
                <a:cs typeface="Times New Roman" panose="02020603050405020304" pitchFamily="18" charset="0"/>
              </a:rPr>
              <a:t>Правительства РФ от 07.10.2019 N 2315-р &lt;О перечне платных услуг, оказываемых библиотеками без применения контрольно-кассовой техники&gt;</a:t>
            </a:r>
            <a:endParaRPr lang="ru-RU" sz="2400" b="1" dirty="0" smtClean="0">
              <a:solidFill>
                <a:srgbClr val="0070C0"/>
              </a:solidFill>
              <a:latin typeface="Times New Roman" panose="02020603050405020304" pitchFamily="18" charset="0"/>
              <a:cs typeface="Times New Roman" panose="02020603050405020304" pitchFamily="18" charset="0"/>
            </a:endParaRPr>
          </a:p>
          <a:p>
            <a:endParaRPr lang="ru-RU" b="1" dirty="0"/>
          </a:p>
          <a:p>
            <a:pPr lvl="0">
              <a:buClr>
                <a:srgbClr val="90C226"/>
              </a:buClr>
            </a:pPr>
            <a:r>
              <a:rPr lang="ru-RU" b="1" dirty="0">
                <a:solidFill>
                  <a:prstClr val="black">
                    <a:lumMod val="75000"/>
                    <a:lumOff val="25000"/>
                  </a:prstClr>
                </a:solidFill>
                <a:latin typeface="Times New Roman" panose="02020603050405020304" pitchFamily="18" charset="0"/>
                <a:cs typeface="Times New Roman" panose="02020603050405020304" pitchFamily="18" charset="0"/>
              </a:rPr>
              <a:t>1. Услуги, связанные с копированием:</a:t>
            </a:r>
          </a:p>
          <a:p>
            <a:pPr lvl="0">
              <a:buClr>
                <a:srgbClr val="90C226"/>
              </a:buClr>
            </a:pPr>
            <a:r>
              <a:rPr lang="ru-RU" b="1" dirty="0" smtClean="0">
                <a:solidFill>
                  <a:prstClr val="black">
                    <a:lumMod val="75000"/>
                    <a:lumOff val="25000"/>
                  </a:prstClr>
                </a:solidFill>
                <a:latin typeface="Times New Roman" panose="02020603050405020304" pitchFamily="18" charset="0"/>
                <a:cs typeface="Times New Roman" panose="02020603050405020304" pitchFamily="18" charset="0"/>
              </a:rPr>
              <a:t>2</a:t>
            </a:r>
            <a:r>
              <a:rPr lang="ru-RU" b="1" dirty="0">
                <a:solidFill>
                  <a:prstClr val="black">
                    <a:lumMod val="75000"/>
                    <a:lumOff val="25000"/>
                  </a:prstClr>
                </a:solidFill>
                <a:latin typeface="Times New Roman" panose="02020603050405020304" pitchFamily="18" charset="0"/>
                <a:cs typeface="Times New Roman" panose="02020603050405020304" pitchFamily="18" charset="0"/>
              </a:rPr>
              <a:t>. Информационные, справочно-консультационные услуги:</a:t>
            </a:r>
          </a:p>
          <a:p>
            <a:pPr lvl="0">
              <a:buClr>
                <a:srgbClr val="90C226"/>
              </a:buClr>
            </a:pPr>
            <a:r>
              <a:rPr lang="ru-RU" b="1" dirty="0">
                <a:solidFill>
                  <a:prstClr val="black">
                    <a:lumMod val="75000"/>
                    <a:lumOff val="25000"/>
                  </a:prstClr>
                </a:solidFill>
                <a:latin typeface="Times New Roman" panose="02020603050405020304" pitchFamily="18" charset="0"/>
                <a:cs typeface="Times New Roman" panose="02020603050405020304" pitchFamily="18" charset="0"/>
              </a:rPr>
              <a:t>3. Сервисные услуги, связанные с основной деятельностью </a:t>
            </a:r>
            <a:r>
              <a:rPr lang="ru-RU" b="1" dirty="0" smtClean="0">
                <a:solidFill>
                  <a:prstClr val="black">
                    <a:lumMod val="75000"/>
                    <a:lumOff val="25000"/>
                  </a:prstClr>
                </a:solidFill>
                <a:latin typeface="Times New Roman" panose="02020603050405020304" pitchFamily="18" charset="0"/>
                <a:cs typeface="Times New Roman" panose="02020603050405020304" pitchFamily="18" charset="0"/>
              </a:rPr>
              <a:t>библиотеки</a:t>
            </a:r>
          </a:p>
          <a:p>
            <a:pPr lvl="0">
              <a:buClr>
                <a:srgbClr val="90C226"/>
              </a:buClr>
            </a:pPr>
            <a:r>
              <a:rPr lang="ru-RU" b="1" dirty="0">
                <a:solidFill>
                  <a:prstClr val="black">
                    <a:lumMod val="75000"/>
                    <a:lumOff val="25000"/>
                  </a:prstClr>
                </a:solidFill>
                <a:latin typeface="Times New Roman" panose="02020603050405020304" pitchFamily="18" charset="0"/>
                <a:cs typeface="Times New Roman" panose="02020603050405020304" pitchFamily="18" charset="0"/>
              </a:rPr>
              <a:t>4. Реставрационные услуги</a:t>
            </a:r>
          </a:p>
          <a:p>
            <a:pPr lvl="0">
              <a:buClr>
                <a:srgbClr val="90C226"/>
              </a:buClr>
            </a:pPr>
            <a:endParaRPr lang="ru-RU" sz="2100" b="1" dirty="0">
              <a:solidFill>
                <a:prstClr val="black">
                  <a:lumMod val="75000"/>
                  <a:lumOff val="25000"/>
                </a:prstClr>
              </a:solidFill>
            </a:endParaRPr>
          </a:p>
          <a:p>
            <a:endParaRPr lang="ru-RU" b="1" dirty="0"/>
          </a:p>
          <a:p>
            <a:endParaRPr lang="ru-RU" b="1" dirty="0" smtClean="0"/>
          </a:p>
          <a:p>
            <a:endParaRPr lang="ru-RU" b="1" dirty="0"/>
          </a:p>
          <a:p>
            <a:endParaRPr lang="ru-RU" b="1" dirty="0" smtClean="0"/>
          </a:p>
          <a:p>
            <a:endParaRPr lang="ru-RU" dirty="0"/>
          </a:p>
          <a:p>
            <a:endParaRPr lang="ru-RU" dirty="0"/>
          </a:p>
        </p:txBody>
      </p:sp>
    </p:spTree>
    <p:extLst>
      <p:ext uri="{BB962C8B-B14F-4D97-AF65-F5344CB8AC3E}">
        <p14:creationId xmlns:p14="http://schemas.microsoft.com/office/powerpoint/2010/main" val="2388244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Налоги и библиотека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r>
              <a:rPr lang="ru-RU" b="1" dirty="0"/>
              <a:t>С 2020 года музеи, театры и библиотеки </a:t>
            </a:r>
            <a:r>
              <a:rPr lang="ru-RU" b="1" dirty="0" smtClean="0"/>
              <a:t>могут </a:t>
            </a:r>
            <a:r>
              <a:rPr lang="ru-RU" b="1" dirty="0"/>
              <a:t>применять ставку 0% по налогу на прибыль</a:t>
            </a:r>
            <a:endParaRPr lang="ru-RU" dirty="0"/>
          </a:p>
          <a:p>
            <a:r>
              <a:rPr lang="ru-RU" dirty="0"/>
              <a:t>Глава 25 НК РФ дополнена </a:t>
            </a:r>
            <a:r>
              <a:rPr lang="ru-RU" dirty="0">
                <a:hlinkClick r:id="rId2"/>
              </a:rPr>
              <a:t>новой </a:t>
            </a:r>
            <a:r>
              <a:rPr lang="ru-RU" dirty="0" smtClean="0">
                <a:hlinkClick r:id="rId2"/>
              </a:rPr>
              <a:t>статьей 284.8. </a:t>
            </a:r>
            <a:r>
              <a:rPr lang="ru-RU" dirty="0">
                <a:hlinkClick r:id="rId2"/>
              </a:rPr>
              <a:t>Льготную ставку </a:t>
            </a:r>
            <a:r>
              <a:rPr lang="ru-RU" dirty="0">
                <a:hlinkClick r:id="rId3"/>
              </a:rPr>
              <a:t>смогут использовать музеи, театры и библиотеки, учредителями которых являются субъекты РФ или муниципальные образования. Для этого должен будет выполняться ряд условий:</a:t>
            </a:r>
          </a:p>
          <a:p>
            <a:r>
              <a:rPr lang="ru-RU" dirty="0"/>
              <a:t>- </a:t>
            </a:r>
            <a:r>
              <a:rPr lang="ru-RU" dirty="0">
                <a:hlinkClick r:id="rId4"/>
              </a:rPr>
              <a:t>деятельность включена в перечень видов культурной деятельности, установленный Правительством РФ;</a:t>
            </a:r>
          </a:p>
          <a:p>
            <a:r>
              <a:rPr lang="ru-RU" dirty="0"/>
              <a:t>- </a:t>
            </a:r>
            <a:r>
              <a:rPr lang="ru-RU" dirty="0">
                <a:hlinkClick r:id="rId5"/>
              </a:rPr>
              <a:t>доходы от культурной деятельности составляют не менее 90% от всех доходов.</a:t>
            </a:r>
          </a:p>
          <a:p>
            <a:r>
              <a:rPr lang="ru-RU" dirty="0" smtClean="0"/>
              <a:t>Право </a:t>
            </a:r>
            <a:r>
              <a:rPr lang="ru-RU" dirty="0"/>
              <a:t>на льготу </a:t>
            </a:r>
            <a:r>
              <a:rPr lang="ru-RU" dirty="0" smtClean="0">
                <a:hlinkClick r:id="rId6"/>
              </a:rPr>
              <a:t>приходится подтверждать</a:t>
            </a:r>
            <a:r>
              <a:rPr lang="ru-RU" dirty="0">
                <a:hlinkClick r:id="rId6"/>
              </a:rPr>
              <a:t>. Для этого в </a:t>
            </a:r>
            <a:r>
              <a:rPr lang="ru-RU" dirty="0">
                <a:hlinkClick r:id="rId7"/>
              </a:rPr>
              <a:t>срок для представления годовой налоговой декларации необходимо </a:t>
            </a:r>
            <a:r>
              <a:rPr lang="ru-RU" dirty="0" smtClean="0">
                <a:hlinkClick r:id="rId7"/>
              </a:rPr>
              <a:t>подавать </a:t>
            </a:r>
            <a:r>
              <a:rPr lang="ru-RU" dirty="0">
                <a:hlinkClick r:id="rId7"/>
              </a:rPr>
              <a:t>в налоговый орган сведения о доле доходов. </a:t>
            </a:r>
            <a:endParaRPr lang="ru-RU" dirty="0"/>
          </a:p>
        </p:txBody>
      </p:sp>
    </p:spTree>
    <p:extLst>
      <p:ext uri="{BB962C8B-B14F-4D97-AF65-F5344CB8AC3E}">
        <p14:creationId xmlns:p14="http://schemas.microsoft.com/office/powerpoint/2010/main" val="1752799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1590"/>
            <a:ext cx="8596668" cy="1045028"/>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Перечень видов культурной деятельности (льгота по налогу на прибыль)</a:t>
            </a:r>
            <a:endParaRPr lang="ru-RU"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60770968"/>
              </p:ext>
            </p:extLst>
          </p:nvPr>
        </p:nvGraphicFramePr>
        <p:xfrm>
          <a:off x="461554" y="1680756"/>
          <a:ext cx="7776756" cy="4665491"/>
        </p:xfrm>
        <a:graphic>
          <a:graphicData uri="http://schemas.openxmlformats.org/drawingml/2006/table">
            <a:tbl>
              <a:tblPr/>
              <a:tblGrid>
                <a:gridCol w="534970">
                  <a:extLst>
                    <a:ext uri="{9D8B030D-6E8A-4147-A177-3AD203B41FA5}">
                      <a16:colId xmlns:a16="http://schemas.microsoft.com/office/drawing/2014/main" val="358794271"/>
                    </a:ext>
                  </a:extLst>
                </a:gridCol>
                <a:gridCol w="7241786">
                  <a:extLst>
                    <a:ext uri="{9D8B030D-6E8A-4147-A177-3AD203B41FA5}">
                      <a16:colId xmlns:a16="http://schemas.microsoft.com/office/drawing/2014/main" val="3674324958"/>
                    </a:ext>
                  </a:extLst>
                </a:gridCol>
              </a:tblGrid>
              <a:tr h="471592">
                <a:tc gridSpan="2">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II. Библиотеки</a:t>
                      </a:r>
                    </a:p>
                  </a:txBody>
                  <a:tcPr marL="16524" marR="16524" marT="27184" marB="27184">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extLst>
                  <a:ext uri="{0D108BD9-81ED-4DB2-BD59-A6C34878D82A}">
                    <a16:rowId xmlns:a16="http://schemas.microsoft.com/office/drawing/2014/main" val="1768486129"/>
                  </a:ext>
                </a:extLst>
              </a:tr>
              <a:tr h="695083">
                <a:tc>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Осуществление библиографической и информационной деятельности, в том числе обеспечение условий для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взаимоиспользования</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ресурсов государственных библиотек</a:t>
                      </a:r>
                    </a:p>
                  </a:txBody>
                  <a:tcPr marL="16524" marR="16524" marT="27184" marB="27184">
                    <a:lnL>
                      <a:noFill/>
                    </a:lnL>
                    <a:lnR>
                      <a:noFill/>
                    </a:lnR>
                    <a:lnT>
                      <a:noFill/>
                    </a:lnT>
                    <a:lnB>
                      <a:noFill/>
                    </a:lnB>
                  </a:tcPr>
                </a:tc>
                <a:extLst>
                  <a:ext uri="{0D108BD9-81ED-4DB2-BD59-A6C34878D82A}">
                    <a16:rowId xmlns:a16="http://schemas.microsoft.com/office/drawing/2014/main" val="4158425432"/>
                  </a:ext>
                </a:extLst>
              </a:tr>
              <a:tr h="471592">
                <a:tc>
                  <a:txBody>
                    <a:bodyPr/>
                    <a:lstStyle/>
                    <a:p>
                      <a:pPr algn="ctr">
                        <a:lnSpc>
                          <a:spcPct val="107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2.</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Осуществление библиографического и информационного обслуживания пользователей библиотеки</a:t>
                      </a:r>
                    </a:p>
                  </a:txBody>
                  <a:tcPr marL="16524" marR="16524" marT="27184" marB="27184">
                    <a:lnL>
                      <a:noFill/>
                    </a:lnL>
                    <a:lnR>
                      <a:noFill/>
                    </a:lnR>
                    <a:lnT>
                      <a:noFill/>
                    </a:lnT>
                    <a:lnB>
                      <a:noFill/>
                    </a:lnB>
                  </a:tcPr>
                </a:tc>
                <a:extLst>
                  <a:ext uri="{0D108BD9-81ED-4DB2-BD59-A6C34878D82A}">
                    <a16:rowId xmlns:a16="http://schemas.microsoft.com/office/drawing/2014/main" val="457213550"/>
                  </a:ext>
                </a:extLst>
              </a:tr>
              <a:tr h="471592">
                <a:tc>
                  <a:txBody>
                    <a:bodyPr/>
                    <a:lstStyle/>
                    <a:p>
                      <a:pPr algn="ctr">
                        <a:lnSpc>
                          <a:spcPct val="107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3.</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Организация и проведение культурно-массовых мероприятий</a:t>
                      </a:r>
                    </a:p>
                  </a:txBody>
                  <a:tcPr marL="16524" marR="16524" marT="27184" marB="27184">
                    <a:lnL>
                      <a:noFill/>
                    </a:lnL>
                    <a:lnR>
                      <a:noFill/>
                    </a:lnR>
                    <a:lnT>
                      <a:noFill/>
                    </a:lnT>
                    <a:lnB>
                      <a:noFill/>
                    </a:lnB>
                  </a:tcPr>
                </a:tc>
                <a:extLst>
                  <a:ext uri="{0D108BD9-81ED-4DB2-BD59-A6C34878D82A}">
                    <a16:rowId xmlns:a16="http://schemas.microsoft.com/office/drawing/2014/main" val="1784958744"/>
                  </a:ext>
                </a:extLst>
              </a:tr>
              <a:tr h="471592">
                <a:tc>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Выставочная деятельность в установленной сфере деятельности учреждения</a:t>
                      </a:r>
                    </a:p>
                  </a:txBody>
                  <a:tcPr marL="16524" marR="16524" marT="27184" marB="27184">
                    <a:lnL>
                      <a:noFill/>
                    </a:lnL>
                    <a:lnR>
                      <a:noFill/>
                    </a:lnR>
                    <a:lnT>
                      <a:noFill/>
                    </a:lnT>
                    <a:lnB>
                      <a:noFill/>
                    </a:lnB>
                  </a:tcPr>
                </a:tc>
                <a:extLst>
                  <a:ext uri="{0D108BD9-81ED-4DB2-BD59-A6C34878D82A}">
                    <a16:rowId xmlns:a16="http://schemas.microsoft.com/office/drawing/2014/main" val="3340375103"/>
                  </a:ext>
                </a:extLst>
              </a:tr>
              <a:tr h="711634">
                <a:tc>
                  <a:txBody>
                    <a:bodyPr/>
                    <a:lstStyle/>
                    <a:p>
                      <a:pPr algn="ctr">
                        <a:lnSpc>
                          <a:spcPct val="107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5.</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Экскурсионное и лекционное обслуживание посетителей учреждения, в том числе в рамках мероприятий или программ, реализуемых учреждением на сторонних площадках</a:t>
                      </a:r>
                    </a:p>
                  </a:txBody>
                  <a:tcPr marL="16524" marR="16524" marT="27184" marB="27184">
                    <a:lnL>
                      <a:noFill/>
                    </a:lnL>
                    <a:lnR>
                      <a:noFill/>
                    </a:lnR>
                    <a:lnT>
                      <a:noFill/>
                    </a:lnT>
                    <a:lnB>
                      <a:noFill/>
                    </a:lnB>
                  </a:tcPr>
                </a:tc>
                <a:extLst>
                  <a:ext uri="{0D108BD9-81ED-4DB2-BD59-A6C34878D82A}">
                    <a16:rowId xmlns:a16="http://schemas.microsoft.com/office/drawing/2014/main" val="1768111741"/>
                  </a:ext>
                </a:extLst>
              </a:tr>
              <a:tr h="1000238">
                <a:tc>
                  <a:txBody>
                    <a:bodyPr/>
                    <a:lstStyle/>
                    <a:p>
                      <a:pPr algn="ctr">
                        <a:lnSpc>
                          <a:spcPct val="107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6.</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Изучение книжных памятников, музейных предметов и музейных коллекций, в том числе проведение экспертизы книжных памятников, культурных ценностей и экспертизы музейных предметов и музейных коллекций</a:t>
                      </a:r>
                    </a:p>
                  </a:txBody>
                  <a:tcPr marL="16524" marR="16524" marT="27184" marB="27184">
                    <a:lnL>
                      <a:noFill/>
                    </a:lnL>
                    <a:lnR>
                      <a:noFill/>
                    </a:lnR>
                    <a:lnT>
                      <a:noFill/>
                    </a:lnT>
                    <a:lnB>
                      <a:noFill/>
                    </a:lnB>
                  </a:tcPr>
                </a:tc>
                <a:extLst>
                  <a:ext uri="{0D108BD9-81ED-4DB2-BD59-A6C34878D82A}">
                    <a16:rowId xmlns:a16="http://schemas.microsoft.com/office/drawing/2014/main" val="4279334714"/>
                  </a:ext>
                </a:extLst>
              </a:tr>
            </a:tbl>
          </a:graphicData>
        </a:graphic>
      </p:graphicFrame>
    </p:spTree>
    <p:extLst>
      <p:ext uri="{BB962C8B-B14F-4D97-AF65-F5344CB8AC3E}">
        <p14:creationId xmlns:p14="http://schemas.microsoft.com/office/powerpoint/2010/main" val="1884151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1590"/>
            <a:ext cx="8596668" cy="1045028"/>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Перечень видов культурной деятельности (льгота по налогу на прибыль)</a:t>
            </a:r>
            <a:endParaRPr lang="ru-RU"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26747600"/>
              </p:ext>
            </p:extLst>
          </p:nvPr>
        </p:nvGraphicFramePr>
        <p:xfrm>
          <a:off x="461554" y="1828799"/>
          <a:ext cx="9083040" cy="4646214"/>
        </p:xfrm>
        <a:graphic>
          <a:graphicData uri="http://schemas.openxmlformats.org/drawingml/2006/table">
            <a:tbl>
              <a:tblPr/>
              <a:tblGrid>
                <a:gridCol w="624831">
                  <a:extLst>
                    <a:ext uri="{9D8B030D-6E8A-4147-A177-3AD203B41FA5}">
                      <a16:colId xmlns:a16="http://schemas.microsoft.com/office/drawing/2014/main" val="358794271"/>
                    </a:ext>
                  </a:extLst>
                </a:gridCol>
                <a:gridCol w="8458209">
                  <a:extLst>
                    <a:ext uri="{9D8B030D-6E8A-4147-A177-3AD203B41FA5}">
                      <a16:colId xmlns:a16="http://schemas.microsoft.com/office/drawing/2014/main" val="3674324958"/>
                    </a:ext>
                  </a:extLst>
                </a:gridCol>
              </a:tblGrid>
              <a:tr h="434632">
                <a:tc gridSpan="2">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II. Библиотеки</a:t>
                      </a:r>
                    </a:p>
                  </a:txBody>
                  <a:tcPr marL="16524" marR="16524" marT="27184" marB="27184">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extLst>
                  <a:ext uri="{0D108BD9-81ED-4DB2-BD59-A6C34878D82A}">
                    <a16:rowId xmlns:a16="http://schemas.microsoft.com/office/drawing/2014/main" val="1768486129"/>
                  </a:ext>
                </a:extLst>
              </a:tr>
              <a:tr h="774770">
                <a:tc>
                  <a:txBody>
                    <a:bodyPr/>
                    <a:lstStyle/>
                    <a:p>
                      <a:pPr algn="ct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7.</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Публикация музейных предметов и музейных коллекций путем публичного показа, воспроизведения в печатных изданиях, на электронных и других видах носителей, в том числе в виртуальном режиме</a:t>
                      </a:r>
                    </a:p>
                  </a:txBody>
                  <a:tcPr marL="16524" marR="16524" marT="27184" marB="27184">
                    <a:lnL>
                      <a:noFill/>
                    </a:lnL>
                    <a:lnR>
                      <a:noFill/>
                    </a:lnR>
                    <a:lnT>
                      <a:noFill/>
                    </a:lnT>
                    <a:lnB>
                      <a:noFill/>
                    </a:lnB>
                  </a:tcPr>
                </a:tc>
                <a:extLst>
                  <a:ext uri="{0D108BD9-81ED-4DB2-BD59-A6C34878D82A}">
                    <a16:rowId xmlns:a16="http://schemas.microsoft.com/office/drawing/2014/main" val="3000195044"/>
                  </a:ext>
                </a:extLst>
              </a:tr>
              <a:tr h="419102">
                <a:tc>
                  <a:txBody>
                    <a:bodyPr/>
                    <a:lstStyle/>
                    <a:p>
                      <a:pPr algn="ctr">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8.</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Предоставление реставрационных услуг</a:t>
                      </a:r>
                    </a:p>
                  </a:txBody>
                  <a:tcPr marL="16524" marR="16524" marT="27184" marB="27184">
                    <a:lnL>
                      <a:noFill/>
                    </a:lnL>
                    <a:lnR>
                      <a:noFill/>
                    </a:lnR>
                    <a:lnT>
                      <a:noFill/>
                    </a:lnT>
                    <a:lnB>
                      <a:noFill/>
                    </a:lnB>
                  </a:tcPr>
                </a:tc>
                <a:extLst>
                  <a:ext uri="{0D108BD9-81ED-4DB2-BD59-A6C34878D82A}">
                    <a16:rowId xmlns:a16="http://schemas.microsoft.com/office/drawing/2014/main" val="852847178"/>
                  </a:ext>
                </a:extLst>
              </a:tr>
              <a:tr h="434632">
                <a:tc>
                  <a:txBody>
                    <a:bodyPr/>
                    <a:lstStyle/>
                    <a:p>
                      <a:pPr algn="ctr">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9.</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Предоставление библиографических и информационных услуг в виртуальном режиме</a:t>
                      </a:r>
                    </a:p>
                  </a:txBody>
                  <a:tcPr marL="16524" marR="16524" marT="27184" marB="27184">
                    <a:lnL>
                      <a:noFill/>
                    </a:lnL>
                    <a:lnR>
                      <a:noFill/>
                    </a:lnR>
                    <a:lnT>
                      <a:noFill/>
                    </a:lnT>
                    <a:lnB>
                      <a:noFill/>
                    </a:lnB>
                  </a:tcPr>
                </a:tc>
                <a:extLst>
                  <a:ext uri="{0D108BD9-81ED-4DB2-BD59-A6C34878D82A}">
                    <a16:rowId xmlns:a16="http://schemas.microsoft.com/office/drawing/2014/main" val="1512781836"/>
                  </a:ext>
                </a:extLst>
              </a:tr>
              <a:tr h="409492">
                <a:tc>
                  <a:txBody>
                    <a:bodyPr/>
                    <a:lstStyle/>
                    <a:p>
                      <a:pPr algn="ctr">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10.</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Ведение научной и методической работы в области библиотековедения,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библиографоведения</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 книговедения</a:t>
                      </a:r>
                    </a:p>
                  </a:txBody>
                  <a:tcPr marL="16524" marR="16524" marT="27184" marB="27184">
                    <a:lnL>
                      <a:noFill/>
                    </a:lnL>
                    <a:lnR>
                      <a:noFill/>
                    </a:lnR>
                    <a:lnT>
                      <a:noFill/>
                    </a:lnT>
                    <a:lnB>
                      <a:noFill/>
                    </a:lnB>
                  </a:tcPr>
                </a:tc>
                <a:extLst>
                  <a:ext uri="{0D108BD9-81ED-4DB2-BD59-A6C34878D82A}">
                    <a16:rowId xmlns:a16="http://schemas.microsoft.com/office/drawing/2014/main" val="4115795552"/>
                  </a:ext>
                </a:extLst>
              </a:tr>
              <a:tr h="434632">
                <a:tc>
                  <a:txBody>
                    <a:bodyPr/>
                    <a:lstStyle/>
                    <a:p>
                      <a:pPr algn="ctr">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11.</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Реализация учреждением научно-методических и образовательных программ</a:t>
                      </a:r>
                    </a:p>
                  </a:txBody>
                  <a:tcPr marL="16524" marR="16524" marT="27184" marB="27184">
                    <a:lnL>
                      <a:noFill/>
                    </a:lnL>
                    <a:lnR>
                      <a:noFill/>
                    </a:lnR>
                    <a:lnT>
                      <a:noFill/>
                    </a:lnT>
                    <a:lnB>
                      <a:noFill/>
                    </a:lnB>
                  </a:tcPr>
                </a:tc>
                <a:extLst>
                  <a:ext uri="{0D108BD9-81ED-4DB2-BD59-A6C34878D82A}">
                    <a16:rowId xmlns:a16="http://schemas.microsoft.com/office/drawing/2014/main" val="1817521154"/>
                  </a:ext>
                </a:extLst>
              </a:tr>
              <a:tr h="434632">
                <a:tc>
                  <a:txBody>
                    <a:bodyPr/>
                    <a:lstStyle/>
                    <a:p>
                      <a:pPr algn="ctr">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12.</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Осуществление культурно-просветительских мероприятий</a:t>
                      </a:r>
                    </a:p>
                  </a:txBody>
                  <a:tcPr marL="16524" marR="16524" marT="27184" marB="27184">
                    <a:lnL>
                      <a:noFill/>
                    </a:lnL>
                    <a:lnR>
                      <a:noFill/>
                    </a:lnR>
                    <a:lnT>
                      <a:noFill/>
                    </a:lnT>
                    <a:lnB>
                      <a:noFill/>
                    </a:lnB>
                  </a:tcPr>
                </a:tc>
                <a:extLst>
                  <a:ext uri="{0D108BD9-81ED-4DB2-BD59-A6C34878D82A}">
                    <a16:rowId xmlns:a16="http://schemas.microsoft.com/office/drawing/2014/main" val="147133759"/>
                  </a:ext>
                </a:extLst>
              </a:tr>
              <a:tr h="640608">
                <a:tc>
                  <a:txBody>
                    <a:bodyPr/>
                    <a:lstStyle/>
                    <a:p>
                      <a:pPr algn="ctr">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13.</a:t>
                      </a:r>
                    </a:p>
                  </a:txBody>
                  <a:tcPr marL="16524" marR="16524" marT="27184" marB="27184">
                    <a:lnL>
                      <a:noFill/>
                    </a:lnL>
                    <a:lnR>
                      <a:noFill/>
                    </a:lnR>
                    <a:lnT>
                      <a:noFill/>
                    </a:lnT>
                    <a:lnB>
                      <a:noFill/>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Создание и реализация печатной, кино-, фото-, видео-, аудио- и мультимедийной продукции, связанной с основными направлениями деятельности учреждения</a:t>
                      </a:r>
                    </a:p>
                  </a:txBody>
                  <a:tcPr marL="16524" marR="16524" marT="27184" marB="27184">
                    <a:lnL>
                      <a:noFill/>
                    </a:lnL>
                    <a:lnR>
                      <a:noFill/>
                    </a:lnR>
                    <a:lnT>
                      <a:noFill/>
                    </a:lnT>
                    <a:lnB>
                      <a:noFill/>
                    </a:lnB>
                  </a:tcPr>
                </a:tc>
                <a:extLst>
                  <a:ext uri="{0D108BD9-81ED-4DB2-BD59-A6C34878D82A}">
                    <a16:rowId xmlns:a16="http://schemas.microsoft.com/office/drawing/2014/main" val="4007971475"/>
                  </a:ext>
                </a:extLst>
              </a:tr>
              <a:tr h="434632">
                <a:tc>
                  <a:txBody>
                    <a:bodyPr/>
                    <a:lstStyle/>
                    <a:p>
                      <a:pPr algn="ctr">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14.</a:t>
                      </a:r>
                    </a:p>
                  </a:txBody>
                  <a:tcPr marL="16524" marR="16524" marT="27184" marB="27184">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Сдача в аренду имущества в культурно-просветительских целях</a:t>
                      </a:r>
                    </a:p>
                  </a:txBody>
                  <a:tcPr marL="16524" marR="16524" marT="27184" marB="27184">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720627"/>
                  </a:ext>
                </a:extLst>
              </a:tr>
            </a:tbl>
          </a:graphicData>
        </a:graphic>
      </p:graphicFrame>
    </p:spTree>
    <p:extLst>
      <p:ext uri="{BB962C8B-B14F-4D97-AF65-F5344CB8AC3E}">
        <p14:creationId xmlns:p14="http://schemas.microsoft.com/office/powerpoint/2010/main" val="3100023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66354"/>
          </a:xfrm>
        </p:spPr>
        <p:txBody>
          <a:bodyPr/>
          <a:lstStyle/>
          <a:p>
            <a:r>
              <a:rPr lang="ru-RU" b="1" dirty="0" smtClean="0">
                <a:latin typeface="Times New Roman" panose="02020603050405020304" pitchFamily="18" charset="0"/>
                <a:cs typeface="Times New Roman" panose="02020603050405020304" pitchFamily="18" charset="0"/>
              </a:rPr>
              <a:t>          Аренда   или   услуга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619795"/>
            <a:ext cx="8353455" cy="4421568"/>
          </a:xfrm>
        </p:spPr>
        <p:txBody>
          <a:bodyPr>
            <a:normAutofit fontScale="70000" lnSpcReduction="20000"/>
          </a:bodyPr>
          <a:lstStyle/>
          <a:p>
            <a:r>
              <a:rPr lang="ru-RU" sz="2000" dirty="0">
                <a:latin typeface="Times New Roman" panose="02020603050405020304" pitchFamily="18" charset="0"/>
                <a:cs typeface="Times New Roman" panose="02020603050405020304" pitchFamily="18" charset="0"/>
              </a:rPr>
              <a:t>СГС "Аренда" </a:t>
            </a:r>
            <a:r>
              <a:rPr lang="ru-RU" sz="2000" dirty="0" smtClean="0">
                <a:latin typeface="Times New Roman" panose="02020603050405020304" pitchFamily="18" charset="0"/>
                <a:cs typeface="Times New Roman" panose="02020603050405020304" pitchFamily="18" charset="0"/>
              </a:rPr>
              <a:t>(2018г.) применяют </a:t>
            </a:r>
            <a:r>
              <a:rPr lang="ru-RU" sz="2000" dirty="0">
                <a:latin typeface="Times New Roman" panose="02020603050405020304" pitchFamily="18" charset="0"/>
                <a:cs typeface="Times New Roman" panose="02020603050405020304" pitchFamily="18" charset="0"/>
              </a:rPr>
              <a:t>для отражения в бухгалтерском (бюджетном) учете активов, обязательств, фактов хозяйственной жизни и иных объектов бухучета (п. 2 СГС "Аренда", Письма Минфина России от 24.02.2021 N 02-07-05/12726, от 22.01.2021 N 02-07-10/3638):</a:t>
            </a:r>
          </a:p>
          <a:p>
            <a:pPr lvl="0"/>
            <a:r>
              <a:rPr lang="ru-RU" sz="2000" b="1" dirty="0">
                <a:solidFill>
                  <a:srgbClr val="0070C0"/>
                </a:solidFill>
                <a:latin typeface="Times New Roman" panose="02020603050405020304" pitchFamily="18" charset="0"/>
                <a:cs typeface="Times New Roman" panose="02020603050405020304" pitchFamily="18" charset="0"/>
              </a:rPr>
              <a:t>при получении (предоставлении) во временное владение и (или) пользование материальных ценностей по договору аренды (имущественного найма);</a:t>
            </a:r>
          </a:p>
          <a:p>
            <a:pPr lvl="0"/>
            <a:r>
              <a:rPr lang="ru-RU" sz="2000" b="1" dirty="0">
                <a:solidFill>
                  <a:schemeClr val="accent5">
                    <a:lumMod val="75000"/>
                  </a:schemeClr>
                </a:solidFill>
                <a:latin typeface="Times New Roman" panose="02020603050405020304" pitchFamily="18" charset="0"/>
                <a:cs typeface="Times New Roman" panose="02020603050405020304" pitchFamily="18" charset="0"/>
              </a:rPr>
              <a:t>по договору безвозмездного пользования</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Заключение договоров аренды, договоров безвозмездного пользования, договоров доверительного управления имуществом, иных договоров, предусматривающих переход прав владения и (или) пользования в отношении государственного или муниципального имущества, не закрепленного на праве хозяйственного ведения или оперативного управления, может быть осуществлено только по результатам проведения конкурсов или аукционов на право заключения этих договоров, за исключением предоставления указанных прав на такое имущество:</a:t>
            </a:r>
          </a:p>
          <a:p>
            <a:r>
              <a:rPr lang="ru-RU" sz="2000" dirty="0">
                <a:latin typeface="Times New Roman" panose="02020603050405020304" pitchFamily="18" charset="0"/>
                <a:cs typeface="Times New Roman" panose="02020603050405020304" pitchFamily="18" charset="0"/>
              </a:rPr>
              <a:t>государственным и муниципальным учреждениям;</a:t>
            </a:r>
          </a:p>
          <a:p>
            <a:r>
              <a:rPr lang="ru-RU" sz="2000" dirty="0">
                <a:latin typeface="Times New Roman" panose="02020603050405020304" pitchFamily="18" charset="0"/>
                <a:cs typeface="Times New Roman" panose="02020603050405020304" pitchFamily="18" charset="0"/>
              </a:rPr>
              <a:t>на срок не более чем тридцать календарных дней в течение шести последовательных календарных месяцев (предоставление указанных прав на такое имущество одному лицу на совокупный срок более чем тридцать календарных дней в течение шести последовательных календарных месяцев без проведения конкурсов или аукционов запрещается);</a:t>
            </a:r>
          </a:p>
          <a:p>
            <a:pPr marL="0" indent="0">
              <a:buNone/>
            </a:pPr>
            <a:endParaRPr lang="ru-RU" sz="2000"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Федеральный закон от 26.07.2006 N 135-ФЗ (ред. от 11.06.2022) "О защите конкуренции"</a:t>
            </a:r>
          </a:p>
        </p:txBody>
      </p:sp>
    </p:spTree>
    <p:extLst>
      <p:ext uri="{BB962C8B-B14F-4D97-AF65-F5344CB8AC3E}">
        <p14:creationId xmlns:p14="http://schemas.microsoft.com/office/powerpoint/2010/main" val="219172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par>
                          <p:cTn id="20" fill="hold">
                            <p:stCondLst>
                              <p:cond delay="8000"/>
                            </p:stCondLst>
                            <p:childTnLst>
                              <p:par>
                                <p:cTn id="21" presetID="2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childTnLst>
                          </p:cTn>
                        </p:par>
                        <p:par>
                          <p:cTn id="24" fill="hold">
                            <p:stCondLst>
                              <p:cond delay="10000"/>
                            </p:stCondLst>
                            <p:childTnLst>
                              <p:par>
                                <p:cTn id="25" presetID="2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par>
                          <p:cTn id="28" fill="hold">
                            <p:stCondLst>
                              <p:cond delay="12000"/>
                            </p:stCondLst>
                            <p:childTnLst>
                              <p:par>
                                <p:cTn id="29" presetID="2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edge">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edge">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022" y="3413760"/>
            <a:ext cx="8437979" cy="3361509"/>
          </a:xfrm>
        </p:spPr>
        <p:txBody>
          <a:bodyPr>
            <a:noAutofit/>
          </a:bodyPr>
          <a:lstStyle/>
          <a:p>
            <a:pPr marL="342900" lvl="0" indent="450215">
              <a:lnSpc>
                <a:spcPct val="107000"/>
              </a:lnSpc>
              <a:spcBef>
                <a:spcPts val="1000"/>
              </a:spcBef>
              <a:spcAft>
                <a:spcPts val="800"/>
              </a:spcAft>
            </a:pP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При этом необходимо передавать имущество по актам приемки-передачи. Порядок расчета ставки арендной платы обычно </a:t>
            </a:r>
            <a:r>
              <a:rPr lang="ru-RU" sz="1400" dirty="0" smtClean="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определен </a:t>
            </a: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в каждом регионе(местности) в зависимости от ряда факторов: от местоположения, этажа, уровня ремонта, оснащенность электро-, водо-, теплоснабжением, обоснованностью рыночной цены передаваемого оборудования и т.д. </a:t>
            </a:r>
            <a:b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b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Вместе с тем, учитывая, что в соответствии с соответствии с Концептуальными </a:t>
            </a:r>
            <a:r>
              <a:rPr lang="ru-RU" sz="1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основами</a:t>
            </a: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бухгалтерского учета и отчетности организаций государственного сектора, утвержденными приказом Минфина России от 31.12.2016 N 256н, </a:t>
            </a:r>
            <a:r>
              <a:rPr lang="ru-RU" sz="1400"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затраты </a:t>
            </a: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на предоставление информации в бухгалтерской (финансовой) отчетности </a:t>
            </a:r>
            <a:r>
              <a:rPr lang="ru-RU" sz="1400"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не должны превышать ее полезность и преимущества</a:t>
            </a: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от ее </a:t>
            </a:r>
            <a:r>
              <a:rPr lang="ru-RU" sz="1400" dirty="0" smtClean="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использования.</a:t>
            </a:r>
            <a:br>
              <a:rPr lang="ru-RU" sz="1400" dirty="0" smtClean="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b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Учитывая </a:t>
            </a:r>
            <a:r>
              <a:rPr lang="ru-RU" sz="1400"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изложенное, а также принимая во внимание, что в соответствии со </a:t>
            </a:r>
            <a:r>
              <a:rPr lang="ru-RU"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статьей 421</a:t>
            </a:r>
            <a:r>
              <a:rPr lang="ru-RU" sz="1400"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Гражданского кодекса Российской Федерации граждане и юридические лица свободны в заключении договора, полагаем целесообразным рассмотреть возможность заключения иного вида договора. Например, договора оказания услуги по предоставлению помещения для проведения … мероприятий.</a:t>
            </a: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a:r>
            <a:b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br>
            <a:r>
              <a:rPr lang="ru-RU" sz="1400"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a:r>
            <a:b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br>
            <a: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МИНИСТЕРСТВО ФИНАНСОВ РОССИЙСКОЙ ФЕДЕРАЦИИ ПИСЬМО от 19 апреля 2018 г. N 02-07-05/26416</a:t>
            </a:r>
            <a:br>
              <a:rPr lang="ru-RU" sz="14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pic>
        <p:nvPicPr>
          <p:cNvPr id="2050" name="Picture 2" descr="200 человечков для презентации без фона."/>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16077" y="0"/>
            <a:ext cx="3810000" cy="29783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на белом фоне для презентации (226 фото)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741" y="444138"/>
            <a:ext cx="44291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45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52846"/>
            <a:ext cx="8596668" cy="2177143"/>
          </a:xfrm>
        </p:spPr>
        <p:txBody>
          <a:bodyPr>
            <a:noAutofit/>
          </a:bodyPr>
          <a:lstStyle/>
          <a:p>
            <a:r>
              <a:rPr lang="ru-RU" sz="2400" dirty="0" smtClean="0">
                <a:latin typeface="Times New Roman" panose="02020603050405020304" pitchFamily="18" charset="0"/>
                <a:cs typeface="Times New Roman" panose="02020603050405020304" pitchFamily="18" charset="0"/>
              </a:rPr>
              <a:t>В итоге мы видим, что сложности налогообложения ПДД в библиотеках только разрастаются с расширением и вводом новых креативных услуг. </a:t>
            </a:r>
            <a:r>
              <a:rPr lang="ru-RU" sz="2400" dirty="0">
                <a:latin typeface="Times New Roman" panose="02020603050405020304" pitchFamily="18" charset="0"/>
                <a:cs typeface="Times New Roman" panose="02020603050405020304" pitchFamily="18" charset="0"/>
              </a:rPr>
              <a:t>А</a:t>
            </a:r>
            <a:r>
              <a:rPr lang="ru-RU" sz="2400" dirty="0" smtClean="0">
                <a:latin typeface="Times New Roman" panose="02020603050405020304" pitchFamily="18" charset="0"/>
                <a:cs typeface="Times New Roman" panose="02020603050405020304" pitchFamily="18" charset="0"/>
              </a:rPr>
              <a:t> вопросы </a:t>
            </a:r>
            <a:r>
              <a:rPr lang="ru-RU" sz="2400" dirty="0">
                <a:latin typeface="Times New Roman" panose="02020603050405020304" pitchFamily="18" charset="0"/>
                <a:cs typeface="Times New Roman" panose="02020603050405020304" pitchFamily="18" charset="0"/>
              </a:rPr>
              <a:t>централизации или децентрализации выполнения налогового </a:t>
            </a:r>
            <a:r>
              <a:rPr lang="ru-RU" sz="2400" dirty="0" smtClean="0">
                <a:latin typeface="Times New Roman" panose="02020603050405020304" pitchFamily="18" charset="0"/>
                <a:cs typeface="Times New Roman" panose="02020603050405020304" pitchFamily="18" charset="0"/>
              </a:rPr>
              <a:t>учета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остаются пока неопределёнными.</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1028" name="Picture 4" descr="https://fsd.kopilkaurokov.ru/up/html/2021/12/21/k_61c20735cbe51/img_user_file_61c207368c1a7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9166" y="2708366"/>
            <a:ext cx="660109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3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Предпосылки коммерческой составляющей библиотечной деятельности</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Переформатирование всего государства в 90-е годы совпало с периодом, когда очередной этап научно-технического прогресса непосредственно коснулся библиотечного дела. До такой степени, что это нельзя было игнорировать (копирование всех видов, оцифровка архивных документов, информационный удаленный доступ).</a:t>
            </a:r>
          </a:p>
          <a:p>
            <a:r>
              <a:rPr lang="ru-RU" dirty="0">
                <a:latin typeface="Times New Roman" panose="02020603050405020304" pitchFamily="18" charset="0"/>
                <a:cs typeface="Times New Roman" panose="02020603050405020304" pitchFamily="18" charset="0"/>
              </a:rPr>
              <a:t>Дальнейшее стремительное развитие информационного общества поставило задачу полного переформатирования работы библиотек, превращая ее в некий комплексный культурный центр.</a:t>
            </a:r>
          </a:p>
          <a:p>
            <a:r>
              <a:rPr lang="ru-RU" dirty="0">
                <a:latin typeface="Times New Roman" panose="02020603050405020304" pitchFamily="18" charset="0"/>
                <a:cs typeface="Times New Roman" panose="02020603050405020304" pitchFamily="18" charset="0"/>
              </a:rPr>
              <a:t>Анонсирует, представляет книжную продукцию, дискутирует о </a:t>
            </a:r>
            <a:r>
              <a:rPr lang="ru-RU" dirty="0" smtClean="0">
                <a:latin typeface="Times New Roman" panose="02020603050405020304" pitchFamily="18" charset="0"/>
                <a:cs typeface="Times New Roman" panose="02020603050405020304" pitchFamily="18" charset="0"/>
              </a:rPr>
              <a:t>ней, организует мероприятия, дающие дополнительную информацию, создающие атмосферу события или эпохи.</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07194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               Спасибо за внимание!</a:t>
            </a:r>
            <a:endParaRPr lang="ru-RU" dirty="0">
              <a:latin typeface="Times New Roman" panose="02020603050405020304" pitchFamily="18" charset="0"/>
              <a:cs typeface="Times New Roman" panose="02020603050405020304" pitchFamily="18" charset="0"/>
            </a:endParaRPr>
          </a:p>
        </p:txBody>
      </p:sp>
      <p:pic>
        <p:nvPicPr>
          <p:cNvPr id="1026" name="Picture 2" descr="Cost Accounting.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5781" y="2577306"/>
            <a:ext cx="38004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84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 А. ИСКАНДЕР Words, Russian quotes, Motiv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633" y="435429"/>
            <a:ext cx="7080069" cy="599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48640" y="113212"/>
            <a:ext cx="8412480" cy="2203268"/>
          </a:xfrm>
        </p:spPr>
        <p:txBody>
          <a:bodyPr>
            <a:normAutofit fontScale="90000"/>
          </a:bodyPr>
          <a:lstStyle/>
          <a:p>
            <a:r>
              <a:rPr lang="ru-RU" dirty="0" smtClean="0"/>
              <a:t> </a:t>
            </a:r>
            <a:r>
              <a:rPr lang="ru-RU" sz="2700" b="1" dirty="0">
                <a:latin typeface="Times New Roman" panose="02020603050405020304" pitchFamily="18" charset="0"/>
                <a:cs typeface="Times New Roman" panose="02020603050405020304" pitchFamily="18" charset="0"/>
              </a:rPr>
              <a:t>М</a:t>
            </a:r>
            <a:r>
              <a:rPr lang="ru-RU" sz="2700" b="1" dirty="0" smtClean="0">
                <a:latin typeface="Times New Roman" panose="02020603050405020304" pitchFamily="18" charset="0"/>
                <a:cs typeface="Times New Roman" panose="02020603050405020304" pitchFamily="18" charset="0"/>
              </a:rPr>
              <a:t>одель </a:t>
            </a:r>
            <a:r>
              <a:rPr lang="ru-RU" sz="2700" b="1" dirty="0">
                <a:latin typeface="Times New Roman" panose="02020603050405020304" pitchFamily="18" charset="0"/>
                <a:cs typeface="Times New Roman" panose="02020603050405020304" pitchFamily="18" charset="0"/>
              </a:rPr>
              <a:t>иной, приносящей доход деятельности, в той или иной степени существующей во многих библиотеках, по-прежнему вызывает много недоумения по смыслу и назначению платного вида деятельности. Их место в экономике библиотечного дела.</a:t>
            </a:r>
            <a:r>
              <a:rPr lang="ru-RU" dirty="0"/>
              <a:t/>
            </a:r>
            <a:br>
              <a:rPr lang="ru-RU" dirty="0"/>
            </a:br>
            <a:endParaRPr lang="ru-RU" dirty="0"/>
          </a:p>
        </p:txBody>
      </p:sp>
      <p:pic>
        <p:nvPicPr>
          <p:cNvPr id="4098" name="Picture 2" descr="https://catherineasquithgallery.com/uploads/posts/2021-02/1613545362_5-p-kartinki-na-belom-fone-dlya-prezentatsii-5.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677863" y="2532238"/>
            <a:ext cx="4183062" cy="3138136"/>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5089970" y="2682240"/>
            <a:ext cx="4184034" cy="3857897"/>
          </a:xfrm>
        </p:spPr>
        <p:txBody>
          <a:bodyPr>
            <a:normAutofit/>
          </a:bodyPr>
          <a:lstStyle/>
          <a:p>
            <a:pPr lvl="0"/>
            <a:r>
              <a:rPr lang="ru-RU" dirty="0">
                <a:latin typeface="Times New Roman" panose="02020603050405020304" pitchFamily="18" charset="0"/>
                <a:cs typeface="Times New Roman" panose="02020603050405020304" pitchFamily="18" charset="0"/>
              </a:rPr>
              <a:t>Для чего этот незначительный процент дохода (1–2-5 %) от общего объема деятельности? </a:t>
            </a:r>
          </a:p>
          <a:p>
            <a:pPr lvl="0"/>
            <a:r>
              <a:rPr lang="ru-RU" dirty="0">
                <a:latin typeface="Times New Roman" panose="02020603050405020304" pitchFamily="18" charset="0"/>
                <a:cs typeface="Times New Roman" panose="02020603050405020304" pitchFamily="18" charset="0"/>
              </a:rPr>
              <a:t>Библиотеки – бесплатный институт или потенциальные конкуренты коммерческому сектору в ряде досуговых услуг? </a:t>
            </a:r>
          </a:p>
          <a:p>
            <a:pPr lvl="0"/>
            <a:r>
              <a:rPr lang="ru-RU" dirty="0">
                <a:latin typeface="Times New Roman" panose="02020603050405020304" pitchFamily="18" charset="0"/>
                <a:cs typeface="Times New Roman" panose="02020603050405020304" pitchFamily="18" charset="0"/>
              </a:rPr>
              <a:t>Опыт предпринимательской деятельности полезен или несущественные доходы сводят на нет все усилия, делают их экономически нецелесообразными?</a:t>
            </a:r>
          </a:p>
          <a:p>
            <a:pPr marL="0" indent="0">
              <a:buNone/>
            </a:pPr>
            <a:endParaRPr lang="ru-RU" dirty="0"/>
          </a:p>
        </p:txBody>
      </p:sp>
    </p:spTree>
    <p:extLst>
      <p:ext uri="{BB962C8B-B14F-4D97-AF65-F5344CB8AC3E}">
        <p14:creationId xmlns:p14="http://schemas.microsoft.com/office/powerpoint/2010/main" val="3255640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2508069"/>
          </a:xfrm>
        </p:spPr>
        <p:txBody>
          <a:bodyPr>
            <a:noAutofit/>
          </a:bodyPr>
          <a:lstStyle/>
          <a:p>
            <a:r>
              <a:rPr lang="ru-RU" sz="3200" b="1" dirty="0">
                <a:latin typeface="Times New Roman" panose="02020603050405020304" pitchFamily="18" charset="0"/>
                <a:cs typeface="Times New Roman" panose="02020603050405020304" pitchFamily="18" charset="0"/>
              </a:rPr>
              <a:t>Библиотеки </a:t>
            </a:r>
            <a:r>
              <a:rPr lang="ru-RU" sz="3200" b="1" dirty="0" smtClean="0">
                <a:latin typeface="Times New Roman" panose="02020603050405020304" pitchFamily="18" charset="0"/>
                <a:cs typeface="Times New Roman" panose="02020603050405020304" pitchFamily="18" charset="0"/>
              </a:rPr>
              <a:t>продолжительное </a:t>
            </a:r>
            <a:r>
              <a:rPr lang="ru-RU" sz="3200" b="1" dirty="0">
                <a:latin typeface="Times New Roman" panose="02020603050405020304" pitchFamily="18" charset="0"/>
                <a:cs typeface="Times New Roman" panose="02020603050405020304" pitchFamily="18" charset="0"/>
              </a:rPr>
              <a:t>время обеспечивают свое предназначение как социального, культурного и образовательного института исключительно на бесплатной основе. </a:t>
            </a:r>
            <a:br>
              <a:rPr lang="ru-RU"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3222171"/>
            <a:ext cx="8449249" cy="2819191"/>
          </a:xfrm>
        </p:spPr>
        <p:txBody>
          <a:bodyPr>
            <a:normAutofit fontScale="92500" lnSpcReduction="10000"/>
          </a:bodyPr>
          <a:lstStyle/>
          <a:p>
            <a:pPr marL="678815" algn="just">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Общедоступность и бесплатность библиотек отражены в Основных принципах организации библиотечного дела в СССР (</a:t>
            </a:r>
            <a:r>
              <a:rPr lang="ru-RU" sz="1600" dirty="0">
                <a:solidFill>
                  <a:srgbClr val="292929"/>
                </a:solidFill>
                <a:latin typeface="Times New Roman" panose="02020603050405020304" pitchFamily="18" charset="0"/>
                <a:ea typeface="Calibri" panose="020F0502020204030204" pitchFamily="34" charset="0"/>
                <a:cs typeface="Times New Roman" panose="02020603050405020304" pitchFamily="18" charset="0"/>
              </a:rPr>
              <a:t>Положение о библиотечном деле в СССР, утвержденное Указом Президиума Верховного Совета СССР от 13 марта 1984 г</a:t>
            </a:r>
            <a:r>
              <a:rPr lang="ru-RU" sz="1600" dirty="0" smtClean="0">
                <a:solidFill>
                  <a:srgbClr val="292929"/>
                </a:solidFill>
                <a:latin typeface="Times New Roman" panose="02020603050405020304" pitchFamily="18" charset="0"/>
                <a:ea typeface="Calibri" panose="020F0502020204030204" pitchFamily="34" charset="0"/>
                <a:cs typeface="Times New Roman" panose="02020603050405020304" pitchFamily="18" charset="0"/>
              </a:rPr>
              <a:t>.),</a:t>
            </a:r>
          </a:p>
          <a:p>
            <a:pPr marL="678815" algn="just">
              <a:lnSpc>
                <a:spcPct val="107000"/>
              </a:lnSpc>
              <a:spcAft>
                <a:spcPts val="800"/>
              </a:spcAft>
            </a:pPr>
            <a:r>
              <a:rPr lang="ru-RU" sz="1600" dirty="0">
                <a:solidFill>
                  <a:srgbClr val="292929"/>
                </a:solidFill>
                <a:latin typeface="Times New Roman" panose="02020603050405020304" pitchFamily="18" charset="0"/>
                <a:ea typeface="Calibri" panose="020F0502020204030204" pitchFamily="34" charset="0"/>
                <a:cs typeface="Times New Roman" panose="02020603050405020304" pitchFamily="18" charset="0"/>
              </a:rPr>
              <a:t>Федеральным законом от 29.12.1994 N 78-ФЗ "О библиотечном деле" закреплено, что «Каждый гражданин независимо от пола, возраста, национальности, образования, социального положения, политических убеждений, отношения к религии имеет право на библиотечное обслуживание на территории Российской Федерации. Право граждан на библиотечное обслуживание обеспечивается</a:t>
            </a:r>
            <a:r>
              <a:rPr lang="ru-RU" sz="1600" dirty="0" smtClean="0">
                <a:solidFill>
                  <a:srgbClr val="292929"/>
                </a:solidFill>
                <a:latin typeface="Times New Roman" panose="02020603050405020304" pitchFamily="18" charset="0"/>
                <a:ea typeface="Calibri" panose="020F0502020204030204" pitchFamily="34" charset="0"/>
                <a:cs typeface="Times New Roman" panose="02020603050405020304" pitchFamily="18" charset="0"/>
              </a:rPr>
              <a:t>: созданием </a:t>
            </a:r>
            <a:r>
              <a:rPr lang="ru-RU" sz="1600" dirty="0">
                <a:solidFill>
                  <a:srgbClr val="292929"/>
                </a:solidFill>
                <a:latin typeface="Times New Roman" panose="02020603050405020304" pitchFamily="18" charset="0"/>
                <a:ea typeface="Calibri" panose="020F0502020204030204" pitchFamily="34" charset="0"/>
                <a:cs typeface="Times New Roman" panose="02020603050405020304" pitchFamily="18" charset="0"/>
              </a:rPr>
              <a:t>государственной и муниципальной сети общедоступных библиотек, бесплатно осуществляющих основные виды библиотечного обслуживания».</a:t>
            </a:r>
          </a:p>
          <a:p>
            <a:pPr marL="678815" algn="just">
              <a:lnSpc>
                <a:spcPct val="107000"/>
              </a:lnSpc>
              <a:spcAft>
                <a:spcPts val="800"/>
              </a:spcAft>
            </a:pPr>
            <a:endParaRPr lang="ru-RU" sz="1600" dirty="0" smtClean="0">
              <a:solidFill>
                <a:srgbClr val="292929"/>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28089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anose="02020603050405020304" pitchFamily="18" charset="0"/>
                <a:cs typeface="Times New Roman" panose="02020603050405020304" pitchFamily="18" charset="0"/>
              </a:rPr>
              <a:t>Исторический аспект</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r>
              <a:rPr lang="ru-RU" dirty="0">
                <a:latin typeface="Times New Roman" panose="02020603050405020304" pitchFamily="18" charset="0"/>
                <a:cs typeface="Times New Roman" panose="02020603050405020304" pitchFamily="18" charset="0"/>
              </a:rPr>
              <a:t>Библиотеки переживали становление системы налогообложения в РФ с 90-х и во время реформирования налогового учета с 2000-х, становясь и участниками и не участниками бюджетных процессов (83-ФЗ) с 2012 года. </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Более двадцати лет платные услуги осуществляются в библиотеках России. </a:t>
            </a:r>
            <a:r>
              <a:rPr lang="ru-RU" dirty="0" smtClean="0">
                <a:latin typeface="Times New Roman" panose="02020603050405020304" pitchFamily="18" charset="0"/>
                <a:ea typeface="Calibri" panose="020F0502020204030204" pitchFamily="34" charset="0"/>
              </a:rPr>
              <a:t>Постановление </a:t>
            </a:r>
            <a:r>
              <a:rPr lang="ru-RU" dirty="0">
                <a:latin typeface="Times New Roman" panose="02020603050405020304" pitchFamily="18" charset="0"/>
                <a:ea typeface="Calibri" panose="020F0502020204030204" pitchFamily="34" charset="0"/>
              </a:rPr>
              <a:t>Правительства РФ № 609 от 26.06.1995 г. «Об утверждении положения об основах хозяйственной деятельности и финансирования организаций культуры и искусства». </a:t>
            </a:r>
            <a:endParaRPr lang="ru-RU" dirty="0" smtClean="0">
              <a:latin typeface="Times New Roman" panose="02020603050405020304" pitchFamily="18" charset="0"/>
              <a:ea typeface="Calibri" panose="020F0502020204030204" pitchFamily="34" charset="0"/>
            </a:endParaRPr>
          </a:p>
          <a:p>
            <a:r>
              <a:rPr lang="ru-RU" dirty="0" smtClean="0">
                <a:latin typeface="Times New Roman" panose="02020603050405020304" pitchFamily="18" charset="0"/>
                <a:ea typeface="Calibri" panose="020F0502020204030204" pitchFamily="34" charset="0"/>
              </a:rPr>
              <a:t>Упоминания </a:t>
            </a:r>
            <a:r>
              <a:rPr lang="ru-RU" dirty="0">
                <a:latin typeface="Times New Roman" panose="02020603050405020304" pitchFamily="18" charset="0"/>
                <a:ea typeface="Calibri" panose="020F0502020204030204" pitchFamily="34" charset="0"/>
              </a:rPr>
              <a:t>о платных услугах </a:t>
            </a:r>
            <a:r>
              <a:rPr lang="ru-RU" dirty="0" smtClean="0">
                <a:latin typeface="Times New Roman" panose="02020603050405020304" pitchFamily="18" charset="0"/>
                <a:ea typeface="Calibri" panose="020F0502020204030204" pitchFamily="34" charset="0"/>
              </a:rPr>
              <a:t>- 4 </a:t>
            </a:r>
            <a:r>
              <a:rPr lang="ru-RU" dirty="0">
                <a:latin typeface="Times New Roman" panose="02020603050405020304" pitchFamily="18" charset="0"/>
                <a:ea typeface="Calibri" panose="020F0502020204030204" pitchFamily="34" charset="0"/>
              </a:rPr>
              <a:t>раза. Четко перечислены источники финансовых средств организаций культуры. После бюджетных ассигнований и других поступлений от учредителя обозначены доходы от платных форм культурной деятельности.  </a:t>
            </a:r>
            <a:endParaRPr lang="ru-RU" dirty="0" smtClean="0">
              <a:latin typeface="Times New Roman" panose="02020603050405020304" pitchFamily="18" charset="0"/>
              <a:ea typeface="Calibri" panose="020F0502020204030204" pitchFamily="34" charset="0"/>
            </a:endParaRPr>
          </a:p>
          <a:p>
            <a:r>
              <a:rPr lang="ru-RU" dirty="0" smtClean="0">
                <a:latin typeface="Times New Roman" panose="02020603050405020304" pitchFamily="18" charset="0"/>
                <a:ea typeface="Calibri" panose="020F0502020204030204" pitchFamily="34" charset="0"/>
              </a:rPr>
              <a:t>«</a:t>
            </a:r>
            <a:r>
              <a:rPr lang="ru-RU" dirty="0">
                <a:latin typeface="Times New Roman" panose="02020603050405020304" pitchFamily="18" charset="0"/>
                <a:ea typeface="Calibri" panose="020F0502020204030204" pitchFamily="34" charset="0"/>
              </a:rPr>
              <a:t>Организация культуры самостоятельно устанавливает цены (тарифы) на платные услуги и продукцию, включая цены на билеты, кроме случаев, когда законодательством Российской Федерации предусматривается государственное регулирование цен (тарифов) на отдельные виды продукции, товаров и услуг». </a:t>
            </a:r>
            <a:endParaRPr lang="ru-RU" dirty="0"/>
          </a:p>
        </p:txBody>
      </p:sp>
    </p:spTree>
    <p:extLst>
      <p:ext uri="{BB962C8B-B14F-4D97-AF65-F5344CB8AC3E}">
        <p14:creationId xmlns:p14="http://schemas.microsoft.com/office/powerpoint/2010/main" val="326641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anose="02020603050405020304" pitchFamily="18" charset="0"/>
                <a:cs typeface="Times New Roman" panose="02020603050405020304" pitchFamily="18" charset="0"/>
              </a:rPr>
              <a:t>Этап привыкания исполнителей и потребителей платных услуг</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r>
              <a:rPr lang="ru-RU" sz="1700" dirty="0">
                <a:latin typeface="Times New Roman" panose="02020603050405020304" pitchFamily="18" charset="0"/>
                <a:cs typeface="Times New Roman" panose="02020603050405020304" pitchFamily="18" charset="0"/>
              </a:rPr>
              <a:t>С принятием в 2012 г. Федерального закона от 08.05.2010 № 83-ФЗ «О внесении изменений в отдельные законодательные акты Российской Федерации в связи с совершенствованием правового положения государственных (муниципальных) учреждений» платные услуги стали </a:t>
            </a:r>
            <a:r>
              <a:rPr lang="ru-RU" sz="1700" b="1" dirty="0">
                <a:latin typeface="Times New Roman" panose="02020603050405020304" pitchFamily="18" charset="0"/>
                <a:cs typeface="Times New Roman" panose="02020603050405020304" pitchFamily="18" charset="0"/>
              </a:rPr>
              <a:t>обязательной </a:t>
            </a:r>
            <a:r>
              <a:rPr lang="ru-RU" sz="1700" dirty="0">
                <a:latin typeface="Times New Roman" panose="02020603050405020304" pitchFamily="18" charset="0"/>
                <a:cs typeface="Times New Roman" panose="02020603050405020304" pitchFamily="18" charset="0"/>
              </a:rPr>
              <a:t>составляющей деятельности каждой библиотеки. </a:t>
            </a:r>
          </a:p>
          <a:p>
            <a:r>
              <a:rPr lang="ru-RU" sz="17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700" dirty="0">
                <a:latin typeface="Times New Roman" panose="02020603050405020304" pitchFamily="18" charset="0"/>
                <a:ea typeface="Calibri" panose="020F0502020204030204" pitchFamily="34" charset="0"/>
                <a:cs typeface="Times New Roman" panose="02020603050405020304" pitchFamily="18" charset="0"/>
              </a:rPr>
              <a:t>Распоряжением Правительства РФ от 28.12.2012 N 2606-р «Об утверждении плана мероприятий "Изменения в отраслях социальной сферы, направленные на повышение эффективности сферы культуры" был утвержден План мероприятий ("дорожная карта") "Изменения в отраслях социальной сферы, направленные </a:t>
            </a:r>
            <a:r>
              <a:rPr lang="ru-RU" sz="1700" b="1" dirty="0">
                <a:latin typeface="Times New Roman" panose="02020603050405020304" pitchFamily="18" charset="0"/>
                <a:ea typeface="Calibri" panose="020F0502020204030204" pitchFamily="34" charset="0"/>
                <a:cs typeface="Times New Roman" panose="02020603050405020304" pitchFamily="18" charset="0"/>
              </a:rPr>
              <a:t>на повышение эффективности </a:t>
            </a:r>
            <a:r>
              <a:rPr lang="ru-RU" sz="1700" dirty="0">
                <a:latin typeface="Times New Roman" panose="02020603050405020304" pitchFamily="18" charset="0"/>
                <a:ea typeface="Calibri" panose="020F0502020204030204" pitchFamily="34" charset="0"/>
                <a:cs typeface="Times New Roman" panose="02020603050405020304" pitchFamily="18" charset="0"/>
              </a:rPr>
              <a:t>сферы культуры</a:t>
            </a:r>
            <a:r>
              <a:rPr lang="ru-RU" sz="1700" dirty="0" smtClean="0">
                <a:latin typeface="Times New Roman" panose="02020603050405020304" pitchFamily="18" charset="0"/>
                <a:ea typeface="Calibri" panose="020F0502020204030204" pitchFamily="34" charset="0"/>
                <a:cs typeface="Times New Roman" panose="02020603050405020304" pitchFamily="18" charset="0"/>
              </a:rPr>
              <a:t>".</a:t>
            </a:r>
          </a:p>
          <a:p>
            <a:r>
              <a:rPr lang="ru-RU" sz="17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700" dirty="0">
                <a:latin typeface="Times New Roman" panose="02020603050405020304" pitchFamily="18" charset="0"/>
                <a:ea typeface="Calibri" panose="020F0502020204030204" pitchFamily="34" charset="0"/>
                <a:cs typeface="Times New Roman" panose="02020603050405020304" pitchFamily="18" charset="0"/>
              </a:rPr>
              <a:t>В числе основных мероприятий «Дорожной карты»,   связанных с переходом на эффективный контракт Министерством культуры РФ было рекомендовано «при оказании учреждением, наряду с выполнением государственного (муниципального) задания, платных (частично платных) услуг» заработную плату работников обеспечивать, в том числе за счет привлечения средств от приносящей доход деятельности. В «Дорожные карты» ряда регионов включены мероприятия по расширению перечня платных услуг.</a:t>
            </a:r>
          </a:p>
          <a:p>
            <a:endParaRPr lang="ru-RU" dirty="0"/>
          </a:p>
        </p:txBody>
      </p:sp>
    </p:spTree>
    <p:extLst>
      <p:ext uri="{BB962C8B-B14F-4D97-AF65-F5344CB8AC3E}">
        <p14:creationId xmlns:p14="http://schemas.microsoft.com/office/powerpoint/2010/main" val="157221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anose="02020603050405020304" pitchFamily="18" charset="0"/>
                <a:cs typeface="Times New Roman" panose="02020603050405020304" pitchFamily="18" charset="0"/>
              </a:rPr>
              <a:t>Идеальная платная услуга</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lvl="0">
              <a:lnSpc>
                <a:spcPct val="107000"/>
              </a:lnSpc>
              <a:buFont typeface="Symbol" panose="05050102010706020507" pitchFamily="18"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уникальна,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востребована,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обоснована  высокими интеллектуальными и (или)  материальными затратами на выполнение,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скоростью и качеством исполнения,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ru-RU" dirty="0" err="1">
                <a:latin typeface="Times New Roman" panose="02020603050405020304" pitchFamily="18" charset="0"/>
                <a:ea typeface="Calibri" panose="020F0502020204030204" pitchFamily="34" charset="0"/>
                <a:cs typeface="Times New Roman" panose="02020603050405020304" pitchFamily="18" charset="0"/>
              </a:rPr>
              <a:t>конкурентна</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имела видимый результат, осязаемый и прозрачный отчет о полученных доходах библиотеки в целом и конкретных направлений расходов.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2000"/>
                                        <p:tgtEl>
                                          <p:spTgt spid="3">
                                            <p:txEl>
                                              <p:pRg st="0" end="0"/>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8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par>
                          <p:cTn id="24" fill="hold">
                            <p:stCondLst>
                              <p:cond delay="100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par>
                          <p:cTn id="28" fill="hold">
                            <p:stCondLst>
                              <p:cond delay="120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2887</TotalTime>
  <Words>2404</Words>
  <Application>Microsoft Office PowerPoint</Application>
  <PresentationFormat>Широкоэкранный</PresentationFormat>
  <Paragraphs>173</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Calibri</vt:lpstr>
      <vt:lpstr>Symbol</vt:lpstr>
      <vt:lpstr>Times New Roman</vt:lpstr>
      <vt:lpstr>Trebuchet MS</vt:lpstr>
      <vt:lpstr>Wingdings</vt:lpstr>
      <vt:lpstr>Wingdings 3</vt:lpstr>
      <vt:lpstr>Грань</vt:lpstr>
      <vt:lpstr>НЕРЕШЕННЫЕ ПРОБЛЕМЫ БИБЛИОТЕКИ КАК СУБЪЕКТА НАЛОГООБЛОЖЕНИЯ В ПОСТСОВЕТСКОМ ПЕРИОДЕ.</vt:lpstr>
      <vt:lpstr>Библиотека как некоммерческое учреждение культуры слабо воспринимается в обществе равноправным участником экономической системы государства.</vt:lpstr>
      <vt:lpstr>Предпосылки коммерческой составляющей библиотечной деятельности</vt:lpstr>
      <vt:lpstr>Презентация PowerPoint</vt:lpstr>
      <vt:lpstr> Модель иной, приносящей доход деятельности, в той или иной степени существующей во многих библиотеках, по-прежнему вызывает много недоумения по смыслу и назначению платного вида деятельности. Их место в экономике библиотечного дела. </vt:lpstr>
      <vt:lpstr>Библиотеки продолжительное время обеспечивают свое предназначение как социального, культурного и образовательного института исключительно на бесплатной основе.  </vt:lpstr>
      <vt:lpstr>Исторический аспект</vt:lpstr>
      <vt:lpstr>Этап привыкания исполнителей и потребителей платных услуг</vt:lpstr>
      <vt:lpstr>Идеальная платная услуга</vt:lpstr>
      <vt:lpstr>Коммерческие и некоммерческие организации</vt:lpstr>
      <vt:lpstr>Проблемы библиотеки  как субъекта налогообложения</vt:lpstr>
      <vt:lpstr>Именно в конце прошлого – начале 21 века основным (а порой единственным) видом платных услуг библиотек на многие годы стало копирование (репродуцирование – в терминологии НК РФ). </vt:lpstr>
      <vt:lpstr>Распространенные виды платных услуг в библиотеке</vt:lpstr>
      <vt:lpstr>«Пушкинская карта» - реальный вызов?  </vt:lpstr>
      <vt:lpstr>Проект «Пушкинская карта» – взгляд из библиотеки. </vt:lpstr>
      <vt:lpstr>Новый опыт библиотек, этапы внедрения проекта «Пушкинская карта»: </vt:lpstr>
      <vt:lpstr>Продолжим</vt:lpstr>
      <vt:lpstr>«Пушкинская карта» – взгляд молодых людей на события в библиотеке: </vt:lpstr>
      <vt:lpstr>Проблемы налогообложения</vt:lpstr>
      <vt:lpstr>Налог на добавленную стоимость</vt:lpstr>
      <vt:lpstr>Льготы по НДС (ограничения)</vt:lpstr>
      <vt:lpstr>Льгота по НДС </vt:lpstr>
      <vt:lpstr>Льготы библиотек: </vt:lpstr>
      <vt:lpstr>Налоги и библиотека</vt:lpstr>
      <vt:lpstr>Перечень видов культурной деятельности (льгота по налогу на прибыль)</vt:lpstr>
      <vt:lpstr>Перечень видов культурной деятельности (льгота по налогу на прибыль)</vt:lpstr>
      <vt:lpstr>          Аренда   или   услуга ?</vt:lpstr>
      <vt:lpstr>При этом необходимо передавать имущество по актам приемки-передачи. Порядок расчета ставки арендной платы обычно определен в каждом регионе(местности) в зависимости от ряда факторов: от местоположения, этажа, уровня ремонта, оснащенность электро-, водо-, теплоснабжением, обоснованностью рыночной цены передаваемого оборудования и т.д.  Вместе с тем, учитывая, что в соответствии с соответствии с Концептуальными основами бухгалтерского учета и отчетности организаций государственного сектора, утвержденными приказом Минфина России от 31.12.2016 N 256н, затраты на предоставление информации в бухгалтерской (финансовой) отчетности не должны превышать ее полезность и преимущества от ее использования.  Учитывая изложенное, а также принимая во внимание, что в соответствии со статьей 421 Гражданского кодекса Российской Федерации граждане и юридические лица свободны в заключении договора, полагаем целесообразным рассмотреть возможность заключения иного вида договора. Например, договора оказания услуги по предоставлению помещения для проведения … мероприятий.   МИНИСТЕРСТВО ФИНАНСОВ РОССИЙСКОЙ ФЕДЕРАЦИИ ПИСЬМО от 19 апреля 2018 г. N 02-07-05/26416 </vt:lpstr>
      <vt:lpstr>В итоге мы видим, что сложности налогообложения ПДД в библиотеках только разрастаются с расширением и вводом новых креативных услуг. А вопросы централизации или децентрализации выполнения налогового учета остаются пока неопределёнными. </vt:lpstr>
      <vt:lpstr>               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Экономика библиотечной деятельности.Эффективные практики</dc:title>
  <dc:creator>zam-ekd</dc:creator>
  <cp:lastModifiedBy>zam-ekd</cp:lastModifiedBy>
  <cp:revision>182</cp:revision>
  <dcterms:created xsi:type="dcterms:W3CDTF">2018-10-12T07:22:31Z</dcterms:created>
  <dcterms:modified xsi:type="dcterms:W3CDTF">2022-11-20T12:21:27Z</dcterms:modified>
</cp:coreProperties>
</file>