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360" r:id="rId3"/>
    <p:sldId id="490" r:id="rId4"/>
    <p:sldId id="416" r:id="rId5"/>
    <p:sldId id="492" r:id="rId6"/>
    <p:sldId id="491" r:id="rId7"/>
    <p:sldId id="390" r:id="rId8"/>
    <p:sldId id="493" r:id="rId9"/>
    <p:sldId id="414" r:id="rId10"/>
    <p:sldId id="494" r:id="rId11"/>
    <p:sldId id="495" r:id="rId12"/>
    <p:sldId id="496" r:id="rId13"/>
    <p:sldId id="497" r:id="rId14"/>
    <p:sldId id="417" r:id="rId15"/>
    <p:sldId id="499" r:id="rId16"/>
    <p:sldId id="375" r:id="rId17"/>
    <p:sldId id="287" r:id="rId18"/>
    <p:sldId id="502" r:id="rId19"/>
    <p:sldId id="419" r:id="rId20"/>
    <p:sldId id="503" r:id="rId21"/>
    <p:sldId id="506" r:id="rId22"/>
    <p:sldId id="505" r:id="rId23"/>
    <p:sldId id="507" r:id="rId24"/>
    <p:sldId id="509" r:id="rId25"/>
    <p:sldId id="510" r:id="rId26"/>
    <p:sldId id="508" r:id="rId27"/>
    <p:sldId id="511" r:id="rId28"/>
    <p:sldId id="293" r:id="rId29"/>
  </p:sldIdLst>
  <p:sldSz cx="12192000" cy="6858000"/>
  <p:notesSz cx="6797675" cy="9874250"/>
  <p:embeddedFontLst>
    <p:embeddedFont>
      <p:font typeface="맑은 고딕" panose="020B0503020000020004" pitchFamily="34" charset="-127"/>
      <p:regular r:id="rId32"/>
      <p:bold r:id="rId33"/>
    </p:embeddedFont>
    <p:embeddedFont>
      <p:font typeface="Poppins Light" panose="020B0604020202020204" charset="0"/>
      <p:regular r:id="rId34"/>
      <p:italic r:id="rId35"/>
    </p:embeddedFont>
    <p:embeddedFont>
      <p:font typeface="Arial Unicode MS" panose="020B0604020202020204" pitchFamily="34" charset="-128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624"/>
    <a:srgbClr val="A70509"/>
    <a:srgbClr val="940624"/>
    <a:srgbClr val="D00E38"/>
    <a:srgbClr val="66061D"/>
    <a:srgbClr val="9D0B2A"/>
    <a:srgbClr val="981C48"/>
    <a:srgbClr val="891C11"/>
    <a:srgbClr val="961E38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76" autoAdjust="0"/>
  </p:normalViewPr>
  <p:slideViewPr>
    <p:cSldViewPr snapToGrid="0">
      <p:cViewPr>
        <p:scale>
          <a:sx n="73" d="100"/>
          <a:sy n="73" d="100"/>
        </p:scale>
        <p:origin x="-1962" y="-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83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BE66EA0D-B4F2-4A4D-A2D6-EB61E4653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81BDDA50-7E69-4ECF-9106-A6C91C57D05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2C06F997-8B63-4A9A-B92F-D360180D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15A80EAD-4E10-46C0-80E3-B8769688F4E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2D34156D-AD9E-4179-9D13-E28C7AE79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1C5BFA3-31B7-4D61-8CC0-3753E31754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EB2937D9-7A69-4F28-9797-E8D009260D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00037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="" xmlns:a16="http://schemas.microsoft.com/office/drawing/2014/main" id="{2F670FAE-6F24-4E3C-B07B-6BB3505846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35131" y="3543483"/>
            <a:ext cx="4542519" cy="28439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B1073097-D81C-4C6A-A476-C21C5425C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9284A3B0-A32E-46D2-9E58-61EE68756B5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015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F642674-7691-43D0-95B4-41609BA25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940A8439-2956-4702-9411-D16F3D37BD7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99F65117-A85A-4DED-933D-835D7D57C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1999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C36CB57D-DC12-478E-82D3-9D44A9B0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5B0CC1B3-4E79-4E77-9DA6-0A49F55FB2B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205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1584655-034F-4F00-B207-9A5467A10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C6FE40E-7906-4545-9F87-B5E9B2EF4E2E}"/>
              </a:ext>
            </a:extLst>
          </p:cNvPr>
          <p:cNvSpPr/>
          <p:nvPr userDrawn="1"/>
        </p:nvSpPr>
        <p:spPr>
          <a:xfrm>
            <a:off x="4514849" y="431798"/>
            <a:ext cx="7245349" cy="599439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="" xmlns:a16="http://schemas.microsoft.com/office/drawing/2014/main" id="{4A54892A-8801-4D44-8A18-7DEEDE723F7D}"/>
              </a:ext>
            </a:extLst>
          </p:cNvPr>
          <p:cNvSpPr/>
          <p:nvPr userDrawn="1"/>
        </p:nvSpPr>
        <p:spPr>
          <a:xfrm>
            <a:off x="4514850" y="0"/>
            <a:ext cx="7677150" cy="6858000"/>
          </a:xfrm>
          <a:custGeom>
            <a:avLst/>
            <a:gdLst>
              <a:gd name="connsiteX0" fmla="*/ 0 w 7677150"/>
              <a:gd name="connsiteY0" fmla="*/ 0 h 6858000"/>
              <a:gd name="connsiteX1" fmla="*/ 7677150 w 7677150"/>
              <a:gd name="connsiteY1" fmla="*/ 0 h 6858000"/>
              <a:gd name="connsiteX2" fmla="*/ 7677150 w 7677150"/>
              <a:gd name="connsiteY2" fmla="*/ 6858000 h 6858000"/>
              <a:gd name="connsiteX3" fmla="*/ 0 w 7677150"/>
              <a:gd name="connsiteY3" fmla="*/ 6858000 h 6858000"/>
              <a:gd name="connsiteX4" fmla="*/ 0 w 7677150"/>
              <a:gd name="connsiteY4" fmla="*/ 6426200 h 6858000"/>
              <a:gd name="connsiteX5" fmla="*/ 7245350 w 7677150"/>
              <a:gd name="connsiteY5" fmla="*/ 6426200 h 6858000"/>
              <a:gd name="connsiteX6" fmla="*/ 7245350 w 7677150"/>
              <a:gd name="connsiteY6" fmla="*/ 431800 h 6858000"/>
              <a:gd name="connsiteX7" fmla="*/ 0 w 7677150"/>
              <a:gd name="connsiteY7" fmla="*/ 431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7150" h="6858000">
                <a:moveTo>
                  <a:pt x="0" y="0"/>
                </a:moveTo>
                <a:lnTo>
                  <a:pt x="7677150" y="0"/>
                </a:lnTo>
                <a:lnTo>
                  <a:pt x="7677150" y="6858000"/>
                </a:lnTo>
                <a:lnTo>
                  <a:pt x="0" y="6858000"/>
                </a:lnTo>
                <a:lnTo>
                  <a:pt x="0" y="6426200"/>
                </a:lnTo>
                <a:lnTo>
                  <a:pt x="7245350" y="6426200"/>
                </a:lnTo>
                <a:lnTo>
                  <a:pt x="7245350" y="431800"/>
                </a:lnTo>
                <a:lnTo>
                  <a:pt x="0" y="431800"/>
                </a:ln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10" name="그림 개체 틀 4">
            <a:extLst>
              <a:ext uri="{FF2B5EF4-FFF2-40B4-BE49-F238E27FC236}">
                <a16:creationId xmlns="" xmlns:a16="http://schemas.microsoft.com/office/drawing/2014/main" id="{6E01E006-5B18-40E3-8F4B-B56D87D97A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431799"/>
            <a:ext cx="4083049" cy="59943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A33AC9ED-44A9-49B3-9F97-81F8FE799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830E622C-ED3C-4115-88DB-7B2A6CE7A79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206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C20AEB55-FEFE-462D-ACAF-D7111437E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8B787C34-D392-4B79-B61C-AD1C37E89DD7}"/>
              </a:ext>
            </a:extLst>
          </p:cNvPr>
          <p:cNvSpPr/>
          <p:nvPr userDrawn="1"/>
        </p:nvSpPr>
        <p:spPr>
          <a:xfrm>
            <a:off x="-1" y="0"/>
            <a:ext cx="4073025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44A6C133-45A5-4ADA-8AC0-BA68258D5BF8}"/>
              </a:ext>
            </a:extLst>
          </p:cNvPr>
          <p:cNvSpPr/>
          <p:nvPr userDrawn="1"/>
        </p:nvSpPr>
        <p:spPr>
          <a:xfrm>
            <a:off x="4073024" y="0"/>
            <a:ext cx="811897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="" xmlns:a16="http://schemas.microsoft.com/office/drawing/2014/main" id="{E1BA6CBC-284F-42BC-9E35-AF08A2835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="" xmlns:a16="http://schemas.microsoft.com/office/drawing/2014/main" id="{9E544EAA-3032-4178-A525-DA645A7CAF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929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6AB6CF38-61C5-447D-994D-FB224A79D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3AA0CA6D-3A40-433C-B5E4-FF605662B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3E3D876E-ABA0-4B5D-8DB4-F31D4B32A47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504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07C80F6-F029-4664-8D5C-9DE05CDC7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A6C60A3E-9ACB-4D1E-9F52-493D6009C230}"/>
              </a:ext>
            </a:extLst>
          </p:cNvPr>
          <p:cNvSpPr/>
          <p:nvPr userDrawn="1"/>
        </p:nvSpPr>
        <p:spPr>
          <a:xfrm>
            <a:off x="0" y="0"/>
            <a:ext cx="4902200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="" xmlns:a16="http://schemas.microsoft.com/office/drawing/2014/main" id="{24EDF72E-EA14-47B2-90BD-E46AEC3A3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="" xmlns:a16="http://schemas.microsoft.com/office/drawing/2014/main" id="{BEBEDF31-1A60-457D-BA7A-5670EB9C60A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416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6EB59018-7852-4830-AA50-C112D90B4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313C2FBA-7505-46D8-9643-4CAC4E2627B3}"/>
              </a:ext>
            </a:extLst>
          </p:cNvPr>
          <p:cNvSpPr/>
          <p:nvPr userDrawn="1"/>
        </p:nvSpPr>
        <p:spPr>
          <a:xfrm>
            <a:off x="5162550" y="1"/>
            <a:ext cx="7029449" cy="2095500"/>
          </a:xfrm>
          <a:prstGeom prst="rect">
            <a:avLst/>
          </a:prstGeom>
          <a:solidFill>
            <a:srgbClr val="646464">
              <a:alpha val="3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B135869-BB56-4894-919A-AAA889C2B1DC}"/>
              </a:ext>
            </a:extLst>
          </p:cNvPr>
          <p:cNvSpPr/>
          <p:nvPr userDrawn="1"/>
        </p:nvSpPr>
        <p:spPr>
          <a:xfrm>
            <a:off x="0" y="3743324"/>
            <a:ext cx="3114675" cy="3114675"/>
          </a:xfrm>
          <a:prstGeom prst="rect">
            <a:avLst/>
          </a:prstGeom>
          <a:solidFill>
            <a:srgbClr val="646464">
              <a:alpha val="3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ko-KR" altLang="en-US"/>
          </a:p>
        </p:txBody>
      </p:sp>
      <p:sp>
        <p:nvSpPr>
          <p:cNvPr id="9" name="그림 개체 틀 4">
            <a:extLst>
              <a:ext uri="{FF2B5EF4-FFF2-40B4-BE49-F238E27FC236}">
                <a16:creationId xmlns="" xmlns:a16="http://schemas.microsoft.com/office/drawing/2014/main" id="{3F678103-61E4-445B-BCF9-5E1330DA03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7574" y="461938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94E54791-78F9-4C81-BA32-655D2826CC14}"/>
              </a:ext>
            </a:extLst>
          </p:cNvPr>
          <p:cNvSpPr/>
          <p:nvPr userDrawn="1"/>
        </p:nvSpPr>
        <p:spPr>
          <a:xfrm>
            <a:off x="7832396" y="0"/>
            <a:ext cx="3290863" cy="3290863"/>
          </a:xfrm>
          <a:prstGeom prst="rect">
            <a:avLst/>
          </a:prstGeom>
          <a:solidFill>
            <a:srgbClr val="646464"/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11" name="그림 개체 틀 4">
            <a:extLst>
              <a:ext uri="{FF2B5EF4-FFF2-40B4-BE49-F238E27FC236}">
                <a16:creationId xmlns="" xmlns:a16="http://schemas.microsoft.com/office/drawing/2014/main" id="{653CEDB0-FD31-428C-981A-3A0E18EE4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34731" y="461938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="" xmlns:a16="http://schemas.microsoft.com/office/drawing/2014/main" id="{737CA267-643B-4EB8-9731-7776E95A00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4" y="3490937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="" xmlns:a16="http://schemas.microsoft.com/office/drawing/2014/main" id="{EA707203-ABB8-429E-89B2-2F43F4854C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4731" y="3490937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3"/>
            <a:extLst>
              <a:ext uri="{FF2B5EF4-FFF2-40B4-BE49-F238E27FC236}">
                <a16:creationId xmlns="" xmlns:a16="http://schemas.microsoft.com/office/drawing/2014/main" id="{76F78472-440C-4193-8EE6-1FD0C8DB1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="" xmlns:a16="http://schemas.microsoft.com/office/drawing/2014/main" id="{6C7B10A8-F506-4B4E-8C89-DF164067A4E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768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6539241A-12F5-421C-BEB4-C03651C04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2E3D9D6-65CA-4E2A-BFB4-B038CEECFE9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7C8CB53-638E-432E-88FD-4588DFBD982E}"/>
              </a:ext>
            </a:extLst>
          </p:cNvPr>
          <p:cNvSpPr/>
          <p:nvPr userDrawn="1"/>
        </p:nvSpPr>
        <p:spPr>
          <a:xfrm flipH="1">
            <a:off x="0" y="0"/>
            <a:ext cx="6642100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EBEBED7D-B550-4E18-9E43-E6EA396B3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21FF2C7D-A5DA-414F-9091-EE7E5AE2A621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11">
            <a:extLst>
              <a:ext uri="{FF2B5EF4-FFF2-40B4-BE49-F238E27FC236}">
                <a16:creationId xmlns="" xmlns:a16="http://schemas.microsoft.com/office/drawing/2014/main" id="{B7D3F2D9-479B-4635-9C99-E01D2A3452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3894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8EB71F67-94CE-4CF8-854C-88F6976F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95BD6EC-C1D1-4E8B-95FC-88B0A465856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3C29A7CE-BFF9-41E7-80A6-06480E7386A5}"/>
              </a:ext>
            </a:extLst>
          </p:cNvPr>
          <p:cNvSpPr/>
          <p:nvPr userDrawn="1"/>
        </p:nvSpPr>
        <p:spPr>
          <a:xfrm flipH="1">
            <a:off x="-1" y="0"/>
            <a:ext cx="6862813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10" name="그림 개체 틀 5">
            <a:extLst>
              <a:ext uri="{FF2B5EF4-FFF2-40B4-BE49-F238E27FC236}">
                <a16:creationId xmlns="" xmlns:a16="http://schemas.microsoft.com/office/drawing/2014/main" id="{606766F1-DD6E-4CA2-8A60-D995E10E2C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7284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65A9E0F-2B3A-45E3-9D6E-EBA9BB9A1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BBA23D31-CCFC-4E9D-B302-7ABF0ADA433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3C18F2DD-F8CE-4FF5-8D49-F15207231A22}"/>
              </a:ext>
            </a:extLst>
          </p:cNvPr>
          <p:cNvSpPr/>
          <p:nvPr userDrawn="1"/>
        </p:nvSpPr>
        <p:spPr>
          <a:xfrm flipH="1">
            <a:off x="-1" y="0"/>
            <a:ext cx="8951495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="" xmlns:a16="http://schemas.microsoft.com/office/drawing/2014/main" id="{94D2A273-F180-479D-AE78-D1BF95DEE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="" xmlns:a16="http://schemas.microsoft.com/office/drawing/2014/main" id="{7CD74662-079C-41C0-AF1B-059D06D1321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8">
            <a:extLst>
              <a:ext uri="{FF2B5EF4-FFF2-40B4-BE49-F238E27FC236}">
                <a16:creationId xmlns="" xmlns:a16="http://schemas.microsoft.com/office/drawing/2014/main" id="{D0E162B6-BAD6-45F8-8CAC-00E46894A6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5402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B041A76-D374-4935-A52C-0D907C481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9525001" cy="6858001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="" xmlns:a16="http://schemas.microsoft.com/office/drawing/2014/main" id="{31BD9FD1-AB1B-4898-B95C-A1CF6C7C9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0B3999E8-BF3A-418A-8B73-A20324D4F85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608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4E1FC636-511A-41C5-B653-50E2500AD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3AA0CA6D-3A40-433C-B5E4-FF605662B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3E3D876E-ABA0-4B5D-8DB4-F31D4B32A47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782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B4B6CD9-5493-45E5-AE90-EC566AD83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3AA0CA6D-3A40-433C-B5E4-FF605662B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3E3D876E-ABA0-4B5D-8DB4-F31D4B32A47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648ACB9A-F977-41AE-BF93-D7BEB91E186C}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1997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96488213-3B20-4760-BAF2-CDA98CCA4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759EF9E6-0F2B-4EAF-953B-607AFFDD86E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6408FD2B-79E4-4D16-9F24-816AD27A0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005496E-4CDB-45AB-B417-3F10DC516819}"/>
              </a:ext>
            </a:extLst>
          </p:cNvPr>
          <p:cNvSpPr/>
          <p:nvPr userDrawn="1"/>
        </p:nvSpPr>
        <p:spPr>
          <a:xfrm>
            <a:off x="0" y="-1"/>
            <a:ext cx="9525001" cy="6858001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81978FDD-9B57-4C47-9988-2B652F21F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BB788D59-3F5C-4A3C-8D7E-9DCB58F970C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137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2A4A4882-19D1-426D-9416-91599FF38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4BA4D88-BF4C-4F0C-8E9F-AC4285C4CE1E}"/>
              </a:ext>
            </a:extLst>
          </p:cNvPr>
          <p:cNvSpPr/>
          <p:nvPr userDrawn="1"/>
        </p:nvSpPr>
        <p:spPr>
          <a:xfrm>
            <a:off x="3009900" y="1574800"/>
            <a:ext cx="6172200" cy="3708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9EBA11AB-85B2-4B72-807D-E1ADB887F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79F9F39A-2C73-47AF-AE2C-7CC9CBCA267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562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65A38D5-4D85-405C-8797-A7F43A456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AC75196-9AF5-4D03-808A-90466D27D670}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1B4B644C-D737-4CAC-87AC-4E210B5E4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="" xmlns:a16="http://schemas.microsoft.com/office/drawing/2014/main" id="{EE0C3BE0-F204-4A87-A8B2-8662D02993E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78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67C0BDBF-81E1-4A6B-90C2-14C8D8AA009D}"/>
              </a:ext>
            </a:extLst>
          </p:cNvPr>
          <p:cNvSpPr/>
          <p:nvPr userDrawn="1"/>
        </p:nvSpPr>
        <p:spPr>
          <a:xfrm>
            <a:off x="0" y="431800"/>
            <a:ext cx="11760200" cy="5994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4F394B58-CEC1-44A5-84A8-3B06E8A3F4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9710" y="961510"/>
            <a:ext cx="4230914" cy="493498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AF30CA51-C36D-4F21-AE70-2B3EECB50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9307290D-7F65-497B-B36C-5F5D907BA13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888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FB4092A-276E-4503-BFC8-2AF0DC9BA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262855D9-66BB-46A1-916A-89342E55A8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1326" y="489640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="" xmlns:a16="http://schemas.microsoft.com/office/drawing/2014/main" id="{06A2CB3E-0630-4F7C-B8C4-7CB6901357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1326" y="2532671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D0023D7E-5688-4E4F-8F08-45884A8F0E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1326" y="4575702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C83A0E38-370B-4FB7-827E-21EE615A2919}"/>
              </a:ext>
            </a:extLst>
          </p:cNvPr>
          <p:cNvSpPr/>
          <p:nvPr userDrawn="1"/>
        </p:nvSpPr>
        <p:spPr>
          <a:xfrm>
            <a:off x="-1" y="0"/>
            <a:ext cx="4073025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448A1BB2-DA04-4252-9A58-54E94B178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E7757461-2BA8-4CBB-9FB4-2FA153F6D9B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22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37ACE09-F589-418E-AC76-77EA40CA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="" xmlns:a16="http://schemas.microsoft.com/office/drawing/2014/main" id="{483BFB7E-8057-4643-A454-3F2EEB7D7324}"/>
              </a:ext>
            </a:extLst>
          </p:cNvPr>
          <p:cNvSpPr/>
          <p:nvPr userDrawn="1"/>
        </p:nvSpPr>
        <p:spPr>
          <a:xfrm>
            <a:off x="0" y="2126599"/>
            <a:ext cx="12192000" cy="4731401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A3592260-C5EB-432B-9AB4-757BA2C92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63E5FC4F-F5CB-42E4-B45B-E50E3706230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132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CD09F42E-BE72-4E65-9378-0EE9FA8F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82259DA2-9AD9-46DA-9D57-BC1FD9BED9C2}"/>
              </a:ext>
            </a:extLst>
          </p:cNvPr>
          <p:cNvSpPr/>
          <p:nvPr userDrawn="1"/>
        </p:nvSpPr>
        <p:spPr>
          <a:xfrm>
            <a:off x="1" y="-1"/>
            <a:ext cx="2247900" cy="6857999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="" xmlns:a16="http://schemas.microsoft.com/office/drawing/2014/main" id="{D51FCEBD-CCA7-42E5-9B6A-57EA0FFF5F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3656" y="2649793"/>
            <a:ext cx="5428343" cy="339858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03CCCD12-F906-495C-B18F-119D88886E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95400" y="4489959"/>
            <a:ext cx="2505075" cy="15584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="" xmlns:a16="http://schemas.microsoft.com/office/drawing/2014/main" id="{5F8431A4-6814-4064-B011-8D8E6F7956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95400" y="2649793"/>
            <a:ext cx="2505075" cy="15584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="" xmlns:a16="http://schemas.microsoft.com/office/drawing/2014/main" id="{2284D445-AFBB-49A4-81D2-A70F1753C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95400" y="809626"/>
            <a:ext cx="2505075" cy="15584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AAB59F06-C6A9-4B7F-AC02-40EF2D4AB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2C818849-8680-455D-9AF9-CCB9EDDE8B1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529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687" r:id="rId22"/>
    <p:sldLayoutId id="2147483664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147" Type="http://schemas.openxmlformats.org/officeDocument/2006/relationships/image" Target="../media/image38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151" Type="http://schemas.openxmlformats.org/officeDocument/2006/relationships/image" Target="../media/image386.svg"/></Relationships>
</file>

<file path=ppt/slides/_rels/slide12.xml.rels><?xml version="1.0" encoding="UTF-8" standalone="yes"?>
<Relationships xmlns="http://schemas.openxmlformats.org/package/2006/relationships"><Relationship Id="rId67" Type="http://schemas.openxmlformats.org/officeDocument/2006/relationships/image" Target="../media/image3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59" Type="http://schemas.openxmlformats.org/officeDocument/2006/relationships/image" Target="../media/image39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63" Type="http://schemas.openxmlformats.org/officeDocument/2006/relationships/image" Target="../media/image398.svg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6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19" Type="http://schemas.openxmlformats.org/officeDocument/2006/relationships/image" Target="../media/image27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29" Type="http://schemas.openxmlformats.org/officeDocument/2006/relationships/image" Target="../media/image4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149" Type="http://schemas.openxmlformats.org/officeDocument/2006/relationships/image" Target="../media/image384.svg"/></Relationships>
</file>

<file path=ppt/slides/_rels/slide22.xml.rels><?xml version="1.0" encoding="UTF-8" standalone="yes"?>
<Relationships xmlns="http://schemas.openxmlformats.org/package/2006/relationships"><Relationship Id="rId125" Type="http://schemas.openxmlformats.org/officeDocument/2006/relationships/image" Target="../media/image36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65.svg"/></Relationships>
</file>

<file path=ppt/slides/_rels/slide24.xml.rels><?xml version="1.0" encoding="UTF-8" standalone="yes"?>
<Relationships xmlns="http://schemas.openxmlformats.org/package/2006/relationships"><Relationship Id="rId159" Type="http://schemas.openxmlformats.org/officeDocument/2006/relationships/image" Target="../media/image39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157" Type="http://schemas.openxmlformats.org/officeDocument/2006/relationships/image" Target="../media/image392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50" Type="http://schemas.openxmlformats.org/officeDocument/2006/relationships/image" Target="../media/image8.png"/><Relationship Id="rId125" Type="http://schemas.openxmlformats.org/officeDocument/2006/relationships/image" Target="../media/image36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9" Type="http://schemas.openxmlformats.org/officeDocument/2006/relationships/image" Target="../media/image29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9D0624">
              <a:alpha val="74902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93D542-C15A-4E1D-A22A-26FAA23A00CC}"/>
              </a:ext>
            </a:extLst>
          </p:cNvPr>
          <p:cNvSpPr txBox="1"/>
          <p:nvPr/>
        </p:nvSpPr>
        <p:spPr>
          <a:xfrm>
            <a:off x="6096000" y="965710"/>
            <a:ext cx="6487884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altLang="ko-KR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Опыт стандартизации </a:t>
            </a:r>
            <a:br>
              <a:rPr lang="ru-RU" altLang="ko-KR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работы муниципальных модернизированных библиотек </a:t>
            </a:r>
            <a:br>
              <a:rPr lang="ru-RU" altLang="ko-KR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 Красноярском крае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7266F1-C8A7-44FB-9850-52241E2813C6}"/>
              </a:ext>
            </a:extLst>
          </p:cNvPr>
          <p:cNvSpPr txBox="1"/>
          <p:nvPr/>
        </p:nvSpPr>
        <p:spPr>
          <a:xfrm>
            <a:off x="6299199" y="4460784"/>
            <a:ext cx="58928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altLang="ko-K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Машукова М. В.,</a:t>
            </a:r>
            <a:br>
              <a:rPr lang="ru-RU" altLang="ko-KR" sz="2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ko-K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заведующая отделом развития библиотечного дела </a:t>
            </a:r>
          </a:p>
          <a:p>
            <a:pPr algn="r"/>
            <a:r>
              <a:rPr lang="ru-RU" altLang="ko-K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ГУНБ Красноярского края</a:t>
            </a:r>
            <a:endParaRPr lang="ko-KR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6618DE-0533-473C-B5A7-B55647E47AED}"/>
              </a:ext>
            </a:extLst>
          </p:cNvPr>
          <p:cNvSpPr txBox="1"/>
          <p:nvPr/>
        </p:nvSpPr>
        <p:spPr>
          <a:xfrm>
            <a:off x="7242676" y="5660631"/>
            <a:ext cx="49493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bg1"/>
                </a:solidFill>
              </a:rPr>
              <a:t>nmo@kraslib.ru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649174" y="1431607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наличие в фонде художественной литературы максимального </a:t>
            </a:r>
            <a:r>
              <a:rPr lang="ru-RU" sz="2000" dirty="0" smtClean="0">
                <a:solidFill>
                  <a:schemeClr val="bg1"/>
                </a:solidFill>
              </a:rPr>
              <a:t>количества произведений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649174" y="797004"/>
            <a:ext cx="1004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оптимальность величины библиотечного </a:t>
            </a:r>
            <a:r>
              <a:rPr lang="ru-RU" sz="2000" dirty="0" smtClean="0">
                <a:solidFill>
                  <a:schemeClr val="bg1"/>
                </a:solidFill>
              </a:rPr>
              <a:t>фонда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649173" y="2168919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наличие в библиотечном фонде сельской библиотеки литературы сельскохозяйственного </a:t>
            </a:r>
            <a:r>
              <a:rPr lang="ru-RU" sz="2000" dirty="0" smtClean="0">
                <a:solidFill>
                  <a:schemeClr val="bg1"/>
                </a:solidFill>
              </a:rPr>
              <a:t>профиля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649169" y="3245595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наличие в библиотечном фонде универсальной библиотеки не менее 30% изданий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для </a:t>
            </a:r>
            <a:r>
              <a:rPr lang="ru-RU" sz="2000" dirty="0">
                <a:solidFill>
                  <a:schemeClr val="bg1"/>
                </a:solidFill>
              </a:rPr>
              <a:t>детей до 14 лет </a:t>
            </a:r>
            <a:r>
              <a:rPr lang="ru-RU" sz="2000" dirty="0" smtClean="0">
                <a:solidFill>
                  <a:schemeClr val="bg1"/>
                </a:solidFill>
              </a:rPr>
              <a:t>включительно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649172" y="4328626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наличие в универсальной библиотеке, обслуживающей детей, обучающих и развивающих программ, игр, </a:t>
            </a:r>
            <a:r>
              <a:rPr lang="ru-RU" sz="2000" dirty="0" smtClean="0">
                <a:solidFill>
                  <a:schemeClr val="bg1"/>
                </a:solidFill>
              </a:rPr>
              <a:t>игрушек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649170" y="5325461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наличие в библиотечном фонде универсальной </a:t>
            </a:r>
            <a:r>
              <a:rPr lang="ru-RU" sz="2000" dirty="0" smtClean="0">
                <a:solidFill>
                  <a:schemeClr val="bg1"/>
                </a:solidFill>
              </a:rPr>
              <a:t>библиотеки </a:t>
            </a:r>
            <a:r>
              <a:rPr lang="ru-RU" sz="2000" dirty="0">
                <a:solidFill>
                  <a:schemeClr val="bg1"/>
                </a:solidFill>
              </a:rPr>
              <a:t>книг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периодических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изданий </a:t>
            </a:r>
            <a:r>
              <a:rPr lang="ru-RU" sz="2000" dirty="0">
                <a:solidFill>
                  <a:schemeClr val="bg1"/>
                </a:solidFill>
              </a:rPr>
              <a:t>для </a:t>
            </a:r>
            <a:r>
              <a:rPr lang="ru-RU" sz="2000" dirty="0" smtClean="0">
                <a:solidFill>
                  <a:schemeClr val="bg1"/>
                </a:solidFill>
              </a:rPr>
              <a:t>молодежи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그래픽 524">
            <a:extLst>
              <a:ext uri="{FF2B5EF4-FFF2-40B4-BE49-F238E27FC236}">
                <a16:creationId xmlns="" xmlns:a16="http://schemas.microsoft.com/office/drawing/2014/main" id="{A506EE3B-C00F-4B34-B57A-24456FE0B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574246" y="705090"/>
            <a:ext cx="770127" cy="9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442" y="418563"/>
            <a:ext cx="11326969" cy="6007995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25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216468" y="847592"/>
            <a:ext cx="982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удовлетворение запросов инвалидов по зрению и иных лиц, испытывающих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трудности при </a:t>
            </a:r>
            <a:r>
              <a:rPr lang="ru-RU" sz="2000" dirty="0">
                <a:solidFill>
                  <a:schemeClr val="bg1"/>
                </a:solidFill>
              </a:rPr>
              <a:t>чтении плоскопечатных текстов, на литературу в специальных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форматах </a:t>
            </a:r>
            <a:r>
              <a:rPr lang="ru-RU" sz="2000" dirty="0">
                <a:solidFill>
                  <a:schemeClr val="bg1"/>
                </a:solidFill>
              </a:rPr>
              <a:t>для слепых и </a:t>
            </a:r>
            <a:r>
              <a:rPr lang="ru-RU" sz="2000" dirty="0" smtClean="0">
                <a:solidFill>
                  <a:schemeClr val="bg1"/>
                </a:solidFill>
              </a:rPr>
              <a:t>слабовидящих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216468" y="2086866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обеспечение для пользователей непосредственного доступа ко всем печатным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документам </a:t>
            </a:r>
            <a:r>
              <a:rPr lang="ru-RU" sz="2000" dirty="0">
                <a:solidFill>
                  <a:schemeClr val="bg1"/>
                </a:solidFill>
              </a:rPr>
              <a:t>библиотечного </a:t>
            </a:r>
            <a:r>
              <a:rPr lang="ru-RU" sz="2000" dirty="0" smtClean="0">
                <a:solidFill>
                  <a:schemeClr val="bg1"/>
                </a:solidFill>
              </a:rPr>
              <a:t>фонда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216468" y="3078686"/>
            <a:ext cx="1026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нежелательность выделения в структуре библиотеки читальных залов как </a:t>
            </a:r>
            <a:r>
              <a:rPr lang="ru-RU" sz="2000" dirty="0" smtClean="0">
                <a:solidFill>
                  <a:schemeClr val="bg1"/>
                </a:solidFill>
              </a:rPr>
              <a:t>подразделений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изданиями, запрещенными для выдачи на </a:t>
            </a:r>
            <a:r>
              <a:rPr lang="ru-RU" sz="2000" dirty="0" smtClean="0">
                <a:solidFill>
                  <a:schemeClr val="bg1"/>
                </a:solidFill>
              </a:rPr>
              <a:t>дом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216468" y="4030763"/>
            <a:ext cx="1039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маркировка особо ценных изданий, справочно-библиографических изданий, изданий,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пользующихся </a:t>
            </a:r>
            <a:r>
              <a:rPr lang="ru-RU" sz="2000" dirty="0">
                <a:solidFill>
                  <a:schemeClr val="bg1"/>
                </a:solidFill>
              </a:rPr>
              <a:t>повышенным </a:t>
            </a:r>
            <a:r>
              <a:rPr lang="ru-RU" sz="2000" dirty="0" smtClean="0">
                <a:solidFill>
                  <a:schemeClr val="bg1"/>
                </a:solidFill>
              </a:rPr>
              <a:t>спросом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216468" y="5014377"/>
            <a:ext cx="1004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приоритет комбинированной расстановки библиотечного </a:t>
            </a:r>
            <a:r>
              <a:rPr lang="ru-RU" sz="2000" dirty="0" smtClean="0">
                <a:solidFill>
                  <a:schemeClr val="bg1"/>
                </a:solidFill>
              </a:rPr>
              <a:t>фонда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216468" y="5612119"/>
            <a:ext cx="1060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размещение массовой литературы в противоположном от входа углу соответствующего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помещения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18" y="899264"/>
            <a:ext cx="1080182" cy="95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그래픽 526">
            <a:extLst>
              <a:ext uri="{FF2B5EF4-FFF2-40B4-BE49-F238E27FC236}">
                <a16:creationId xmlns="" xmlns:a16="http://schemas.microsoft.com/office/drawing/2014/main" id="{B110F042-EAF6-44BC-B99E-5F95E63C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 flipH="1">
            <a:off x="614130" y="3571260"/>
            <a:ext cx="602338" cy="6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118938" y="1551196"/>
            <a:ext cx="1030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расстановка детской литературы в детской </a:t>
            </a:r>
            <a:r>
              <a:rPr lang="ru-RU" sz="2000" dirty="0" smtClean="0">
                <a:solidFill>
                  <a:schemeClr val="bg1"/>
                </a:solidFill>
              </a:rPr>
              <a:t>библиотеке/детской </a:t>
            </a:r>
            <a:r>
              <a:rPr lang="ru-RU" sz="2000" dirty="0">
                <a:solidFill>
                  <a:schemeClr val="bg1"/>
                </a:solidFill>
              </a:rPr>
              <a:t>зоне универсальной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библиотеки </a:t>
            </a:r>
            <a:r>
              <a:rPr lang="ru-RU" sz="2000" dirty="0">
                <a:solidFill>
                  <a:schemeClr val="bg1"/>
                </a:solidFill>
              </a:rPr>
              <a:t>в соответствии с возрастной </a:t>
            </a:r>
            <a:r>
              <a:rPr lang="ru-RU" sz="2000" dirty="0" smtClean="0">
                <a:solidFill>
                  <a:schemeClr val="bg1"/>
                </a:solidFill>
              </a:rPr>
              <a:t>дифференциацией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118938" y="680889"/>
            <a:ext cx="1102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возможность размещения документов по отдельным отраслям знаний в различных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помещениях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118938" y="2399246"/>
            <a:ext cx="1030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размещение в универсальной библиотеке </a:t>
            </a:r>
            <a:r>
              <a:rPr lang="ru-RU" sz="2000" dirty="0" smtClean="0">
                <a:solidFill>
                  <a:schemeClr val="bg1"/>
                </a:solidFill>
              </a:rPr>
              <a:t>автономного детского фонда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118937" y="2999900"/>
            <a:ext cx="1039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формирование в пространстве библиотеки временных тематических и предметных полок,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внутриполочных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выставок по актуальным темам и </a:t>
            </a:r>
            <a:r>
              <a:rPr lang="ru-RU" sz="2000" dirty="0" smtClean="0">
                <a:solidFill>
                  <a:schemeClr val="bg1"/>
                </a:solidFill>
              </a:rPr>
              <a:t>предметам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118936" y="3923796"/>
            <a:ext cx="1030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строгое соответствие оформления выставок, тематических и предметных полок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бренд-буку библиотеки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118938" y="4848445"/>
            <a:ext cx="1030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расстановка библиотечного фонда и организация системы навигации в </a:t>
            </a:r>
            <a:r>
              <a:rPr lang="ru-RU" sz="2000" dirty="0" smtClean="0">
                <a:solidFill>
                  <a:schemeClr val="bg1"/>
                </a:solidFill>
              </a:rPr>
              <a:t>библиотеке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093538" y="5456598"/>
            <a:ext cx="1107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внедрение автоматизированных систем обслуживания пользователей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обеспечения </a:t>
            </a:r>
            <a:r>
              <a:rPr lang="ru-RU" sz="2000" dirty="0" smtClean="0">
                <a:solidFill>
                  <a:schemeClr val="bg1"/>
                </a:solidFill>
              </a:rPr>
              <a:t>сохранности </a:t>
            </a:r>
            <a:r>
              <a:rPr lang="ru-RU" sz="2000" dirty="0">
                <a:solidFill>
                  <a:schemeClr val="bg1"/>
                </a:solidFill>
              </a:rPr>
              <a:t>библиотечного </a:t>
            </a:r>
            <a:r>
              <a:rPr lang="ru-RU" sz="2000" dirty="0" smtClean="0">
                <a:solidFill>
                  <a:schemeClr val="bg1"/>
                </a:solidFill>
              </a:rPr>
              <a:t>фонда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" name="그래픽 484">
            <a:extLst>
              <a:ext uri="{FF2B5EF4-FFF2-40B4-BE49-F238E27FC236}">
                <a16:creationId xmlns="" xmlns:a16="http://schemas.microsoft.com/office/drawing/2014/main" id="{662F15CD-2B64-4C0C-BEB1-00A60302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773861" y="5554569"/>
            <a:ext cx="1013860" cy="7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093029" cy="6858000"/>
          </a:xfrm>
          <a:prstGeom prst="rect">
            <a:avLst/>
          </a:prstGeom>
          <a:solidFill>
            <a:srgbClr val="9D0624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3ECF648-7F31-4D34-8EEB-2084DD5B66F5}"/>
              </a:ext>
            </a:extLst>
          </p:cNvPr>
          <p:cNvSpPr/>
          <p:nvPr/>
        </p:nvSpPr>
        <p:spPr>
          <a:xfrm>
            <a:off x="4636234" y="1038720"/>
            <a:ext cx="7221934" cy="724666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C30A288-0903-4F01-851C-1E498E8E64B6}"/>
              </a:ext>
            </a:extLst>
          </p:cNvPr>
          <p:cNvSpPr/>
          <p:nvPr/>
        </p:nvSpPr>
        <p:spPr>
          <a:xfrm>
            <a:off x="4636234" y="2151718"/>
            <a:ext cx="7221934" cy="827165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7F17E447-C590-4371-97C1-A0B874046DB6}"/>
              </a:ext>
            </a:extLst>
          </p:cNvPr>
          <p:cNvSpPr/>
          <p:nvPr/>
        </p:nvSpPr>
        <p:spPr>
          <a:xfrm>
            <a:off x="4639296" y="239840"/>
            <a:ext cx="7218870" cy="442331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6F101F14-5D4A-4701-A2A5-DD60910AF50B}"/>
              </a:ext>
            </a:extLst>
          </p:cNvPr>
          <p:cNvSpPr/>
          <p:nvPr/>
        </p:nvSpPr>
        <p:spPr>
          <a:xfrm>
            <a:off x="4706764" y="239840"/>
            <a:ext cx="7151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запрет на отказ пользователю в предоставлении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документа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43DC3E94-840F-4D58-B360-1CE2D40CDAB4}"/>
              </a:ext>
            </a:extLst>
          </p:cNvPr>
          <p:cNvSpPr/>
          <p:nvPr/>
        </p:nvSpPr>
        <p:spPr>
          <a:xfrm>
            <a:off x="4639296" y="1077887"/>
            <a:ext cx="7628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обеспечение для пользователей доступа к документам, имеющимся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фондах других библиотек муниципального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образования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5E8835A0-1E7D-4FD2-AB67-3378AC2BBB1A}"/>
              </a:ext>
            </a:extLst>
          </p:cNvPr>
          <p:cNvSpPr/>
          <p:nvPr/>
        </p:nvSpPr>
        <p:spPr>
          <a:xfrm>
            <a:off x="4639296" y="2242134"/>
            <a:ext cx="715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организация доступа </a:t>
            </a:r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пользователей к электронным каталогам муниципальных и краевых государственных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библиотек</a:t>
            </a:r>
            <a:endParaRPr lang="ru-RU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A6E2EE-E3A7-436A-BAA3-1F39A77E9C6B}"/>
              </a:ext>
            </a:extLst>
          </p:cNvPr>
          <p:cNvSpPr txBox="1"/>
          <p:nvPr/>
        </p:nvSpPr>
        <p:spPr>
          <a:xfrm>
            <a:off x="101601" y="379783"/>
            <a:ext cx="381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>
                <a:solidFill>
                  <a:schemeClr val="bg1"/>
                </a:solidFill>
                <a:latin typeface="+mj-lt"/>
              </a:rPr>
              <a:t>Требования к библиотечно-информационному обслуживанию пользователей: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직사각형 3">
            <a:extLst>
              <a:ext uri="{FF2B5EF4-FFF2-40B4-BE49-F238E27FC236}">
                <a16:creationId xmlns="" xmlns:a16="http://schemas.microsoft.com/office/drawing/2014/main" id="{7F17E447-C590-4371-97C1-A0B874046DB6}"/>
              </a:ext>
            </a:extLst>
          </p:cNvPr>
          <p:cNvSpPr/>
          <p:nvPr/>
        </p:nvSpPr>
        <p:spPr>
          <a:xfrm>
            <a:off x="4636234" y="3429000"/>
            <a:ext cx="7221935" cy="1085574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0" name="직사각형 11">
            <a:extLst>
              <a:ext uri="{FF2B5EF4-FFF2-40B4-BE49-F238E27FC236}">
                <a16:creationId xmlns="" xmlns:a16="http://schemas.microsoft.com/office/drawing/2014/main" id="{5E8835A0-1E7D-4FD2-AB67-3378AC2BBB1A}"/>
              </a:ext>
            </a:extLst>
          </p:cNvPr>
          <p:cNvSpPr/>
          <p:nvPr/>
        </p:nvSpPr>
        <p:spPr>
          <a:xfrm>
            <a:off x="4639296" y="3510122"/>
            <a:ext cx="7406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наличие удаленного доступа к Национальной электронной библиотеке, ресурсам Президентской библиотеки им. Б.Н.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Ельцина, Государственной </a:t>
            </a:r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универсальной научной библиотеки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Красноярского края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3">
            <a:extLst>
              <a:ext uri="{FF2B5EF4-FFF2-40B4-BE49-F238E27FC236}">
                <a16:creationId xmlns="" xmlns:a16="http://schemas.microsoft.com/office/drawing/2014/main" id="{7F17E447-C590-4371-97C1-A0B874046DB6}"/>
              </a:ext>
            </a:extLst>
          </p:cNvPr>
          <p:cNvSpPr/>
          <p:nvPr/>
        </p:nvSpPr>
        <p:spPr>
          <a:xfrm>
            <a:off x="4639296" y="4889152"/>
            <a:ext cx="7221935" cy="704377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8" name="직사각형 7">
            <a:extLst>
              <a:ext uri="{FF2B5EF4-FFF2-40B4-BE49-F238E27FC236}">
                <a16:creationId xmlns="" xmlns:a16="http://schemas.microsoft.com/office/drawing/2014/main" id="{6F101F14-5D4A-4701-A2A5-DD60910AF50B}"/>
              </a:ext>
            </a:extLst>
          </p:cNvPr>
          <p:cNvSpPr/>
          <p:nvPr/>
        </p:nvSpPr>
        <p:spPr>
          <a:xfrm>
            <a:off x="4639296" y="4918174"/>
            <a:ext cx="677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>
                <a:solidFill>
                  <a:schemeClr val="bg2">
                    <a:lumMod val="10000"/>
                  </a:schemeClr>
                </a:solidFill>
              </a:rPr>
              <a:t>скорость передачи данных не менее 10 Мбит/сек и выше, наличие публичного статического IP-адреса, доступного из сети </a:t>
            </a:r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</a:rPr>
              <a:t>Интернет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직사각형 3">
            <a:extLst>
              <a:ext uri="{FF2B5EF4-FFF2-40B4-BE49-F238E27FC236}">
                <a16:creationId xmlns="" xmlns:a16="http://schemas.microsoft.com/office/drawing/2014/main" id="{7F17E447-C590-4371-97C1-A0B874046DB6}"/>
              </a:ext>
            </a:extLst>
          </p:cNvPr>
          <p:cNvSpPr/>
          <p:nvPr/>
        </p:nvSpPr>
        <p:spPr>
          <a:xfrm>
            <a:off x="4639296" y="5950017"/>
            <a:ext cx="7218873" cy="679383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2" name="직사각형 7">
            <a:extLst>
              <a:ext uri="{FF2B5EF4-FFF2-40B4-BE49-F238E27FC236}">
                <a16:creationId xmlns="" xmlns:a16="http://schemas.microsoft.com/office/drawing/2014/main" id="{6F101F14-5D4A-4701-A2A5-DD60910AF50B}"/>
              </a:ext>
            </a:extLst>
          </p:cNvPr>
          <p:cNvSpPr/>
          <p:nvPr/>
        </p:nvSpPr>
        <p:spPr>
          <a:xfrm>
            <a:off x="4639296" y="5983069"/>
            <a:ext cx="698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наличие доступа к порталам государственных (муниципальных)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услуг</a:t>
            </a:r>
            <a:r>
              <a:rPr lang="ru-RU" dirty="0"/>
              <a:t>, оказание практической помощи в работе с </a:t>
            </a:r>
            <a:r>
              <a:rPr lang="ru-RU" dirty="0" smtClean="0"/>
              <a:t>порталом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6EF7F4C-E5AB-4E68-83E5-2D17884F2761}"/>
              </a:ext>
            </a:extLst>
          </p:cNvPr>
          <p:cNvSpPr txBox="1"/>
          <p:nvPr/>
        </p:nvSpPr>
        <p:spPr>
          <a:xfrm>
            <a:off x="275770" y="213843"/>
            <a:ext cx="11538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Требования к организации функционирования библиотеки как общественного пространства:</a:t>
            </a:r>
            <a:endParaRPr lang="ko-KR" altLang="en-US" sz="3200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1156709C-1566-4913-B32C-5724975D9F79}"/>
              </a:ext>
            </a:extLst>
          </p:cNvPr>
          <p:cNvSpPr/>
          <p:nvPr/>
        </p:nvSpPr>
        <p:spPr>
          <a:xfrm>
            <a:off x="648373" y="2485879"/>
            <a:ext cx="9871077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dirty="0">
                <a:solidFill>
                  <a:schemeClr val="bg1"/>
                </a:solidFill>
              </a:rPr>
              <a:t>позиционирование своего доступного, открытого, комфортного, интеллектуального пространства как «третье место</a:t>
            </a:r>
            <a:r>
              <a:rPr lang="ru-RU" altLang="ko-KR" dirty="0" smtClean="0">
                <a:solidFill>
                  <a:schemeClr val="bg1"/>
                </a:solidFill>
              </a:rPr>
              <a:t>»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21" name="직사각형 115">
            <a:extLst>
              <a:ext uri="{FF2B5EF4-FFF2-40B4-BE49-F238E27FC236}">
                <a16:creationId xmlns="" xmlns:a16="http://schemas.microsoft.com/office/drawing/2014/main" id="{1156709C-1566-4913-B32C-5724975D9F79}"/>
              </a:ext>
            </a:extLst>
          </p:cNvPr>
          <p:cNvSpPr/>
          <p:nvPr/>
        </p:nvSpPr>
        <p:spPr>
          <a:xfrm>
            <a:off x="648374" y="3300965"/>
            <a:ext cx="1097756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dirty="0">
                <a:solidFill>
                  <a:schemeClr val="bg1"/>
                </a:solidFill>
              </a:rPr>
              <a:t>время, которое проводит пользователь в библиотеке, должно стремиться к максимально возможной </a:t>
            </a:r>
            <a:r>
              <a:rPr lang="ru-RU" altLang="ko-KR" dirty="0" smtClean="0">
                <a:solidFill>
                  <a:schemeClr val="bg1"/>
                </a:solidFill>
              </a:rPr>
              <a:t>величине</a:t>
            </a:r>
            <a:endParaRPr lang="ru-RU" altLang="ko-KR" dirty="0">
              <a:solidFill>
                <a:schemeClr val="bg1"/>
              </a:solidFill>
            </a:endParaRPr>
          </a:p>
        </p:txBody>
      </p:sp>
      <p:sp>
        <p:nvSpPr>
          <p:cNvPr id="26" name="직사각형 115">
            <a:extLst>
              <a:ext uri="{FF2B5EF4-FFF2-40B4-BE49-F238E27FC236}">
                <a16:creationId xmlns="" xmlns:a16="http://schemas.microsoft.com/office/drawing/2014/main" id="{1156709C-1566-4913-B32C-5724975D9F79}"/>
              </a:ext>
            </a:extLst>
          </p:cNvPr>
          <p:cNvSpPr/>
          <p:nvPr/>
        </p:nvSpPr>
        <p:spPr>
          <a:xfrm>
            <a:off x="648374" y="3937214"/>
            <a:ext cx="11435898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dirty="0">
                <a:solidFill>
                  <a:schemeClr val="bg1"/>
                </a:solidFill>
              </a:rPr>
              <a:t>активное участие в местных проектах и событиях с представлением, прежде всего, </a:t>
            </a:r>
            <a:r>
              <a:rPr lang="ru-RU" altLang="ko-KR" dirty="0" smtClean="0">
                <a:solidFill>
                  <a:schemeClr val="bg1"/>
                </a:solidFill>
              </a:rPr>
              <a:t/>
            </a:r>
            <a:br>
              <a:rPr lang="ru-RU" altLang="ko-KR" dirty="0" smtClean="0">
                <a:solidFill>
                  <a:schemeClr val="bg1"/>
                </a:solidFill>
              </a:rPr>
            </a:br>
            <a:r>
              <a:rPr lang="ru-RU" altLang="ko-KR" dirty="0" smtClean="0">
                <a:solidFill>
                  <a:schemeClr val="bg1"/>
                </a:solidFill>
              </a:rPr>
              <a:t>интересных </a:t>
            </a:r>
            <a:r>
              <a:rPr lang="ru-RU" altLang="ko-KR" dirty="0">
                <a:solidFill>
                  <a:schemeClr val="bg1"/>
                </a:solidFill>
              </a:rPr>
              <a:t>книг, </a:t>
            </a:r>
            <a:r>
              <a:rPr lang="ru-RU" altLang="ko-KR" dirty="0" smtClean="0">
                <a:solidFill>
                  <a:schemeClr val="bg1"/>
                </a:solidFill>
              </a:rPr>
              <a:t>собственных </a:t>
            </a:r>
            <a:r>
              <a:rPr lang="ru-RU" altLang="ko-KR" dirty="0">
                <a:solidFill>
                  <a:schemeClr val="bg1"/>
                </a:solidFill>
              </a:rPr>
              <a:t>проектов и возможностей для жителей в </a:t>
            </a:r>
            <a:r>
              <a:rPr lang="ru-RU" altLang="ko-KR" dirty="0" smtClean="0">
                <a:solidFill>
                  <a:schemeClr val="bg1"/>
                </a:solidFill>
              </a:rPr>
              <a:t>библиотеке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885" y="2298977"/>
            <a:ext cx="879742" cy="83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래픽 530">
            <a:extLst>
              <a:ext uri="{FF2B5EF4-FFF2-40B4-BE49-F238E27FC236}">
                <a16:creationId xmlns="" xmlns:a16="http://schemas.microsoft.com/office/drawing/2014/main" id="{32FD3DD1-6512-4932-A48C-8717C012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9"/>
              </a:ext>
            </a:extLst>
          </a:blip>
          <a:stretch>
            <a:fillRect/>
          </a:stretch>
        </p:blipFill>
        <p:spPr>
          <a:xfrm>
            <a:off x="9669931" y="3853811"/>
            <a:ext cx="783399" cy="660511"/>
          </a:xfrm>
          <a:prstGeom prst="rect">
            <a:avLst/>
          </a:prstGeom>
        </p:spPr>
      </p:pic>
      <p:sp>
        <p:nvSpPr>
          <p:cNvPr id="8" name="직사각형 115">
            <a:extLst>
              <a:ext uri="{FF2B5EF4-FFF2-40B4-BE49-F238E27FC236}">
                <a16:creationId xmlns="" xmlns:a16="http://schemas.microsoft.com/office/drawing/2014/main" id="{1156709C-1566-4913-B32C-5724975D9F79}"/>
              </a:ext>
            </a:extLst>
          </p:cNvPr>
          <p:cNvSpPr/>
          <p:nvPr/>
        </p:nvSpPr>
        <p:spPr>
          <a:xfrm>
            <a:off x="648374" y="4829260"/>
            <a:ext cx="9871077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dirty="0">
                <a:solidFill>
                  <a:schemeClr val="bg1"/>
                </a:solidFill>
              </a:rPr>
              <a:t>обязательность в работе библиотеки встреч граждан со специалистами в </a:t>
            </a:r>
            <a:r>
              <a:rPr lang="ru-RU" altLang="ko-KR" dirty="0" smtClean="0">
                <a:solidFill>
                  <a:schemeClr val="bg1"/>
                </a:solidFill>
              </a:rPr>
              <a:t>различных </a:t>
            </a:r>
            <a:r>
              <a:rPr lang="ru-RU" altLang="ko-KR" dirty="0">
                <a:solidFill>
                  <a:schemeClr val="bg1"/>
                </a:solidFill>
              </a:rPr>
              <a:t>областях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0" name="직사각형 115">
            <a:extLst>
              <a:ext uri="{FF2B5EF4-FFF2-40B4-BE49-F238E27FC236}">
                <a16:creationId xmlns="" xmlns:a16="http://schemas.microsoft.com/office/drawing/2014/main" id="{1156709C-1566-4913-B32C-5724975D9F79}"/>
              </a:ext>
            </a:extLst>
          </p:cNvPr>
          <p:cNvSpPr/>
          <p:nvPr/>
        </p:nvSpPr>
        <p:spPr>
          <a:xfrm>
            <a:off x="648374" y="5377620"/>
            <a:ext cx="1097756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dirty="0">
                <a:solidFill>
                  <a:schemeClr val="bg1"/>
                </a:solidFill>
              </a:rPr>
              <a:t>включение в план работы библиотеки событий (мероприятий, проектов), инициированных и реализуемых местными сообществами. </a:t>
            </a:r>
          </a:p>
        </p:txBody>
      </p:sp>
      <p:sp>
        <p:nvSpPr>
          <p:cNvPr id="11" name="직사각형 115">
            <a:extLst>
              <a:ext uri="{FF2B5EF4-FFF2-40B4-BE49-F238E27FC236}">
                <a16:creationId xmlns="" xmlns:a16="http://schemas.microsoft.com/office/drawing/2014/main" id="{1156709C-1566-4913-B32C-5724975D9F79}"/>
              </a:ext>
            </a:extLst>
          </p:cNvPr>
          <p:cNvSpPr/>
          <p:nvPr/>
        </p:nvSpPr>
        <p:spPr>
          <a:xfrm>
            <a:off x="648374" y="6120956"/>
            <a:ext cx="1143589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dirty="0">
                <a:solidFill>
                  <a:schemeClr val="bg1"/>
                </a:solidFill>
              </a:rPr>
              <a:t>обеспечение возможности использования </a:t>
            </a:r>
            <a:r>
              <a:rPr lang="ru-RU" altLang="ko-KR" dirty="0" smtClean="0">
                <a:solidFill>
                  <a:schemeClr val="bg1"/>
                </a:solidFill>
              </a:rPr>
              <a:t>интернет-технологий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6566"/>
            <a:ext cx="11771086" cy="6023429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5D59BE63-9AC0-4584-9ED9-809C0D61E2C7}"/>
              </a:ext>
            </a:extLst>
          </p:cNvPr>
          <p:cNvSpPr/>
          <p:nvPr/>
        </p:nvSpPr>
        <p:spPr>
          <a:xfrm>
            <a:off x="2410510" y="2986585"/>
            <a:ext cx="8867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использование максимального количества разнообразных </a:t>
            </a:r>
            <a:r>
              <a:rPr lang="ru-RU" altLang="ko-KR" sz="2000" dirty="0" smtClean="0">
                <a:solidFill>
                  <a:schemeClr val="bg1"/>
                </a:solidFill>
              </a:rPr>
              <a:t>форм деятельности по </a:t>
            </a:r>
            <a:r>
              <a:rPr lang="ru-RU" altLang="ko-KR" sz="2000" dirty="0">
                <a:solidFill>
                  <a:schemeClr val="bg1"/>
                </a:solidFill>
              </a:rPr>
              <a:t>привлечению людей к </a:t>
            </a:r>
            <a:r>
              <a:rPr lang="ru-RU" altLang="ko-KR" sz="2000" dirty="0" smtClean="0">
                <a:solidFill>
                  <a:schemeClr val="bg1"/>
                </a:solidFill>
              </a:rPr>
              <a:t>чтению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2410509" y="2164165"/>
            <a:ext cx="832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</a:rPr>
              <a:t>приоритет </a:t>
            </a:r>
            <a:r>
              <a:rPr lang="ru-RU" altLang="ko-KR" sz="2000" dirty="0">
                <a:solidFill>
                  <a:schemeClr val="bg1"/>
                </a:solidFill>
              </a:rPr>
              <a:t>поддержке </a:t>
            </a:r>
            <a:r>
              <a:rPr lang="ru-RU" altLang="ko-KR" sz="2000" dirty="0" smtClean="0">
                <a:solidFill>
                  <a:schemeClr val="bg1"/>
                </a:solidFill>
              </a:rPr>
              <a:t>чтения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C85C49-D492-4959-9B76-416080FA1E97}"/>
              </a:ext>
            </a:extLst>
          </p:cNvPr>
          <p:cNvSpPr txBox="1"/>
          <p:nvPr/>
        </p:nvSpPr>
        <p:spPr>
          <a:xfrm>
            <a:off x="290286" y="791095"/>
            <a:ext cx="1135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Требования к организации культурно-массовой </a:t>
            </a:r>
            <a:r>
              <a:rPr lang="ru-RU" altLang="ko-KR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образовательной деятельности: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그래픽 456">
            <a:extLst>
              <a:ext uri="{FF2B5EF4-FFF2-40B4-BE49-F238E27FC236}">
                <a16:creationId xmlns="" xmlns:a16="http://schemas.microsoft.com/office/drawing/2014/main" id="{A75CC0B0-839C-49C3-B580-B3D54F3D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7118" y="4294487"/>
            <a:ext cx="1248234" cy="1166381"/>
          </a:xfrm>
          <a:prstGeom prst="rect">
            <a:avLst/>
          </a:prstGeom>
        </p:spPr>
      </p:pic>
      <p:pic>
        <p:nvPicPr>
          <p:cNvPr id="13" name="그래픽 532">
            <a:extLst>
              <a:ext uri="{FF2B5EF4-FFF2-40B4-BE49-F238E27FC236}">
                <a16:creationId xmlns="" xmlns:a16="http://schemas.microsoft.com/office/drawing/2014/main" id="{FABFC67C-2894-4EB6-980F-1346E1404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63"/>
              </a:ext>
            </a:extLst>
          </a:blip>
          <a:stretch>
            <a:fillRect/>
          </a:stretch>
        </p:blipFill>
        <p:spPr>
          <a:xfrm>
            <a:off x="767644" y="2643730"/>
            <a:ext cx="827182" cy="1050741"/>
          </a:xfrm>
          <a:prstGeom prst="rect">
            <a:avLst/>
          </a:prstGeom>
        </p:spPr>
      </p:pic>
      <p:sp>
        <p:nvSpPr>
          <p:cNvPr id="20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2410509" y="4176610"/>
            <a:ext cx="8867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особое внимание – привлечению граждан к чтению научно-популярной литературы </a:t>
            </a:r>
            <a:r>
              <a:rPr lang="ru-RU" altLang="ko-KR" sz="2000" dirty="0" smtClean="0">
                <a:solidFill>
                  <a:schemeClr val="bg1"/>
                </a:solidFill>
              </a:rPr>
              <a:t>как инструменту </a:t>
            </a:r>
            <a:r>
              <a:rPr lang="ru-RU" altLang="ko-KR" sz="2000" dirty="0">
                <a:solidFill>
                  <a:schemeClr val="bg1"/>
                </a:solidFill>
              </a:rPr>
              <a:t>распространения научных </a:t>
            </a:r>
            <a:r>
              <a:rPr lang="ru-RU" altLang="ko-KR" sz="2000" dirty="0" smtClean="0">
                <a:solidFill>
                  <a:schemeClr val="bg1"/>
                </a:solidFill>
              </a:rPr>
              <a:t>знаний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1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2410509" y="5267631"/>
            <a:ext cx="8867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приоритет просветительской деятельности в культурно-массовой </a:t>
            </a:r>
            <a:r>
              <a:rPr lang="ru-RU" altLang="ko-KR" sz="2000" dirty="0" smtClean="0">
                <a:solidFill>
                  <a:schemeClr val="bg1"/>
                </a:solidFill>
              </a:rPr>
              <a:t>работе библиотеки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6566"/>
            <a:ext cx="11771086" cy="6023429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pic>
        <p:nvPicPr>
          <p:cNvPr id="14" name="그래픽 460">
            <a:extLst>
              <a:ext uri="{FF2B5EF4-FFF2-40B4-BE49-F238E27FC236}">
                <a16:creationId xmlns="" xmlns:a16="http://schemas.microsoft.com/office/drawing/2014/main" id="{C56B5AEE-5315-43E5-9B32-64DF48A6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987433" y="4283469"/>
            <a:ext cx="2203082" cy="1978267"/>
          </a:xfrm>
          <a:prstGeom prst="rect">
            <a:avLst/>
          </a:prstGeom>
        </p:spPr>
      </p:pic>
      <p:sp>
        <p:nvSpPr>
          <p:cNvPr id="22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393022" y="1214087"/>
            <a:ext cx="10304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реализация программ просвещения, включающих в себя несколько взаимосвязанных мероприятий различных форм и форматов в течение календарного </a:t>
            </a:r>
            <a:r>
              <a:rPr lang="ru-RU" altLang="ko-KR" sz="2000" dirty="0" smtClean="0">
                <a:solidFill>
                  <a:schemeClr val="bg1"/>
                </a:solidFill>
              </a:rPr>
              <a:t>года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3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393022" y="3861829"/>
            <a:ext cx="889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реализация с помощью волонтёров или привлечённых специалистов собственных образовательных </a:t>
            </a:r>
            <a:r>
              <a:rPr lang="ru-RU" altLang="ko-KR" sz="2000" dirty="0" smtClean="0">
                <a:solidFill>
                  <a:schemeClr val="bg1"/>
                </a:solidFill>
              </a:rPr>
              <a:t>программ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4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393022" y="2529403"/>
            <a:ext cx="8324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широкое применение в культурно-массовой деятельности диалоговых форм </a:t>
            </a:r>
            <a:r>
              <a:rPr lang="ru-RU" altLang="ko-KR" sz="2000" dirty="0" smtClean="0">
                <a:solidFill>
                  <a:schemeClr val="bg1"/>
                </a:solidFill>
              </a:rPr>
              <a:t>работы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5" name="직사각형 25">
            <a:extLst>
              <a:ext uri="{FF2B5EF4-FFF2-40B4-BE49-F238E27FC236}">
                <a16:creationId xmlns="" xmlns:a16="http://schemas.microsoft.com/office/drawing/2014/main" id="{1A1FCC4D-CAA6-4A68-91A5-088917202A92}"/>
              </a:ext>
            </a:extLst>
          </p:cNvPr>
          <p:cNvSpPr/>
          <p:nvPr/>
        </p:nvSpPr>
        <p:spPr>
          <a:xfrm>
            <a:off x="393022" y="5272603"/>
            <a:ext cx="832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>
                <a:solidFill>
                  <a:schemeClr val="bg1"/>
                </a:solidFill>
              </a:rPr>
              <a:t>особое внимание – информационной грамотности </a:t>
            </a:r>
            <a:r>
              <a:rPr lang="ru-RU" altLang="ko-KR" sz="2000" dirty="0" smtClean="0">
                <a:solidFill>
                  <a:schemeClr val="bg1"/>
                </a:solidFill>
              </a:rPr>
              <a:t>пользователей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자유형: 도형 364">
            <a:extLst>
              <a:ext uri="{FF2B5EF4-FFF2-40B4-BE49-F238E27FC236}">
                <a16:creationId xmlns="" xmlns:a16="http://schemas.microsoft.com/office/drawing/2014/main" id="{FF4C7ABF-AD06-43A5-B9B2-1855AE3332EF}"/>
              </a:ext>
            </a:extLst>
          </p:cNvPr>
          <p:cNvSpPr/>
          <p:nvPr/>
        </p:nvSpPr>
        <p:spPr>
          <a:xfrm>
            <a:off x="829059" y="2680709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6" name="자유형: 도형 365">
            <a:extLst>
              <a:ext uri="{FF2B5EF4-FFF2-40B4-BE49-F238E27FC236}">
                <a16:creationId xmlns="" xmlns:a16="http://schemas.microsoft.com/office/drawing/2014/main" id="{FFBCBCDE-10BE-466D-9ED4-818237D62E8B}"/>
              </a:ext>
            </a:extLst>
          </p:cNvPr>
          <p:cNvSpPr/>
          <p:nvPr/>
        </p:nvSpPr>
        <p:spPr>
          <a:xfrm>
            <a:off x="829059" y="1976702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7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41574" y="1238744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8" name="TextBox 367">
            <a:extLst>
              <a:ext uri="{FF2B5EF4-FFF2-40B4-BE49-F238E27FC236}">
                <a16:creationId xmlns="" xmlns:a16="http://schemas.microsoft.com/office/drawing/2014/main" id="{65A34772-DD43-468D-8BC3-C108E4F07189}"/>
              </a:ext>
            </a:extLst>
          </p:cNvPr>
          <p:cNvSpPr txBox="1"/>
          <p:nvPr/>
        </p:nvSpPr>
        <p:spPr>
          <a:xfrm>
            <a:off x="294499" y="196992"/>
            <a:ext cx="1136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С 2015 года модернизировано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40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муниципальных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библиотек </a:t>
            </a:r>
            <a:b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в 16 муниципальных образованиях края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0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792824" y="6270359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71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26175" y="5576450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72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41574" y="4826042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73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29059" y="3394359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74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41574" y="4131013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1" name="자유형: 도형 364">
            <a:extLst>
              <a:ext uri="{FF2B5EF4-FFF2-40B4-BE49-F238E27FC236}">
                <a16:creationId xmlns="" xmlns:a16="http://schemas.microsoft.com/office/drawing/2014/main" id="{FF4C7ABF-AD06-43A5-B9B2-1855AE3332EF}"/>
              </a:ext>
            </a:extLst>
          </p:cNvPr>
          <p:cNvSpPr/>
          <p:nvPr/>
        </p:nvSpPr>
        <p:spPr>
          <a:xfrm>
            <a:off x="8703059" y="2686580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2" name="자유형: 도형 365">
            <a:extLst>
              <a:ext uri="{FF2B5EF4-FFF2-40B4-BE49-F238E27FC236}">
                <a16:creationId xmlns="" xmlns:a16="http://schemas.microsoft.com/office/drawing/2014/main" id="{FFBCBCDE-10BE-466D-9ED4-818237D62E8B}"/>
              </a:ext>
            </a:extLst>
          </p:cNvPr>
          <p:cNvSpPr/>
          <p:nvPr/>
        </p:nvSpPr>
        <p:spPr>
          <a:xfrm>
            <a:off x="8703059" y="1982573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3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715574" y="1244615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4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715574" y="6276230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5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700175" y="5582321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6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715574" y="4831913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7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703059" y="3400230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8" name="자유형: 도형 366">
            <a:extLst>
              <a:ext uri="{FF2B5EF4-FFF2-40B4-BE49-F238E27FC236}">
                <a16:creationId xmlns=""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8715574" y="4136884"/>
            <a:ext cx="252000" cy="36000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9D062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9" name="TextBox 388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90" y="1267662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Ачинск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4930836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Назаровский район, </a:t>
            </a:r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altLang="ko-KR" sz="1600" dirty="0" err="1">
                <a:solidFill>
                  <a:schemeClr val="bg2">
                    <a:lumMod val="10000"/>
                  </a:schemeClr>
                </a:solidFill>
              </a:rPr>
              <a:t>Глядень</a:t>
            </a:r>
            <a:endParaRPr lang="ru-RU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4130151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Иланский район, г</a:t>
            </a:r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. Иланский 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3460858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</a:t>
            </a:r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Шарыпово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6" y="2725869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Сосновоборск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1998148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Назарово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90" y="2725869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Дивногорск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62460" y="4961628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г. Канск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6342861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Туруханский </a:t>
            </a:r>
            <a:r>
              <a:rPr lang="ru-RU" sz="1600" dirty="0" smtClean="0">
                <a:solidFill>
                  <a:schemeClr val="tx1"/>
                </a:solidFill>
              </a:rPr>
              <a:t>район, г</a:t>
            </a:r>
            <a:r>
              <a:rPr lang="ru-RU" sz="1600" dirty="0">
                <a:solidFill>
                  <a:schemeClr val="tx1"/>
                </a:solidFill>
              </a:rPr>
              <a:t>. </a:t>
            </a:r>
            <a:r>
              <a:rPr lang="ru-RU" sz="1600" dirty="0" err="1" smtClean="0">
                <a:solidFill>
                  <a:schemeClr val="tx1"/>
                </a:solidFill>
              </a:rPr>
              <a:t>Игарка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5613931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Таймырский район, г</a:t>
            </a:r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. Дудинка 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90" y="3382929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ЗАТО г. Железногорск</a:t>
            </a:r>
            <a:endParaRPr lang="ru-RU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90" y="4177927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</a:rPr>
              <a:t>ЗАТО г</a:t>
            </a:r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. Зеленогорск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88" y="5621153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Красноярск 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89" y="6342861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</a:t>
            </a:r>
            <a:r>
              <a:rPr lang="ru-RU" altLang="ko-KR" sz="1600" dirty="0" err="1">
                <a:solidFill>
                  <a:schemeClr val="bg2">
                    <a:lumMod val="10000"/>
                  </a:schemeClr>
                </a:solidFill>
              </a:rPr>
              <a:t>Лесосибирск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9098447" y="1255338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Минусинск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="" xmlns:a16="http://schemas.microsoft.com/office/drawing/2014/main" id="{5DFAC7E9-4936-4435-885A-66D2384B92F2}"/>
              </a:ext>
            </a:extLst>
          </p:cNvPr>
          <p:cNvSpPr txBox="1"/>
          <p:nvPr/>
        </p:nvSpPr>
        <p:spPr>
          <a:xfrm>
            <a:off x="1175790" y="1993296"/>
            <a:ext cx="321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</a:rPr>
              <a:t>г. Бородино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B77B8C-6DE4-4B1A-A909-4789A6D49068}"/>
              </a:ext>
            </a:extLst>
          </p:cNvPr>
          <p:cNvSpPr txBox="1"/>
          <p:nvPr/>
        </p:nvSpPr>
        <p:spPr>
          <a:xfrm>
            <a:off x="3106057" y="1580703"/>
            <a:ext cx="5965371" cy="36317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300" dirty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В целях мониторинга работы модернизированных библиотек, разработаны критерии соответствия муниципальных модернизированных библиотек Красноярского края  основным </a:t>
            </a:r>
            <a:r>
              <a:rPr lang="ru-RU" altLang="ko-KR" sz="230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положениям </a:t>
            </a:r>
            <a:r>
              <a:rPr lang="ru-RU" altLang="ko-KR" sz="2300" smtClean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Стандарта </a:t>
            </a:r>
            <a:endParaRPr lang="ru-RU" altLang="ko-KR" sz="2300" dirty="0">
              <a:solidFill>
                <a:srgbClr val="9D0624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altLang="ko-KR" sz="2300" dirty="0">
              <a:solidFill>
                <a:srgbClr val="9D0624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altLang="ko-KR" sz="2300" dirty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Критерии оформлены в виде чек-листа, </a:t>
            </a:r>
            <a:br>
              <a:rPr lang="ru-RU" altLang="ko-KR" sz="2300" dirty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2300" dirty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в котором оценка проходит </a:t>
            </a:r>
            <a:r>
              <a:rPr lang="ru-RU" altLang="ko-KR" sz="2300" dirty="0" smtClean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altLang="ko-KR" sz="2300" dirty="0" smtClean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2300" dirty="0" smtClean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по </a:t>
            </a:r>
            <a:r>
              <a:rPr lang="ru-RU" altLang="ko-KR" sz="2300" dirty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бальной </a:t>
            </a:r>
            <a:r>
              <a:rPr lang="ru-RU" altLang="ko-KR" sz="2300" dirty="0" smtClean="0">
                <a:solidFill>
                  <a:srgbClr val="9D0624"/>
                </a:solidFill>
                <a:latin typeface="+mj-lt"/>
                <a:cs typeface="Arial" panose="020B0604020202020204" pitchFamily="34" charset="0"/>
              </a:rPr>
              <a:t>системе</a:t>
            </a:r>
            <a:endParaRPr lang="ru-RU" altLang="ko-KR" sz="2300" dirty="0">
              <a:solidFill>
                <a:srgbClr val="9D062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549879" y="595085"/>
            <a:ext cx="949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Доступность услуг библиотеки для </a:t>
            </a:r>
            <a:r>
              <a:rPr lang="ru-RU" altLang="ko-KR" sz="3600" dirty="0" smtClean="0">
                <a:solidFill>
                  <a:schemeClr val="bg2">
                    <a:lumMod val="10000"/>
                  </a:schemeClr>
                </a:solidFill>
              </a:rPr>
              <a:t>населения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6" y="2216229"/>
            <a:ext cx="7605484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режим работы библиотеки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728684" y="3032106"/>
            <a:ext cx="9318171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доступность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библиотеки для маломобильных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граждан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직사각형 33">
            <a:extLst>
              <a:ext uri="{FF2B5EF4-FFF2-40B4-BE49-F238E27FC236}">
                <a16:creationId xmlns="" xmlns:a16="http://schemas.microsoft.com/office/drawing/2014/main" id="{FD3168B7-363B-4201-B8E5-442AD09E71B6}"/>
              </a:ext>
            </a:extLst>
          </p:cNvPr>
          <p:cNvSpPr/>
          <p:nvPr/>
        </p:nvSpPr>
        <p:spPr>
          <a:xfrm>
            <a:off x="2728683" y="3978496"/>
            <a:ext cx="9318172" cy="95410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61938" indent="-261938"/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санитарно-бытовые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условия, в т. ч. для маломобильных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граждан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728683" y="5421900"/>
            <a:ext cx="2071376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навигация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그래픽 470">
            <a:extLst>
              <a:ext uri="{FF2B5EF4-FFF2-40B4-BE49-F238E27FC236}">
                <a16:creationId xmlns="" xmlns:a16="http://schemas.microsoft.com/office/drawing/2014/main" id="{A61D11DF-3F96-4379-A429-B77C094F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87083" y="588163"/>
            <a:ext cx="122000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7743" y="1570008"/>
            <a:ext cx="6182265" cy="3715109"/>
          </a:xfrm>
          <a:prstGeom prst="rect">
            <a:avLst/>
          </a:prstGeom>
          <a:solidFill>
            <a:srgbClr val="9D0624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B77B8C-6DE4-4B1A-A909-4789A6D49068}"/>
              </a:ext>
            </a:extLst>
          </p:cNvPr>
          <p:cNvSpPr txBox="1"/>
          <p:nvPr/>
        </p:nvSpPr>
        <p:spPr>
          <a:xfrm>
            <a:off x="3252105" y="4010241"/>
            <a:ext cx="5701391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2. Повышение </a:t>
            </a:r>
            <a:r>
              <a:rPr lang="ru-RU" altLang="ko-K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уровня соответствия, предоставляемых библиотечных услуг, интересам </a:t>
            </a: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altLang="ko-K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потребностям </a:t>
            </a: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жителей</a:t>
            </a:r>
            <a:endParaRPr lang="ru-RU" altLang="ko-KR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B77B8C-6DE4-4B1A-A909-4789A6D49068}"/>
              </a:ext>
            </a:extLst>
          </p:cNvPr>
          <p:cNvSpPr txBox="1"/>
          <p:nvPr/>
        </p:nvSpPr>
        <p:spPr>
          <a:xfrm>
            <a:off x="3205841" y="1701672"/>
            <a:ext cx="574765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Основными задачами модернизации библиотек в </a:t>
            </a:r>
            <a:r>
              <a:rPr lang="ru-RU" altLang="ko-K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Красноярском крае стали: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B77B8C-6DE4-4B1A-A909-4789A6D49068}"/>
              </a:ext>
            </a:extLst>
          </p:cNvPr>
          <p:cNvSpPr txBox="1"/>
          <p:nvPr/>
        </p:nvSpPr>
        <p:spPr>
          <a:xfrm>
            <a:off x="3205841" y="2725223"/>
            <a:ext cx="574765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>
              <a:tabLst>
                <a:tab pos="446088" algn="l"/>
                <a:tab pos="719138" algn="l"/>
              </a:tabLst>
            </a:pP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1. Изменение </a:t>
            </a:r>
            <a:r>
              <a:rPr lang="ru-RU" altLang="ko-K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представления общества </a:t>
            </a: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 </a:t>
            </a:r>
            <a:r>
              <a:rPr lang="ru-RU" altLang="ko-K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библиотеке </a:t>
            </a: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altLang="ko-K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помощью </a:t>
            </a:r>
            <a:r>
              <a:rPr lang="ru-RU" altLang="ko-K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изменения формата её </a:t>
            </a:r>
            <a:r>
              <a:rPr lang="ru-RU" altLang="ko-K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работы </a:t>
            </a:r>
            <a:endParaRPr lang="ru-RU" altLang="ko-KR" sz="20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549880" y="595084"/>
            <a:ext cx="879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Фирменный стиль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6" y="2216229"/>
            <a:ext cx="4219023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фасад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и входная зона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728682" y="3348466"/>
            <a:ext cx="760548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использование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фирменного стиля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직사각형 33">
            <a:extLst>
              <a:ext uri="{FF2B5EF4-FFF2-40B4-BE49-F238E27FC236}">
                <a16:creationId xmlns="" xmlns:a16="http://schemas.microsoft.com/office/drawing/2014/main" id="{FD3168B7-363B-4201-B8E5-442AD09E71B6}"/>
              </a:ext>
            </a:extLst>
          </p:cNvPr>
          <p:cNvSpPr/>
          <p:nvPr/>
        </p:nvSpPr>
        <p:spPr>
          <a:xfrm>
            <a:off x="2728683" y="4381267"/>
            <a:ext cx="7387771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имидж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библиотекаря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그래픽 515">
            <a:extLst>
              <a:ext uri="{FF2B5EF4-FFF2-40B4-BE49-F238E27FC236}">
                <a16:creationId xmlns="" xmlns:a16="http://schemas.microsoft.com/office/drawing/2014/main" id="{BD7BB3CD-F4E7-4C1D-BEA2-783FA8235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92114" y="61729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728686" y="595085"/>
            <a:ext cx="879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Помещения, пространство библиотеки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6" y="2216229"/>
            <a:ext cx="6872514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сохранность помещений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728685" y="3032106"/>
            <a:ext cx="760548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соблюдение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требований дизайн-проекта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직사각형 33">
            <a:extLst>
              <a:ext uri="{FF2B5EF4-FFF2-40B4-BE49-F238E27FC236}">
                <a16:creationId xmlns="" xmlns:a16="http://schemas.microsoft.com/office/drawing/2014/main" id="{FD3168B7-363B-4201-B8E5-442AD09E71B6}"/>
              </a:ext>
            </a:extLst>
          </p:cNvPr>
          <p:cNvSpPr/>
          <p:nvPr/>
        </p:nvSpPr>
        <p:spPr>
          <a:xfrm>
            <a:off x="2728684" y="3978496"/>
            <a:ext cx="7387771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эффективность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работы гостевой зоны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그래픽 525">
            <a:extLst>
              <a:ext uri="{FF2B5EF4-FFF2-40B4-BE49-F238E27FC236}">
                <a16:creationId xmlns="" xmlns:a16="http://schemas.microsoft.com/office/drawing/2014/main" id="{739A75AD-999D-4DA5-855D-1FC3DDB9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49"/>
              </a:ext>
            </a:extLst>
          </a:blip>
          <a:stretch>
            <a:fillRect/>
          </a:stretch>
        </p:blipFill>
        <p:spPr>
          <a:xfrm>
            <a:off x="606594" y="59508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728686" y="595085"/>
            <a:ext cx="879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Ресурсы библиотеки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6" y="1679553"/>
            <a:ext cx="4219023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расстановка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фондов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728686" y="2537915"/>
            <a:ext cx="760548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Обновляемость фондов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직사각형 33">
            <a:extLst>
              <a:ext uri="{FF2B5EF4-FFF2-40B4-BE49-F238E27FC236}">
                <a16:creationId xmlns="" xmlns:a16="http://schemas.microsoft.com/office/drawing/2014/main" id="{FD3168B7-363B-4201-B8E5-442AD09E71B6}"/>
              </a:ext>
            </a:extLst>
          </p:cNvPr>
          <p:cNvSpPr/>
          <p:nvPr/>
        </p:nvSpPr>
        <p:spPr>
          <a:xfrm>
            <a:off x="2728684" y="3418114"/>
            <a:ext cx="7387771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подготовка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АРМов для пользователей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728684" y="4393372"/>
            <a:ext cx="686525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- доступность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сети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Интернет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714165" y="5358572"/>
            <a:ext cx="9463317" cy="95410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61938" indent="-261938"/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доступность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сетевых локальных, инсталлированных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удалённых информационных ресурсов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그래픽 513">
            <a:extLst>
              <a:ext uri="{FF2B5EF4-FFF2-40B4-BE49-F238E27FC236}">
                <a16:creationId xmlns="" xmlns:a16="http://schemas.microsoft.com/office/drawing/2014/main" id="{718C79E1-C954-444C-AAE6-3D5CB8222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16570" y="595085"/>
            <a:ext cx="1031088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706916" y="566056"/>
            <a:ext cx="879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Обслуживание населения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06916" y="1406138"/>
            <a:ext cx="9448799" cy="95410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61938" indent="-261938"/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отражение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в работе идеи, заложенной в концепции библиотеки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728685" y="2616271"/>
            <a:ext cx="760548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п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оддержка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чтения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직사각형 33">
            <a:extLst>
              <a:ext uri="{FF2B5EF4-FFF2-40B4-BE49-F238E27FC236}">
                <a16:creationId xmlns="" xmlns:a16="http://schemas.microsoft.com/office/drawing/2014/main" id="{FD3168B7-363B-4201-B8E5-442AD09E71B6}"/>
              </a:ext>
            </a:extLst>
          </p:cNvPr>
          <p:cNvSpPr/>
          <p:nvPr/>
        </p:nvSpPr>
        <p:spPr>
          <a:xfrm>
            <a:off x="2728685" y="3396158"/>
            <a:ext cx="7387771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реализация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просветительских программ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728685" y="4212510"/>
            <a:ext cx="686525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актуальность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массовой работы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728685" y="5091937"/>
            <a:ext cx="9463317" cy="95410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61938" indent="-261938"/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поддержка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гражданских инициатив (творческих, интеллектуальных, социально-ориентированных)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그래픽 456">
            <a:extLst>
              <a:ext uri="{FF2B5EF4-FFF2-40B4-BE49-F238E27FC236}">
                <a16:creationId xmlns="" xmlns:a16="http://schemas.microsoft.com/office/drawing/2014/main" id="{A75CC0B0-839C-49C3-B580-B3D54F3D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971" y="566056"/>
            <a:ext cx="11557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815769" y="3936647"/>
            <a:ext cx="4219023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активность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работы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815769" y="4933477"/>
            <a:ext cx="760548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активность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привлечения молодёжи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직사각형 33">
            <a:extLst>
              <a:ext uri="{FF2B5EF4-FFF2-40B4-BE49-F238E27FC236}">
                <a16:creationId xmlns="" xmlns:a16="http://schemas.microsoft.com/office/drawing/2014/main" id="{FD3168B7-363B-4201-B8E5-442AD09E71B6}"/>
              </a:ext>
            </a:extLst>
          </p:cNvPr>
          <p:cNvSpPr/>
          <p:nvPr/>
        </p:nvSpPr>
        <p:spPr>
          <a:xfrm>
            <a:off x="2815769" y="5784648"/>
            <a:ext cx="7387771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дополнительные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услуги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815767" y="1903839"/>
            <a:ext cx="686525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клубные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формирования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815769" y="2898937"/>
            <a:ext cx="9114974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информирование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о деятельности библиотеки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직사각형 44">
            <a:extLst>
              <a:ext uri="{FF2B5EF4-FFF2-40B4-BE49-F238E27FC236}">
                <a16:creationId xmlns="" xmlns:a16="http://schemas.microsoft.com/office/drawing/2014/main" id="{F0760EDA-BBC6-4F92-8790-696F9611C5D4}"/>
              </a:ext>
            </a:extLst>
          </p:cNvPr>
          <p:cNvSpPr/>
          <p:nvPr/>
        </p:nvSpPr>
        <p:spPr>
          <a:xfrm>
            <a:off x="2815767" y="655804"/>
            <a:ext cx="9463314" cy="95410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61938" indent="-261938"/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использование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в мероприятиях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электронных 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ресурсов удаленного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доступа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그래픽 530">
            <a:extLst>
              <a:ext uri="{FF2B5EF4-FFF2-40B4-BE49-F238E27FC236}">
                <a16:creationId xmlns="" xmlns:a16="http://schemas.microsoft.com/office/drawing/2014/main" id="{32FD3DD1-6512-4932-A48C-8717C012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59"/>
              </a:ext>
            </a:extLst>
          </a:blip>
          <a:stretch>
            <a:fillRect/>
          </a:stretch>
        </p:blipFill>
        <p:spPr>
          <a:xfrm>
            <a:off x="491646" y="588711"/>
            <a:ext cx="12809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728686" y="595085"/>
            <a:ext cx="879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Персонал библиотеки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6" y="2245257"/>
            <a:ext cx="706845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профессиональные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компетенции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그래픽 529">
            <a:extLst>
              <a:ext uri="{FF2B5EF4-FFF2-40B4-BE49-F238E27FC236}">
                <a16:creationId xmlns="" xmlns:a16="http://schemas.microsoft.com/office/drawing/2014/main" id="{2A34EE7B-22F6-4962-B5DE-37BE9EE6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57"/>
              </a:ext>
            </a:extLst>
          </a:blip>
          <a:stretch>
            <a:fillRect/>
          </a:stretch>
        </p:blipFill>
        <p:spPr>
          <a:xfrm>
            <a:off x="582327" y="595084"/>
            <a:ext cx="1125001" cy="1080000"/>
          </a:xfrm>
          <a:prstGeom prst="rect">
            <a:avLst/>
          </a:prstGeom>
        </p:spPr>
      </p:pic>
      <p:sp>
        <p:nvSpPr>
          <p:cNvPr id="6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6" y="3429000"/>
            <a:ext cx="8842829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just"/>
            <a:r>
              <a:rPr lang="ru-RU" altLang="ko-KR" sz="2400" dirty="0">
                <a:solidFill>
                  <a:schemeClr val="bg2">
                    <a:lumMod val="10000"/>
                  </a:schemeClr>
                </a:solidFill>
              </a:rPr>
              <a:t>Профессионализм библиотечного специалиста – это не только знания, навыки, способности, но и постоянное совершенствование полученных знаний, и приобретение новых, этому способствует непрерывное </a:t>
            </a:r>
            <a:r>
              <a:rPr lang="ru-RU" altLang="ko-KR" sz="2400" dirty="0" smtClean="0">
                <a:solidFill>
                  <a:schemeClr val="bg2">
                    <a:lumMod val="10000"/>
                  </a:schemeClr>
                </a:solidFill>
              </a:rPr>
              <a:t>образование</a:t>
            </a:r>
            <a:endParaRPr lang="ru-RU" altLang="ko-KR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64229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3BB936-7C6B-47FA-8989-477AE808E852}"/>
              </a:ext>
            </a:extLst>
          </p:cNvPr>
          <p:cNvSpPr txBox="1"/>
          <p:nvPr/>
        </p:nvSpPr>
        <p:spPr>
          <a:xfrm>
            <a:off x="2728686" y="595085"/>
            <a:ext cx="879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Социальная активность, </a:t>
            </a:r>
            <a:r>
              <a:rPr lang="en-US" altLang="ko-KR" sz="3600" dirty="0">
                <a:solidFill>
                  <a:schemeClr val="bg2">
                    <a:lumMod val="10000"/>
                  </a:schemeClr>
                </a:solidFill>
              </a:rPr>
              <a:t>PR-</a:t>
            </a:r>
            <a:r>
              <a:rPr lang="ru-RU" altLang="ko-KR" sz="3600" dirty="0">
                <a:solidFill>
                  <a:schemeClr val="bg2">
                    <a:lumMod val="10000"/>
                  </a:schemeClr>
                </a:solidFill>
              </a:rPr>
              <a:t>деятельность</a:t>
            </a:r>
            <a:endParaRPr lang="en-US" altLang="ko-K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3">
            <a:extLst>
              <a:ext uri="{FF2B5EF4-FFF2-40B4-BE49-F238E27FC236}">
                <a16:creationId xmlns="" xmlns:a16="http://schemas.microsoft.com/office/drawing/2014/main" id="{5ECCE76C-CBA7-4096-BEBB-391D4D5C5E18}"/>
              </a:ext>
            </a:extLst>
          </p:cNvPr>
          <p:cNvSpPr/>
          <p:nvPr/>
        </p:nvSpPr>
        <p:spPr>
          <a:xfrm>
            <a:off x="2728685" y="2633660"/>
            <a:ext cx="9100457" cy="95410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61938" indent="-261938"/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smtClean="0">
                <a:solidFill>
                  <a:schemeClr val="bg2">
                    <a:lumMod val="10000"/>
                  </a:schemeClr>
                </a:solidFill>
              </a:rPr>
              <a:t>представительство </a:t>
            </a:r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и активное присутствие библиотеки в сети Интернет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직사각형 25">
            <a:extLst>
              <a:ext uri="{FF2B5EF4-FFF2-40B4-BE49-F238E27FC236}">
                <a16:creationId xmlns="" xmlns:a16="http://schemas.microsoft.com/office/drawing/2014/main" id="{1B1F4491-01BE-4B4C-88BC-7F657F0322F1}"/>
              </a:ext>
            </a:extLst>
          </p:cNvPr>
          <p:cNvSpPr/>
          <p:nvPr/>
        </p:nvSpPr>
        <p:spPr>
          <a:xfrm>
            <a:off x="2728686" y="4143123"/>
            <a:ext cx="760548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ru-RU" altLang="ko-KR" sz="2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altLang="ko-KR" sz="2800" dirty="0" err="1" smtClean="0">
                <a:solidFill>
                  <a:schemeClr val="bg2">
                    <a:lumMod val="10000"/>
                  </a:schemeClr>
                </a:solidFill>
              </a:rPr>
              <a:t>волонтерство</a:t>
            </a:r>
            <a:endParaRPr lang="en-US" altLang="ko-K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그래픽 457">
            <a:extLst>
              <a:ext uri="{FF2B5EF4-FFF2-40B4-BE49-F238E27FC236}">
                <a16:creationId xmlns="" xmlns:a16="http://schemas.microsoft.com/office/drawing/2014/main" id="{A6578AED-E378-4E62-BF6D-6FA4EA1E4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9816" y="822261"/>
            <a:ext cx="10445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B77B8C-6DE4-4B1A-A909-4789A6D49068}"/>
              </a:ext>
            </a:extLst>
          </p:cNvPr>
          <p:cNvSpPr txBox="1"/>
          <p:nvPr/>
        </p:nvSpPr>
        <p:spPr>
          <a:xfrm>
            <a:off x="3106057" y="1842314"/>
            <a:ext cx="5965371" cy="31085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Одновременно с реализацией краевого проекта </a:t>
            </a:r>
            <a:r>
              <a:rPr lang="ru-RU" altLang="ko-KR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«Библиотеки </a:t>
            </a:r>
            <a:r>
              <a:rPr lang="ru-RU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будущего» </a:t>
            </a:r>
            <a:r>
              <a:rPr lang="ru-RU" altLang="ko-KR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Красноярский </a:t>
            </a:r>
            <a:r>
              <a:rPr lang="ru-RU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край активно включился в реализацию федерального проекта по созданию модельных </a:t>
            </a:r>
            <a:r>
              <a:rPr lang="ru-RU" altLang="ko-KR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библиотек «Библиотека нового поколения» </a:t>
            </a:r>
            <a:endParaRPr lang="ru-RU" altLang="ko-KR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943" y="1567542"/>
            <a:ext cx="6183086" cy="3715657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1A5185-63D0-4A8C-A249-BDD71C42AE54}"/>
              </a:ext>
            </a:extLst>
          </p:cNvPr>
          <p:cNvSpPr txBox="1"/>
          <p:nvPr/>
        </p:nvSpPr>
        <p:spPr>
          <a:xfrm>
            <a:off x="2830286" y="2367171"/>
            <a:ext cx="6604000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6600" b="0" dirty="0" smtClean="0">
                <a:solidFill>
                  <a:schemeClr val="bg1"/>
                </a:solidFill>
              </a:rPr>
              <a:t>Благодарю </a:t>
            </a:r>
            <a:br>
              <a:rPr lang="ru-RU" altLang="ko-KR" sz="6600" b="0" dirty="0" smtClean="0">
                <a:solidFill>
                  <a:schemeClr val="bg1"/>
                </a:solidFill>
              </a:rPr>
            </a:br>
            <a:r>
              <a:rPr lang="ru-RU" altLang="ko-KR" sz="6600" b="0" dirty="0" smtClean="0">
                <a:solidFill>
                  <a:schemeClr val="bg1"/>
                </a:solidFill>
              </a:rPr>
              <a:t>за внимание</a:t>
            </a:r>
            <a:r>
              <a:rPr lang="en-US" altLang="ko-KR" sz="6600" b="0" dirty="0" smtClean="0">
                <a:solidFill>
                  <a:schemeClr val="bg1"/>
                </a:solidFill>
              </a:rPr>
              <a:t>!</a:t>
            </a:r>
            <a:endParaRPr lang="en-US" altLang="ko-KR" sz="6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95657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2FD2DEC-45BC-408F-8016-22CF7F88BB3C}"/>
              </a:ext>
            </a:extLst>
          </p:cNvPr>
          <p:cNvSpPr txBox="1"/>
          <p:nvPr/>
        </p:nvSpPr>
        <p:spPr>
          <a:xfrm>
            <a:off x="87086" y="611811"/>
            <a:ext cx="870857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ko-KR" sz="3100" b="0" dirty="0" smtClean="0">
                <a:solidFill>
                  <a:schemeClr val="bg1"/>
                </a:solidFill>
                <a:latin typeface="+mj-lt"/>
              </a:rPr>
              <a:t>В библиотеке будущего должны быть созданы условия для</a:t>
            </a:r>
            <a:r>
              <a:rPr lang="ru-RU" altLang="ko-KR" sz="3100" b="0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altLang="ko-KR" sz="3100" b="0" dirty="0" smtClean="0">
                <a:solidFill>
                  <a:schemeClr val="bg1"/>
                </a:solidFill>
                <a:latin typeface="+mj-lt"/>
              </a:rPr>
              <a:t> </a:t>
            </a:r>
            <a:endParaRPr lang="ko-KR" altLang="en-US" sz="3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38E49E23-504A-4CAA-ADF7-257891FC7E08}"/>
              </a:ext>
            </a:extLst>
          </p:cNvPr>
          <p:cNvSpPr/>
          <p:nvPr/>
        </p:nvSpPr>
        <p:spPr>
          <a:xfrm>
            <a:off x="1853740" y="2271255"/>
            <a:ext cx="665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dirty="0" smtClean="0">
                <a:solidFill>
                  <a:schemeClr val="bg1"/>
                </a:solidFill>
              </a:rPr>
              <a:t>Доступа</a:t>
            </a:r>
            <a:r>
              <a:rPr lang="ru-RU" altLang="ko-KR" sz="2400" dirty="0" smtClean="0">
                <a:solidFill>
                  <a:schemeClr val="bg1"/>
                </a:solidFill>
              </a:rPr>
              <a:t> к информации, знаниям, чтению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8F6C1CA7-DB5D-44DE-95B3-13B32F0CB45B}"/>
              </a:ext>
            </a:extLst>
          </p:cNvPr>
          <p:cNvSpPr/>
          <p:nvPr/>
        </p:nvSpPr>
        <p:spPr>
          <a:xfrm>
            <a:off x="885820" y="2271255"/>
            <a:ext cx="11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2B657E35-AA81-4D8C-AD9B-07791B8911E8}"/>
              </a:ext>
            </a:extLst>
          </p:cNvPr>
          <p:cNvSpPr/>
          <p:nvPr/>
        </p:nvSpPr>
        <p:spPr>
          <a:xfrm>
            <a:off x="1853740" y="3684234"/>
            <a:ext cx="545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Интеллектуального досуга населения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89B5CCFE-C59E-4B27-A6ED-896523D4AC4B}"/>
              </a:ext>
            </a:extLst>
          </p:cNvPr>
          <p:cNvSpPr/>
          <p:nvPr/>
        </p:nvSpPr>
        <p:spPr>
          <a:xfrm>
            <a:off x="885818" y="3653457"/>
            <a:ext cx="11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BD978764-970E-415C-AEF4-86D5D94B9522}"/>
              </a:ext>
            </a:extLst>
          </p:cNvPr>
          <p:cNvSpPr/>
          <p:nvPr/>
        </p:nvSpPr>
        <p:spPr>
          <a:xfrm>
            <a:off x="1853740" y="5149178"/>
            <a:ext cx="545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Коммуникации местных сообществ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D80A2B3E-09D4-4303-8C32-93ECF7AAB7BB}"/>
              </a:ext>
            </a:extLst>
          </p:cNvPr>
          <p:cNvSpPr/>
          <p:nvPr/>
        </p:nvSpPr>
        <p:spPr>
          <a:xfrm>
            <a:off x="885819" y="5118401"/>
            <a:ext cx="11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6F101F14-5D4A-4701-A2A5-DD60910AF50B}"/>
              </a:ext>
            </a:extLst>
          </p:cNvPr>
          <p:cNvSpPr/>
          <p:nvPr/>
        </p:nvSpPr>
        <p:spPr>
          <a:xfrm>
            <a:off x="4140926" y="1633209"/>
            <a:ext cx="80510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/>
              <a:t>Организационная </a:t>
            </a:r>
            <a:br>
              <a:rPr lang="ru-RU" sz="3100" dirty="0" smtClean="0"/>
            </a:br>
            <a:r>
              <a:rPr lang="ru-RU" sz="3100" dirty="0" smtClean="0"/>
              <a:t>и материально-техническая </a:t>
            </a:r>
            <a:br>
              <a:rPr lang="ru-RU" sz="3100" dirty="0" smtClean="0"/>
            </a:br>
            <a:r>
              <a:rPr lang="ru-RU" sz="3100" dirty="0" smtClean="0"/>
              <a:t>модернизация </a:t>
            </a:r>
            <a:r>
              <a:rPr lang="ru-RU" sz="3100" dirty="0"/>
              <a:t>библиотек </a:t>
            </a:r>
            <a:r>
              <a:rPr lang="ru-RU" sz="3100" dirty="0" smtClean="0"/>
              <a:t>Красноярского края</a:t>
            </a:r>
            <a:br>
              <a:rPr lang="ru-RU" sz="3100" dirty="0" smtClean="0"/>
            </a:br>
            <a:r>
              <a:rPr lang="ru-RU" sz="3100" dirty="0" smtClean="0"/>
              <a:t>началась в 2015 году, </a:t>
            </a:r>
            <a:r>
              <a:rPr lang="ru-RU" sz="3100" dirty="0"/>
              <a:t>когда стартовал </a:t>
            </a:r>
            <a:r>
              <a:rPr lang="ru-RU" sz="3100" dirty="0" smtClean="0"/>
              <a:t>краевой </a:t>
            </a:r>
            <a:r>
              <a:rPr lang="ru-RU" sz="3100" dirty="0"/>
              <a:t>проект </a:t>
            </a:r>
            <a:r>
              <a:rPr lang="ru-RU" sz="3100" dirty="0" smtClean="0"/>
              <a:t>«</a:t>
            </a:r>
            <a:r>
              <a:rPr lang="ru-RU" sz="3100" dirty="0"/>
              <a:t>Библиотеки </a:t>
            </a:r>
            <a:r>
              <a:rPr lang="ru-RU" sz="3100" dirty="0" smtClean="0"/>
              <a:t>будущего» успешно </a:t>
            </a:r>
            <a:br>
              <a:rPr lang="ru-RU" sz="3100" dirty="0" smtClean="0"/>
            </a:br>
            <a:r>
              <a:rPr lang="ru-RU" sz="3100" dirty="0" smtClean="0"/>
              <a:t>реализуемый </a:t>
            </a:r>
            <a:r>
              <a:rPr lang="ru-RU" sz="3100" dirty="0"/>
              <a:t>и </a:t>
            </a:r>
            <a:r>
              <a:rPr lang="ru-RU" sz="3100" dirty="0" smtClean="0"/>
              <a:t>сегодня</a:t>
            </a:r>
            <a:endParaRPr lang="ru-RU" sz="3100" dirty="0"/>
          </a:p>
          <a:p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2FD2DEC-45BC-408F-8016-22CF7F88BB3C}"/>
              </a:ext>
            </a:extLst>
          </p:cNvPr>
          <p:cNvSpPr txBox="1"/>
          <p:nvPr/>
        </p:nvSpPr>
        <p:spPr>
          <a:xfrm>
            <a:off x="188688" y="441431"/>
            <a:ext cx="9013370" cy="1077218"/>
          </a:xfrm>
          <a:prstGeom prst="rect">
            <a:avLst/>
          </a:prstGeom>
          <a:solidFill>
            <a:srgbClr val="9D0624">
              <a:alpha val="75000"/>
            </a:srgbClr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Модернизация библиотек осуществляется </a:t>
            </a:r>
            <a:br>
              <a:rPr lang="ru-RU" altLang="ko-KR" b="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по следующим направлениям:</a:t>
            </a:r>
            <a:endParaRPr lang="ko-KR" alt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38E49E23-504A-4CAA-ADF7-257891FC7E08}"/>
              </a:ext>
            </a:extLst>
          </p:cNvPr>
          <p:cNvSpPr/>
          <p:nvPr/>
        </p:nvSpPr>
        <p:spPr>
          <a:xfrm>
            <a:off x="1468568" y="1916957"/>
            <a:ext cx="800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преобразование </a:t>
            </a:r>
            <a:r>
              <a:rPr lang="ru-RU" altLang="ko-KR" sz="2400" dirty="0">
                <a:solidFill>
                  <a:schemeClr val="bg1"/>
                </a:solidFill>
              </a:rPr>
              <a:t>пространства </a:t>
            </a:r>
            <a:r>
              <a:rPr lang="ru-RU" altLang="ko-KR" sz="2400" dirty="0" smtClean="0">
                <a:solidFill>
                  <a:schemeClr val="bg1"/>
                </a:solidFill>
              </a:rPr>
              <a:t>библиотек с использованием </a:t>
            </a:r>
            <a:r>
              <a:rPr lang="ru-RU" altLang="ko-KR" sz="2400" dirty="0">
                <a:solidFill>
                  <a:schemeClr val="bg1"/>
                </a:solidFill>
              </a:rPr>
              <a:t>современных архитектурно-дизайнерских решений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8F6C1CA7-DB5D-44DE-95B3-13B32F0CB45B}"/>
              </a:ext>
            </a:extLst>
          </p:cNvPr>
          <p:cNvSpPr/>
          <p:nvPr/>
        </p:nvSpPr>
        <p:spPr>
          <a:xfrm>
            <a:off x="597350" y="2070846"/>
            <a:ext cx="67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2B657E35-AA81-4D8C-AD9B-07791B8911E8}"/>
              </a:ext>
            </a:extLst>
          </p:cNvPr>
          <p:cNvSpPr/>
          <p:nvPr/>
        </p:nvSpPr>
        <p:spPr>
          <a:xfrm>
            <a:off x="1468568" y="3345314"/>
            <a:ext cx="789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повышение </a:t>
            </a:r>
            <a:r>
              <a:rPr lang="ru-RU" altLang="ko-KR" sz="2400" dirty="0">
                <a:solidFill>
                  <a:schemeClr val="bg1"/>
                </a:solidFill>
              </a:rPr>
              <a:t>роли библиотек </a:t>
            </a:r>
            <a:r>
              <a:rPr lang="ru-RU" altLang="ko-KR" sz="2400" dirty="0" smtClean="0">
                <a:solidFill>
                  <a:schemeClr val="bg1"/>
                </a:solidFill>
              </a:rPr>
              <a:t>как </a:t>
            </a:r>
            <a:r>
              <a:rPr lang="ru-RU" altLang="ko-KR" sz="2400" dirty="0">
                <a:solidFill>
                  <a:schemeClr val="bg1"/>
                </a:solidFill>
              </a:rPr>
              <a:t>информационных агентов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89B5CCFE-C59E-4B27-A6ED-896523D4AC4B}"/>
              </a:ext>
            </a:extLst>
          </p:cNvPr>
          <p:cNvSpPr/>
          <p:nvPr/>
        </p:nvSpPr>
        <p:spPr>
          <a:xfrm>
            <a:off x="597347" y="3314537"/>
            <a:ext cx="67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BD978764-970E-415C-AEF4-86D5D94B9522}"/>
              </a:ext>
            </a:extLst>
          </p:cNvPr>
          <p:cNvSpPr/>
          <p:nvPr/>
        </p:nvSpPr>
        <p:spPr>
          <a:xfrm>
            <a:off x="1468568" y="4358963"/>
            <a:ext cx="800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активизация </a:t>
            </a:r>
            <a:r>
              <a:rPr lang="ru-RU" altLang="ko-KR" sz="2400" dirty="0">
                <a:solidFill>
                  <a:schemeClr val="bg1"/>
                </a:solidFill>
              </a:rPr>
              <a:t>деятельности по </a:t>
            </a:r>
            <a:r>
              <a:rPr lang="ru-RU" altLang="ko-KR" sz="2400" dirty="0" smtClean="0">
                <a:solidFill>
                  <a:schemeClr val="bg1"/>
                </a:solidFill>
              </a:rPr>
              <a:t>организации интеллектуального </a:t>
            </a:r>
            <a:r>
              <a:rPr lang="ru-RU" altLang="ko-KR" sz="2400" dirty="0">
                <a:solidFill>
                  <a:schemeClr val="bg1"/>
                </a:solidFill>
              </a:rPr>
              <a:t>досуга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D80A2B3E-09D4-4303-8C32-93ECF7AAB7BB}"/>
              </a:ext>
            </a:extLst>
          </p:cNvPr>
          <p:cNvSpPr/>
          <p:nvPr/>
        </p:nvSpPr>
        <p:spPr>
          <a:xfrm>
            <a:off x="597350" y="4512852"/>
            <a:ext cx="67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0" name="직사각형 39">
            <a:extLst>
              <a:ext uri="{FF2B5EF4-FFF2-40B4-BE49-F238E27FC236}">
                <a16:creationId xmlns="" xmlns:a16="http://schemas.microsoft.com/office/drawing/2014/main" id="{D80A2B3E-09D4-4303-8C32-93ECF7AAB7BB}"/>
              </a:ext>
            </a:extLst>
          </p:cNvPr>
          <p:cNvSpPr/>
          <p:nvPr/>
        </p:nvSpPr>
        <p:spPr>
          <a:xfrm>
            <a:off x="597350" y="5641083"/>
            <a:ext cx="67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altLang="ko-K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직사각형 38">
            <a:extLst>
              <a:ext uri="{FF2B5EF4-FFF2-40B4-BE49-F238E27FC236}">
                <a16:creationId xmlns="" xmlns:a16="http://schemas.microsoft.com/office/drawing/2014/main" id="{BD978764-970E-415C-AEF4-86D5D94B9522}"/>
              </a:ext>
            </a:extLst>
          </p:cNvPr>
          <p:cNvSpPr/>
          <p:nvPr/>
        </p:nvSpPr>
        <p:spPr>
          <a:xfrm>
            <a:off x="1468568" y="5653308"/>
            <a:ext cx="605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усиление </a:t>
            </a:r>
            <a:r>
              <a:rPr lang="ru-RU" altLang="ko-KR" sz="2400" dirty="0">
                <a:solidFill>
                  <a:schemeClr val="bg1"/>
                </a:solidFill>
              </a:rPr>
              <a:t>просветительской деятельности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B77B8C-6DE4-4B1A-A909-4789A6D49068}"/>
              </a:ext>
            </a:extLst>
          </p:cNvPr>
          <p:cNvSpPr txBox="1"/>
          <p:nvPr/>
        </p:nvSpPr>
        <p:spPr>
          <a:xfrm>
            <a:off x="3106057" y="2053363"/>
            <a:ext cx="5965371" cy="26776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Реконструкции, ремонту помещений, обновлению материально-технической базы и внедрению современных технологий отведена лишь роль инструментов развития,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altLang="ko-KR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главное в </a:t>
            </a:r>
            <a:r>
              <a:rPr lang="ru-RU" altLang="ko-KR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реализации проекта </a:t>
            </a:r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ru-RU" altLang="ko-KR" sz="2400" b="1" u="sng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содержание </a:t>
            </a:r>
            <a:r>
              <a:rPr lang="ru-RU" altLang="ko-KR" sz="24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работы </a:t>
            </a:r>
            <a:r>
              <a:rPr lang="ru-RU" altLang="ko-KR" sz="2400" b="1" u="sng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библиотек</a:t>
            </a:r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535886" cy="6858000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27CDBE4-ADCE-4E5D-B90C-2E7C0720BDF3}"/>
              </a:ext>
            </a:extLst>
          </p:cNvPr>
          <p:cNvSpPr txBox="1"/>
          <p:nvPr/>
        </p:nvSpPr>
        <p:spPr>
          <a:xfrm>
            <a:off x="321462" y="411351"/>
            <a:ext cx="88929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Стандарт регулирует</a:t>
            </a:r>
            <a:endParaRPr lang="ko-KR" alt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183D3968-87AE-4577-910A-88954AC9751D}"/>
              </a:ext>
            </a:extLst>
          </p:cNvPr>
          <p:cNvSpPr/>
          <p:nvPr/>
        </p:nvSpPr>
        <p:spPr>
          <a:xfrm>
            <a:off x="919971" y="2493184"/>
            <a:ext cx="242030" cy="241457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BD42BB5F-D7F4-4F97-BDE2-4559B485997B}"/>
              </a:ext>
            </a:extLst>
          </p:cNvPr>
          <p:cNvSpPr/>
          <p:nvPr/>
        </p:nvSpPr>
        <p:spPr>
          <a:xfrm>
            <a:off x="1739849" y="1258325"/>
            <a:ext cx="715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обеспечение </a:t>
            </a:r>
            <a:r>
              <a:rPr lang="ru-RU" altLang="ko-KR" sz="2400" dirty="0">
                <a:solidFill>
                  <a:schemeClr val="bg1"/>
                </a:solidFill>
              </a:rPr>
              <a:t>стилистического единства пространства и </a:t>
            </a:r>
            <a:r>
              <a:rPr lang="ru-RU" altLang="ko-KR" sz="2400" dirty="0" smtClean="0">
                <a:solidFill>
                  <a:schemeClr val="bg1"/>
                </a:solidFill>
              </a:rPr>
              <a:t>содержания деятельности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7ABE1FA7-CD22-4CB2-B654-DA70942A250C}"/>
              </a:ext>
            </a:extLst>
          </p:cNvPr>
          <p:cNvSpPr/>
          <p:nvPr/>
        </p:nvSpPr>
        <p:spPr>
          <a:xfrm>
            <a:off x="1739848" y="2198416"/>
            <a:ext cx="728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обеспечение </a:t>
            </a:r>
            <a:r>
              <a:rPr lang="ru-RU" sz="2400" dirty="0"/>
              <a:t>доступных и комфортных условий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посетителей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="" xmlns:a16="http://schemas.microsoft.com/office/drawing/2014/main" id="{65172CEE-5406-440F-A18D-5E880B06AE09}"/>
              </a:ext>
            </a:extLst>
          </p:cNvPr>
          <p:cNvSpPr/>
          <p:nvPr/>
        </p:nvSpPr>
        <p:spPr>
          <a:xfrm>
            <a:off x="1739850" y="4173091"/>
            <a:ext cx="747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организацию </a:t>
            </a:r>
            <a:r>
              <a:rPr lang="ru-RU" sz="2400" dirty="0"/>
              <a:t>функционирования библиотеки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</a:t>
            </a:r>
            <a:r>
              <a:rPr lang="ru-RU" sz="2400" dirty="0"/>
              <a:t>общественного </a:t>
            </a:r>
            <a:r>
              <a:rPr lang="ru-RU" sz="2400" dirty="0" smtClean="0"/>
              <a:t>пространства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7F719843-9706-4FC1-AF0B-227DBC359114}"/>
              </a:ext>
            </a:extLst>
          </p:cNvPr>
          <p:cNvSpPr/>
          <p:nvPr/>
        </p:nvSpPr>
        <p:spPr>
          <a:xfrm>
            <a:off x="1739848" y="5286132"/>
            <a:ext cx="728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организацию культурно-массовой </a:t>
            </a:r>
            <a:r>
              <a:rPr lang="ru-RU" sz="2400" dirty="0">
                <a:solidFill>
                  <a:schemeClr val="bg1"/>
                </a:solidFill>
              </a:rPr>
              <a:t>и образовательной </a:t>
            </a:r>
            <a:r>
              <a:rPr lang="ru-RU" sz="2400" dirty="0" smtClean="0">
                <a:solidFill>
                  <a:schemeClr val="bg1"/>
                </a:solidFill>
              </a:rPr>
              <a:t>деятельности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타원 51">
            <a:extLst>
              <a:ext uri="{FF2B5EF4-FFF2-40B4-BE49-F238E27FC236}">
                <a16:creationId xmlns="" xmlns:a16="http://schemas.microsoft.com/office/drawing/2014/main" id="{183D3968-87AE-4577-910A-88954AC9751D}"/>
              </a:ext>
            </a:extLst>
          </p:cNvPr>
          <p:cNvSpPr/>
          <p:nvPr/>
        </p:nvSpPr>
        <p:spPr>
          <a:xfrm>
            <a:off x="919971" y="1553094"/>
            <a:ext cx="242030" cy="241457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1" name="타원 51">
            <a:extLst>
              <a:ext uri="{FF2B5EF4-FFF2-40B4-BE49-F238E27FC236}">
                <a16:creationId xmlns="" xmlns:a16="http://schemas.microsoft.com/office/drawing/2014/main" id="{183D3968-87AE-4577-910A-88954AC9751D}"/>
              </a:ext>
            </a:extLst>
          </p:cNvPr>
          <p:cNvSpPr/>
          <p:nvPr/>
        </p:nvSpPr>
        <p:spPr>
          <a:xfrm>
            <a:off x="903721" y="5580901"/>
            <a:ext cx="242030" cy="241457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타원 51">
            <a:extLst>
              <a:ext uri="{FF2B5EF4-FFF2-40B4-BE49-F238E27FC236}">
                <a16:creationId xmlns="" xmlns:a16="http://schemas.microsoft.com/office/drawing/2014/main" id="{183D3968-87AE-4577-910A-88954AC9751D}"/>
              </a:ext>
            </a:extLst>
          </p:cNvPr>
          <p:cNvSpPr/>
          <p:nvPr/>
        </p:nvSpPr>
        <p:spPr>
          <a:xfrm>
            <a:off x="919971" y="4467862"/>
            <a:ext cx="242030" cy="241457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3" name="타원 51">
            <a:extLst>
              <a:ext uri="{FF2B5EF4-FFF2-40B4-BE49-F238E27FC236}">
                <a16:creationId xmlns="" xmlns:a16="http://schemas.microsoft.com/office/drawing/2014/main" id="{183D3968-87AE-4577-910A-88954AC9751D}"/>
              </a:ext>
            </a:extLst>
          </p:cNvPr>
          <p:cNvSpPr/>
          <p:nvPr/>
        </p:nvSpPr>
        <p:spPr>
          <a:xfrm>
            <a:off x="903721" y="3495031"/>
            <a:ext cx="242030" cy="241457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4" name="직사각형 123">
            <a:extLst>
              <a:ext uri="{FF2B5EF4-FFF2-40B4-BE49-F238E27FC236}">
                <a16:creationId xmlns="" xmlns:a16="http://schemas.microsoft.com/office/drawing/2014/main" id="{7F719843-9706-4FC1-AF0B-227DBC359114}"/>
              </a:ext>
            </a:extLst>
          </p:cNvPr>
          <p:cNvSpPr/>
          <p:nvPr/>
        </p:nvSpPr>
        <p:spPr>
          <a:xfrm>
            <a:off x="1739849" y="3200262"/>
            <a:ext cx="747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</a:rPr>
              <a:t>библиотечно-информационное обслуживание пользователей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3ECF648-7F31-4D34-8EEB-2084DD5B66F5}"/>
              </a:ext>
            </a:extLst>
          </p:cNvPr>
          <p:cNvSpPr/>
          <p:nvPr/>
        </p:nvSpPr>
        <p:spPr>
          <a:xfrm>
            <a:off x="5037605" y="2014252"/>
            <a:ext cx="6120000" cy="108000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C30A288-0903-4F01-851C-1E498E8E64B6}"/>
              </a:ext>
            </a:extLst>
          </p:cNvPr>
          <p:cNvSpPr/>
          <p:nvPr/>
        </p:nvSpPr>
        <p:spPr>
          <a:xfrm>
            <a:off x="5037605" y="3621470"/>
            <a:ext cx="6120000" cy="100800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7F17E447-C590-4371-97C1-A0B874046DB6}"/>
              </a:ext>
            </a:extLst>
          </p:cNvPr>
          <p:cNvSpPr/>
          <p:nvPr/>
        </p:nvSpPr>
        <p:spPr>
          <a:xfrm>
            <a:off x="5011091" y="555171"/>
            <a:ext cx="6146514" cy="909166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6F101F14-5D4A-4701-A2A5-DD60910AF50B}"/>
              </a:ext>
            </a:extLst>
          </p:cNvPr>
          <p:cNvSpPr/>
          <p:nvPr/>
        </p:nvSpPr>
        <p:spPr>
          <a:xfrm>
            <a:off x="5216555" y="791382"/>
            <a:ext cx="570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2">
                    <a:lumMod val="10000"/>
                  </a:schemeClr>
                </a:solidFill>
              </a:rPr>
              <a:t>минимизация информационного </a:t>
            </a:r>
            <a:r>
              <a:rPr lang="ru-RU" altLang="ko-KR" b="1" dirty="0" smtClean="0">
                <a:solidFill>
                  <a:schemeClr val="bg2">
                    <a:lumMod val="10000"/>
                  </a:schemeClr>
                </a:solidFill>
              </a:rPr>
              <a:t>шума 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43DC3E94-840F-4D58-B360-1CE2D40CDAB4}"/>
              </a:ext>
            </a:extLst>
          </p:cNvPr>
          <p:cNvSpPr/>
          <p:nvPr/>
        </p:nvSpPr>
        <p:spPr>
          <a:xfrm>
            <a:off x="5238076" y="2092587"/>
            <a:ext cx="5919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2">
                    <a:lumMod val="10000"/>
                  </a:schemeClr>
                </a:solidFill>
              </a:rPr>
              <a:t>трансформация традиционных форм и способов информирования посетителей и раскрытия библиотечного </a:t>
            </a:r>
            <a:r>
              <a:rPr lang="ru-RU" altLang="ko-KR" b="1" dirty="0" smtClean="0">
                <a:solidFill>
                  <a:schemeClr val="bg2">
                    <a:lumMod val="10000"/>
                  </a:schemeClr>
                </a:solidFill>
              </a:rPr>
              <a:t>фонда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5E8835A0-1E7D-4FD2-AB67-3378AC2BBB1A}"/>
              </a:ext>
            </a:extLst>
          </p:cNvPr>
          <p:cNvSpPr/>
          <p:nvPr/>
        </p:nvSpPr>
        <p:spPr>
          <a:xfrm>
            <a:off x="5216555" y="3802303"/>
            <a:ext cx="5660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2">
                    <a:lumMod val="10000"/>
                  </a:schemeClr>
                </a:solidFill>
              </a:rPr>
              <a:t>исключение элементов, отражающих личностные особенности </a:t>
            </a:r>
            <a:r>
              <a:rPr lang="ru-RU" altLang="ko-KR" b="1" dirty="0" smtClean="0">
                <a:solidFill>
                  <a:schemeClr val="bg2">
                    <a:lumMod val="10000"/>
                  </a:schemeClr>
                </a:solidFill>
              </a:rPr>
              <a:t>сотрудников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A6E2EE-E3A7-436A-BAA3-1F39A77E9C6B}"/>
              </a:ext>
            </a:extLst>
          </p:cNvPr>
          <p:cNvSpPr txBox="1"/>
          <p:nvPr/>
        </p:nvSpPr>
        <p:spPr>
          <a:xfrm>
            <a:off x="101601" y="379783"/>
            <a:ext cx="3810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>
                <a:solidFill>
                  <a:schemeClr val="bg1"/>
                </a:solidFill>
                <a:latin typeface="+mj-lt"/>
              </a:rPr>
              <a:t>Требования </a:t>
            </a:r>
            <a:r>
              <a:rPr lang="ru-RU" altLang="ko-KR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altLang="ko-KR" sz="32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ko-KR" sz="3200" dirty="0" smtClean="0">
                <a:solidFill>
                  <a:schemeClr val="bg1"/>
                </a:solidFill>
                <a:latin typeface="+mj-lt"/>
              </a:rPr>
              <a:t>к </a:t>
            </a:r>
            <a:r>
              <a:rPr lang="ru-RU" altLang="ko-KR" sz="3200" dirty="0">
                <a:solidFill>
                  <a:schemeClr val="bg1"/>
                </a:solidFill>
                <a:latin typeface="+mj-lt"/>
              </a:rPr>
              <a:t>обеспечению стилистического единства пространства </a:t>
            </a:r>
            <a:r>
              <a:rPr lang="ru-RU" altLang="ko-KR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altLang="ko-KR" sz="32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ko-KR" sz="3200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altLang="ko-KR" sz="3200" dirty="0">
                <a:solidFill>
                  <a:schemeClr val="bg1"/>
                </a:solidFill>
                <a:latin typeface="+mj-lt"/>
              </a:rPr>
              <a:t>содержания деятельности: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직사각형 3">
            <a:extLst>
              <a:ext uri="{FF2B5EF4-FFF2-40B4-BE49-F238E27FC236}">
                <a16:creationId xmlns="" xmlns:a16="http://schemas.microsoft.com/office/drawing/2014/main" id="{7F17E447-C590-4371-97C1-A0B874046DB6}"/>
              </a:ext>
            </a:extLst>
          </p:cNvPr>
          <p:cNvSpPr/>
          <p:nvPr/>
        </p:nvSpPr>
        <p:spPr>
          <a:xfrm>
            <a:off x="5024348" y="5252499"/>
            <a:ext cx="6146514" cy="100800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0" name="직사각형 11">
            <a:extLst>
              <a:ext uri="{FF2B5EF4-FFF2-40B4-BE49-F238E27FC236}">
                <a16:creationId xmlns="" xmlns:a16="http://schemas.microsoft.com/office/drawing/2014/main" id="{5E8835A0-1E7D-4FD2-AB67-3378AC2BBB1A}"/>
              </a:ext>
            </a:extLst>
          </p:cNvPr>
          <p:cNvSpPr/>
          <p:nvPr/>
        </p:nvSpPr>
        <p:spPr>
          <a:xfrm>
            <a:off x="5216555" y="5327645"/>
            <a:ext cx="5919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2">
                    <a:lumMod val="10000"/>
                  </a:schemeClr>
                </a:solidFill>
              </a:rPr>
              <a:t>внедрение среди сотрудников максимально унифицированного </a:t>
            </a:r>
            <a:r>
              <a:rPr lang="ru-RU" altLang="ko-KR" b="1" dirty="0" smtClean="0">
                <a:solidFill>
                  <a:schemeClr val="bg2">
                    <a:lumMod val="10000"/>
                  </a:schemeClr>
                </a:solidFill>
              </a:rPr>
              <a:t>демократично-делового </a:t>
            </a:r>
            <a:r>
              <a:rPr lang="ru-RU" altLang="ko-KR" b="1" dirty="0">
                <a:solidFill>
                  <a:schemeClr val="bg2">
                    <a:lumMod val="10000"/>
                  </a:schemeClr>
                </a:solidFill>
              </a:rPr>
              <a:t>стиля </a:t>
            </a:r>
            <a:r>
              <a:rPr lang="ru-RU" altLang="ko-KR" b="1" dirty="0" smtClean="0">
                <a:solidFill>
                  <a:schemeClr val="bg2">
                    <a:lumMod val="10000"/>
                  </a:schemeClr>
                </a:solidFill>
              </a:rPr>
              <a:t>одежды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8" y="432643"/>
            <a:ext cx="11321142" cy="6012767"/>
          </a:xfrm>
          <a:prstGeom prst="rect">
            <a:avLst/>
          </a:prstGeom>
          <a:solidFill>
            <a:srgbClr val="9D0624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54D07A-D987-4E88-B723-BE53EAE06FD7}"/>
              </a:ext>
            </a:extLst>
          </p:cNvPr>
          <p:cNvSpPr txBox="1"/>
          <p:nvPr/>
        </p:nvSpPr>
        <p:spPr>
          <a:xfrm>
            <a:off x="435429" y="432643"/>
            <a:ext cx="11321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>
                <a:latin typeface="+mj-lt"/>
                <a:cs typeface="Arial" panose="020B0604020202020204" pitchFamily="34" charset="0"/>
              </a:rPr>
              <a:t>Требования к обеспечению доступных и комфортных условий </a:t>
            </a:r>
            <a:r>
              <a:rPr lang="ru-RU" altLang="ko-KR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ru-RU" altLang="ko-KR" sz="2800" dirty="0" smtClean="0">
                <a:latin typeface="+mj-lt"/>
                <a:cs typeface="Arial" panose="020B0604020202020204" pitchFamily="34" charset="0"/>
              </a:rPr>
            </a:br>
            <a:r>
              <a:rPr lang="ru-RU" altLang="ko-KR" sz="2800" dirty="0" smtClean="0">
                <a:latin typeface="+mj-lt"/>
                <a:cs typeface="Arial" panose="020B0604020202020204" pitchFamily="34" charset="0"/>
              </a:rPr>
              <a:t>для </a:t>
            </a:r>
            <a:r>
              <a:rPr lang="ru-RU" altLang="ko-KR" sz="2800" dirty="0">
                <a:latin typeface="+mj-lt"/>
                <a:cs typeface="Arial" panose="020B0604020202020204" pitchFamily="34" charset="0"/>
              </a:rPr>
              <a:t>посетителей:</a:t>
            </a:r>
            <a:endParaRPr lang="ko-KR" alt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8" y="1627767"/>
            <a:ext cx="556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установление режима работы </a:t>
            </a:r>
            <a:r>
              <a:rPr lang="ru-RU" sz="2000" dirty="0" smtClean="0">
                <a:solidFill>
                  <a:schemeClr val="bg1"/>
                </a:solidFill>
              </a:rPr>
              <a:t>библиотеки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7" y="2137752"/>
            <a:ext cx="948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соответствие </a:t>
            </a:r>
            <a:r>
              <a:rPr lang="ru-RU" sz="2000" dirty="0">
                <a:solidFill>
                  <a:schemeClr val="bg1"/>
                </a:solidFill>
              </a:rPr>
              <a:t>штатной численности библиотеки требованиям её </a:t>
            </a:r>
            <a:r>
              <a:rPr lang="ru-RU" sz="2000" dirty="0" smtClean="0">
                <a:solidFill>
                  <a:schemeClr val="bg1"/>
                </a:solidFill>
              </a:rPr>
              <a:t>полноценной работы в </a:t>
            </a:r>
            <a:r>
              <a:rPr lang="ru-RU" sz="2000" dirty="0">
                <a:solidFill>
                  <a:schemeClr val="bg1"/>
                </a:solidFill>
              </a:rPr>
              <a:t>обновленном </a:t>
            </a:r>
            <a:r>
              <a:rPr lang="ru-RU" sz="2000" dirty="0" smtClean="0">
                <a:solidFill>
                  <a:schemeClr val="bg1"/>
                </a:solidFill>
              </a:rPr>
              <a:t>режиме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8" y="3042836"/>
            <a:ext cx="1004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разделение пространства </a:t>
            </a:r>
            <a:r>
              <a:rPr lang="ru-RU" sz="2000" dirty="0" smtClean="0">
                <a:solidFill>
                  <a:schemeClr val="bg1"/>
                </a:solidFill>
              </a:rPr>
              <a:t>библиотеки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8" y="3685344"/>
            <a:ext cx="100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обязательное выделение в универсальной библиотеке зоны для детей, а также,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зоны </a:t>
            </a:r>
            <a:r>
              <a:rPr lang="ru-RU" sz="2000" dirty="0">
                <a:solidFill>
                  <a:schemeClr val="bg1"/>
                </a:solidFill>
              </a:rPr>
              <a:t>для свободного общения </a:t>
            </a:r>
            <a:r>
              <a:rPr lang="ru-RU" sz="2000" dirty="0" smtClean="0">
                <a:solidFill>
                  <a:schemeClr val="bg1"/>
                </a:solidFill>
              </a:rPr>
              <a:t>молодежи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7" y="4669750"/>
            <a:ext cx="1004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наличие комфортной инфраструктуры для маломобильных групп </a:t>
            </a:r>
            <a:r>
              <a:rPr lang="ru-RU" sz="2000" dirty="0" smtClean="0">
                <a:solidFill>
                  <a:schemeClr val="bg1"/>
                </a:solidFill>
              </a:rPr>
              <a:t>населения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6" y="5160806"/>
            <a:ext cx="1004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организация работы гостевой </a:t>
            </a:r>
            <a:r>
              <a:rPr lang="ru-RU" sz="2000" dirty="0" smtClean="0">
                <a:solidFill>
                  <a:schemeClr val="bg1"/>
                </a:solidFill>
              </a:rPr>
              <a:t>зоны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">
            <a:extLst>
              <a:ext uri="{FF2B5EF4-FFF2-40B4-BE49-F238E27FC236}">
                <a16:creationId xmlns="" xmlns:a16="http://schemas.microsoft.com/office/drawing/2014/main" id="{232B31AA-5BF3-4AEC-911E-B3A1E7F5438B}"/>
              </a:ext>
            </a:extLst>
          </p:cNvPr>
          <p:cNvSpPr/>
          <p:nvPr/>
        </p:nvSpPr>
        <p:spPr>
          <a:xfrm>
            <a:off x="1453228" y="5805769"/>
            <a:ext cx="917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доступность для посетителей </a:t>
            </a:r>
            <a:r>
              <a:rPr lang="ru-RU" sz="2000" dirty="0" err="1">
                <a:solidFill>
                  <a:schemeClr val="bg1"/>
                </a:solidFill>
              </a:rPr>
              <a:t>Wi-Fi</a:t>
            </a:r>
            <a:r>
              <a:rPr lang="ru-RU" sz="2000" dirty="0">
                <a:solidFill>
                  <a:schemeClr val="bg1"/>
                </a:solidFill>
              </a:rPr>
              <a:t> на всей территории </a:t>
            </a:r>
            <a:r>
              <a:rPr lang="ru-RU" sz="2000" dirty="0" smtClean="0">
                <a:solidFill>
                  <a:schemeClr val="bg1"/>
                </a:solidFill>
              </a:rPr>
              <a:t>библиотеки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" name="그래픽 475">
            <a:extLst>
              <a:ext uri="{FF2B5EF4-FFF2-40B4-BE49-F238E27FC236}">
                <a16:creationId xmlns="" xmlns:a16="http://schemas.microsoft.com/office/drawing/2014/main" id="{0795E45A-94F9-4FD6-A71D-43CE1681E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302753" y="1103086"/>
            <a:ext cx="827566" cy="844120"/>
          </a:xfrm>
          <a:prstGeom prst="rect">
            <a:avLst/>
          </a:prstGeom>
        </p:spPr>
      </p:pic>
      <p:pic>
        <p:nvPicPr>
          <p:cNvPr id="16" name="그래픽 513">
            <a:extLst>
              <a:ext uri="{FF2B5EF4-FFF2-40B4-BE49-F238E27FC236}">
                <a16:creationId xmlns="" xmlns:a16="http://schemas.microsoft.com/office/drawing/2014/main" id="{718C79E1-C954-444C-AAE6-3D5CB8222FE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25851" y="5360861"/>
            <a:ext cx="687557" cy="7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Neue - Poppins Light">
      <a:majorFont>
        <a:latin typeface="Bebas Neu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D0A7">
            <a:alpha val="70000"/>
          </a:srgbClr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954</Words>
  <Application>Microsoft Office PowerPoint</Application>
  <PresentationFormat>Произвольный</PresentationFormat>
  <Paragraphs>146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맑은 고딕</vt:lpstr>
      <vt:lpstr>Poppins Light</vt:lpstr>
      <vt:lpstr>Arial Unicode MS</vt:lpstr>
      <vt:lpstr>Bebas Neue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NMO-5, met2</cp:lastModifiedBy>
  <cp:revision>332</cp:revision>
  <cp:lastPrinted>2022-11-22T03:10:22Z</cp:lastPrinted>
  <dcterms:created xsi:type="dcterms:W3CDTF">2019-04-06T05:20:47Z</dcterms:created>
  <dcterms:modified xsi:type="dcterms:W3CDTF">2022-11-22T04:21:07Z</dcterms:modified>
</cp:coreProperties>
</file>