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7" r:id="rId4"/>
    <p:sldId id="278" r:id="rId5"/>
    <p:sldId id="280" r:id="rId6"/>
    <p:sldId id="281" r:id="rId7"/>
    <p:sldId id="282" r:id="rId8"/>
    <p:sldId id="283" r:id="rId9"/>
    <p:sldId id="284" r:id="rId10"/>
    <p:sldId id="285" r:id="rId11"/>
    <p:sldId id="279" r:id="rId12"/>
    <p:sldId id="296" r:id="rId13"/>
    <p:sldId id="287" r:id="rId14"/>
    <p:sldId id="288" r:id="rId15"/>
    <p:sldId id="289" r:id="rId16"/>
    <p:sldId id="290" r:id="rId17"/>
    <p:sldId id="291" r:id="rId18"/>
    <p:sldId id="292" r:id="rId19"/>
    <p:sldId id="293" r:id="rId20"/>
    <p:sldId id="294" r:id="rId21"/>
    <p:sldId id="295" r:id="rId22"/>
    <p:sldId id="264"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a:srgbClr val="A22E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81E96FC-6F50-44A6-9911-6A05F8F9B976}" type="datetimeFigureOut">
              <a:rPr lang="ru-RU" smtClean="0"/>
              <a:pPr/>
              <a:t>22.11.2016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067DB2-3ADC-4C68-8726-6410EF056F1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96FC-6F50-44A6-9911-6A05F8F9B976}" type="datetimeFigureOut">
              <a:rPr lang="ru-RU" smtClean="0"/>
              <a:pPr/>
              <a:t>22.11.2016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67DB2-3ADC-4C68-8726-6410EF056F1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hyperlink" Target="mailto:ugra@okrlib.ru" TargetMode="External"/><Relationship Id="rId2" Type="http://schemas.openxmlformats.org/officeDocument/2006/relationships/image" Target="../media/image10.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hyperlink" Target="http://www.okrlib.ru/"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descr="Фон фирменный (на главную).jpg"/>
          <p:cNvPicPr>
            <a:picLocks noChangeAspect="1"/>
          </p:cNvPicPr>
          <p:nvPr/>
        </p:nvPicPr>
        <p:blipFill>
          <a:blip r:embed="rId2" cstate="print"/>
          <a:srcRect l="1926"/>
          <a:stretch>
            <a:fillRect/>
          </a:stretch>
        </p:blipFill>
        <p:spPr>
          <a:xfrm>
            <a:off x="-153133" y="0"/>
            <a:ext cx="9405653" cy="6957392"/>
          </a:xfrm>
          <a:prstGeom prst="rect">
            <a:avLst/>
          </a:prstGeom>
        </p:spPr>
      </p:pic>
      <p:sp>
        <p:nvSpPr>
          <p:cNvPr id="2" name="Заголовок 1"/>
          <p:cNvSpPr>
            <a:spLocks noGrp="1"/>
          </p:cNvSpPr>
          <p:nvPr>
            <p:ph type="ctrTitle"/>
          </p:nvPr>
        </p:nvSpPr>
        <p:spPr>
          <a:xfrm>
            <a:off x="685800" y="1382911"/>
            <a:ext cx="7772400" cy="2046089"/>
          </a:xfrm>
        </p:spPr>
        <p:txBody>
          <a:bodyPr>
            <a:normAutofit/>
          </a:bodyPr>
          <a:lstStyle/>
          <a:p>
            <a:r>
              <a:rPr lang="ru-RU" sz="2400" dirty="0" smtClean="0">
                <a:solidFill>
                  <a:srgbClr val="800000"/>
                </a:solidFill>
              </a:rPr>
              <a:t>«</a:t>
            </a:r>
            <a:r>
              <a:rPr lang="ru-RU" sz="2800" dirty="0" smtClean="0">
                <a:solidFill>
                  <a:srgbClr val="800000"/>
                </a:solidFill>
              </a:rPr>
              <a:t>Оценка вклада общедоступных библиотек в социально-экономическое развитие Ханты-Мансийского </a:t>
            </a:r>
            <a:r>
              <a:rPr lang="ru-RU" sz="2800" dirty="0" smtClean="0">
                <a:solidFill>
                  <a:srgbClr val="820000"/>
                </a:solidFill>
              </a:rPr>
              <a:t>автономного</a:t>
            </a:r>
            <a:r>
              <a:rPr lang="ru-RU" sz="2800" dirty="0" smtClean="0">
                <a:solidFill>
                  <a:srgbClr val="800000"/>
                </a:solidFill>
              </a:rPr>
              <a:t> округа - Югры</a:t>
            </a:r>
            <a:r>
              <a:rPr lang="ru-RU" sz="2400" dirty="0" smtClean="0">
                <a:solidFill>
                  <a:srgbClr val="800000"/>
                </a:solidFill>
              </a:rPr>
              <a:t>»</a:t>
            </a:r>
            <a:endParaRPr lang="ru-RU" sz="2400" dirty="0">
              <a:solidFill>
                <a:srgbClr val="800000"/>
              </a:solidFill>
            </a:endParaRPr>
          </a:p>
        </p:txBody>
      </p:sp>
      <p:pic>
        <p:nvPicPr>
          <p:cNvPr id="5" name="Рисунок 4" descr="Логотип библиотеки  .png"/>
          <p:cNvPicPr>
            <a:picLocks noChangeAspect="1"/>
          </p:cNvPicPr>
          <p:nvPr/>
        </p:nvPicPr>
        <p:blipFill>
          <a:blip r:embed="rId3" cstate="print"/>
          <a:stretch>
            <a:fillRect/>
          </a:stretch>
        </p:blipFill>
        <p:spPr>
          <a:xfrm>
            <a:off x="395539" y="5877272"/>
            <a:ext cx="428199" cy="540000"/>
          </a:xfrm>
          <a:prstGeom prst="rect">
            <a:avLst/>
          </a:prstGeom>
        </p:spPr>
      </p:pic>
      <p:sp>
        <p:nvSpPr>
          <p:cNvPr id="7" name="Заголовок 1"/>
          <p:cNvSpPr txBox="1">
            <a:spLocks/>
          </p:cNvSpPr>
          <p:nvPr/>
        </p:nvSpPr>
        <p:spPr>
          <a:xfrm>
            <a:off x="4427984" y="3356992"/>
            <a:ext cx="4027984" cy="1008112"/>
          </a:xfrm>
          <a:prstGeom prst="rect">
            <a:avLst/>
          </a:prstGeom>
        </p:spPr>
        <p:txBody>
          <a:bodyPr vert="horz" lIns="91440" tIns="45720" rIns="91440" bIns="45720" rtlCol="0" anchor="t">
            <a:normAutofit fontScale="925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lang="ru-RU" sz="1600" b="1" dirty="0">
              <a:solidFill>
                <a:srgbClr val="800000"/>
              </a:solidFill>
              <a:latin typeface="+mj-lt"/>
              <a:ea typeface="+mj-ea"/>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ru-RU" sz="1600" b="1" i="0" u="none" strike="noStrike" kern="1200" cap="none" spc="0" normalizeH="0" noProof="0" dirty="0" smtClean="0">
              <a:ln>
                <a:noFill/>
              </a:ln>
              <a:solidFill>
                <a:srgbClr val="800000"/>
              </a:solidFill>
              <a:effectLst/>
              <a:uLnTx/>
              <a:uFillTx/>
              <a:latin typeface="+mj-lt"/>
              <a:ea typeface="+mj-ea"/>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1600" b="1" i="0" u="none" strike="noStrike" kern="1200" cap="none" spc="0" normalizeH="0" noProof="0" dirty="0" smtClean="0">
                <a:ln>
                  <a:noFill/>
                </a:ln>
                <a:solidFill>
                  <a:srgbClr val="800000"/>
                </a:solidFill>
                <a:effectLst/>
                <a:uLnTx/>
                <a:uFillTx/>
                <a:latin typeface="+mj-lt"/>
                <a:ea typeface="+mj-ea"/>
                <a:cs typeface="+mj-cs"/>
              </a:rPr>
              <a:t>Павлова Ольга Михайловна,</a:t>
            </a:r>
          </a:p>
          <a:p>
            <a:pPr marL="0" marR="0" lvl="0" indent="0" algn="r" defTabSz="914400" rtl="0" eaLnBrk="1" fontAlgn="auto" latinLnBrk="0" hangingPunct="1">
              <a:lnSpc>
                <a:spcPct val="100000"/>
              </a:lnSpc>
              <a:spcBef>
                <a:spcPct val="0"/>
              </a:spcBef>
              <a:spcAft>
                <a:spcPts val="0"/>
              </a:spcAft>
              <a:buClrTx/>
              <a:buSzTx/>
              <a:buFontTx/>
              <a:buNone/>
              <a:tabLst/>
              <a:defRPr/>
            </a:pPr>
            <a:r>
              <a:rPr lang="ru-RU" sz="1600" baseline="0" dirty="0" smtClean="0">
                <a:solidFill>
                  <a:srgbClr val="800000"/>
                </a:solidFill>
                <a:latin typeface="+mj-lt"/>
                <a:ea typeface="+mj-ea"/>
                <a:cs typeface="+mj-cs"/>
              </a:rPr>
              <a:t>директор</a:t>
            </a:r>
            <a:r>
              <a:rPr lang="ru-RU" sz="1600" dirty="0" smtClean="0">
                <a:solidFill>
                  <a:srgbClr val="800000"/>
                </a:solidFill>
                <a:latin typeface="+mj-lt"/>
                <a:ea typeface="+mj-ea"/>
                <a:cs typeface="+mj-cs"/>
              </a:rPr>
              <a:t> </a:t>
            </a:r>
            <a:endParaRPr lang="en-US" sz="1600" dirty="0" smtClean="0">
              <a:solidFill>
                <a:srgbClr val="800000"/>
              </a:solidFill>
              <a:latin typeface="+mj-lt"/>
              <a:ea typeface="+mj-ea"/>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r>
              <a:rPr lang="ru-RU" sz="1600" dirty="0" smtClean="0">
                <a:solidFill>
                  <a:srgbClr val="800000"/>
                </a:solidFill>
                <a:latin typeface="+mj-lt"/>
                <a:ea typeface="+mj-ea"/>
                <a:cs typeface="+mj-cs"/>
              </a:rPr>
              <a:t>БУ «Государственная библиотека Югры»</a:t>
            </a:r>
            <a:endParaRPr kumimoji="0" lang="ru-RU" sz="1600" b="0" i="0" u="none" strike="noStrike" kern="1200" cap="none" spc="0" normalizeH="0" baseline="0" noProof="0" dirty="0">
              <a:ln>
                <a:noFill/>
              </a:ln>
              <a:solidFill>
                <a:srgbClr val="800000"/>
              </a:solidFill>
              <a:effectLst/>
              <a:uLnTx/>
              <a:uFillTx/>
              <a:latin typeface="+mj-lt"/>
              <a:ea typeface="+mj-ea"/>
              <a:cs typeface="+mj-cs"/>
            </a:endParaRPr>
          </a:p>
        </p:txBody>
      </p:sp>
      <p:pic>
        <p:nvPicPr>
          <p:cNvPr id="10" name="Рисунок 9" descr="Текст фирм.png"/>
          <p:cNvPicPr>
            <a:picLocks noChangeAspect="1"/>
          </p:cNvPicPr>
          <p:nvPr/>
        </p:nvPicPr>
        <p:blipFill>
          <a:blip r:embed="rId4" cstate="print"/>
          <a:stretch>
            <a:fillRect/>
          </a:stretch>
        </p:blipFill>
        <p:spPr>
          <a:xfrm>
            <a:off x="1812279" y="296720"/>
            <a:ext cx="5519442" cy="612000"/>
          </a:xfrm>
          <a:prstGeom prst="rect">
            <a:avLst/>
          </a:prstGeom>
        </p:spPr>
      </p:pic>
      <p:pic>
        <p:nvPicPr>
          <p:cNvPr id="11" name="Рисунок 10" descr="сайт.png"/>
          <p:cNvPicPr>
            <a:picLocks noChangeAspect="1"/>
          </p:cNvPicPr>
          <p:nvPr/>
        </p:nvPicPr>
        <p:blipFill>
          <a:blip r:embed="rId5" cstate="print"/>
          <a:stretch>
            <a:fillRect/>
          </a:stretch>
        </p:blipFill>
        <p:spPr>
          <a:xfrm>
            <a:off x="7322160" y="6093296"/>
            <a:ext cx="1282288" cy="144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5497"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395539" y="126876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23" name="Заголовок 22"/>
          <p:cNvSpPr>
            <a:spLocks noGrp="1"/>
          </p:cNvSpPr>
          <p:nvPr>
            <p:ph type="title"/>
          </p:nvPr>
        </p:nvSpPr>
        <p:spPr>
          <a:xfrm>
            <a:off x="457200" y="800648"/>
            <a:ext cx="8229600" cy="616990"/>
          </a:xfrm>
        </p:spPr>
        <p:txBody>
          <a:bodyPr>
            <a:normAutofit fontScale="90000"/>
          </a:bodyPr>
          <a:lstStyle/>
          <a:p>
            <a:r>
              <a:rPr lang="ru-RU" sz="2000" cap="all" dirty="0">
                <a:solidFill>
                  <a:srgbClr val="820000"/>
                </a:solidFill>
                <a:effectLst>
                  <a:reflection blurRad="12700" stA="48000" endA="300" endPos="55000" dir="5400000" sy="-90000" algn="bl" rotWithShape="0"/>
                </a:effectLst>
                <a:latin typeface="Franklin Gothic Medium"/>
              </a:rPr>
              <a:t>Данные о стоимости выдачи изданий, </a:t>
            </a:r>
            <a:br>
              <a:rPr lang="ru-RU" sz="2000" cap="all" dirty="0">
                <a:solidFill>
                  <a:srgbClr val="820000"/>
                </a:solidFill>
                <a:effectLst>
                  <a:reflection blurRad="12700" stA="48000" endA="300" endPos="55000" dir="5400000" sy="-90000" algn="bl" rotWithShape="0"/>
                </a:effectLst>
                <a:latin typeface="Franklin Gothic Medium"/>
              </a:rPr>
            </a:br>
            <a:r>
              <a:rPr lang="ru-RU" sz="2000" cap="all" dirty="0">
                <a:solidFill>
                  <a:srgbClr val="820000"/>
                </a:solidFill>
                <a:effectLst>
                  <a:reflection blurRad="12700" stA="48000" endA="300" endPos="55000" dir="5400000" sy="-90000" algn="bl" rotWithShape="0"/>
                </a:effectLst>
                <a:latin typeface="Franklin Gothic Medium"/>
              </a:rPr>
              <a:t>потребительском излишке и возврате на инвестиции от услуг</a:t>
            </a:r>
            <a:r>
              <a:rPr lang="ru-RU" sz="2800" cap="all" dirty="0">
                <a:solidFill>
                  <a:srgbClr val="820000"/>
                </a:solidFill>
                <a:effectLst>
                  <a:reflection blurRad="12700" stA="48000" endA="300" endPos="55000" dir="5400000" sy="-90000" algn="bl" rotWithShape="0"/>
                </a:effectLst>
                <a:latin typeface="Franklin Gothic Medium"/>
              </a:rPr>
              <a:t/>
            </a:r>
            <a:br>
              <a:rPr lang="ru-RU" sz="2800" cap="all" dirty="0">
                <a:solidFill>
                  <a:srgbClr val="820000"/>
                </a:solidFill>
                <a:effectLst>
                  <a:reflection blurRad="12700" stA="48000" endA="300" endPos="55000" dir="5400000" sy="-90000" algn="bl" rotWithShape="0"/>
                </a:effectLst>
                <a:latin typeface="Franklin Gothic Medium"/>
              </a:rPr>
            </a:br>
            <a:endParaRPr lang="ru-RU" sz="2000" dirty="0">
              <a:solidFill>
                <a:srgbClr val="82000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231129750"/>
              </p:ext>
            </p:extLst>
          </p:nvPr>
        </p:nvGraphicFramePr>
        <p:xfrm>
          <a:off x="323529" y="1412775"/>
          <a:ext cx="8640960" cy="5209804"/>
        </p:xfrm>
        <a:graphic>
          <a:graphicData uri="http://schemas.openxmlformats.org/drawingml/2006/table">
            <a:tbl>
              <a:tblPr firstRow="1" bandRow="1"/>
              <a:tblGrid>
                <a:gridCol w="2880320"/>
                <a:gridCol w="2880320"/>
                <a:gridCol w="2880320"/>
              </a:tblGrid>
              <a:tr h="361574">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Показатель</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Единиц в городах (тыс.)</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Единиц в районах (тыс.)</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r>
              <a:tr h="834539">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приобретенного библиотекой  издания для детей</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0,124</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0,120</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29298">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издания для детей на местном рынке</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0,195</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0,172</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802707">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приобретенного библиотекой издания для взрослых</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0,153</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0,186</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29298">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издания для взрослых на местном рынке</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0,247</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0,191</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529298">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1 выдачи в библиотеке</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0,042</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0,045</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802707">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выдачи у альтернативного поставщика услуг</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0,044</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0,045</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361574">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b="1" dirty="0">
                          <a:latin typeface="Franklin Gothic Book"/>
                          <a:ea typeface="Times New Roman"/>
                          <a:cs typeface="Times New Roman"/>
                        </a:rPr>
                        <a:t>Потребительский излишек</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1408,62</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540,92</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27974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en-US" sz="1600" b="1">
                          <a:latin typeface="Franklin Gothic Book"/>
                          <a:ea typeface="Times New Roman"/>
                          <a:cs typeface="Times New Roman"/>
                        </a:rPr>
                        <a:t>ROI</a:t>
                      </a:r>
                      <a:r>
                        <a:rPr lang="ru-RU" sz="1600" b="1">
                          <a:latin typeface="Franklin Gothic Book"/>
                          <a:ea typeface="Times New Roman"/>
                          <a:cs typeface="Times New Roman"/>
                        </a:rPr>
                        <a:t> (руб.)</a:t>
                      </a:r>
                      <a:endParaRPr lang="ru-RU" sz="1100" b="1">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4,87</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3,55</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bl>
          </a:graphicData>
        </a:graphic>
      </p:graphicFrame>
    </p:spTree>
    <p:extLst>
      <p:ext uri="{BB962C8B-B14F-4D97-AF65-F5344CB8AC3E}">
        <p14:creationId xmlns:p14="http://schemas.microsoft.com/office/powerpoint/2010/main" val="602883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16996"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6" name="Объект 5"/>
          <p:cNvSpPr>
            <a:spLocks noGrp="1"/>
          </p:cNvSpPr>
          <p:nvPr>
            <p:ph type="body" idx="4294967295"/>
          </p:nvPr>
        </p:nvSpPr>
        <p:spPr>
          <a:xfrm>
            <a:off x="722313" y="2906713"/>
            <a:ext cx="7772400" cy="1500187"/>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4093428"/>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pPr algn="just"/>
            <a:r>
              <a:rPr lang="ru-RU" sz="2000" dirty="0" smtClean="0">
                <a:solidFill>
                  <a:srgbClr val="820000"/>
                </a:solidFill>
              </a:rPr>
              <a:t>        В </a:t>
            </a:r>
            <a:r>
              <a:rPr lang="ru-RU" sz="2000" dirty="0">
                <a:solidFill>
                  <a:srgbClr val="820000"/>
                </a:solidFill>
              </a:rPr>
              <a:t>целом, анализ стоимости </a:t>
            </a:r>
            <a:r>
              <a:rPr lang="ru-RU" sz="2000" dirty="0" smtClean="0">
                <a:solidFill>
                  <a:srgbClr val="820000"/>
                </a:solidFill>
              </a:rPr>
              <a:t> выдачи изданий </a:t>
            </a:r>
            <a:r>
              <a:rPr lang="ru-RU" sz="2000" dirty="0">
                <a:solidFill>
                  <a:srgbClr val="820000"/>
                </a:solidFill>
              </a:rPr>
              <a:t>позволил выявить, что на 452,17 млн. руб., израсходованных общедоступными библиотеками на комплектование и выдачу документов, был получен потребительский излишек в размере 15,58 млн. руб.;</a:t>
            </a:r>
          </a:p>
          <a:p>
            <a:pPr algn="just"/>
            <a:r>
              <a:rPr lang="ru-RU" sz="2000" dirty="0" smtClean="0">
                <a:solidFill>
                  <a:srgbClr val="820000"/>
                </a:solidFill>
              </a:rPr>
              <a:t>         </a:t>
            </a:r>
            <a:r>
              <a:rPr lang="ru-RU" sz="2000" b="1" i="1" dirty="0" smtClean="0">
                <a:solidFill>
                  <a:srgbClr val="820000"/>
                </a:solidFill>
              </a:rPr>
              <a:t>Общий </a:t>
            </a:r>
            <a:r>
              <a:rPr lang="ru-RU" sz="2000" b="1" i="1" dirty="0">
                <a:solidFill>
                  <a:srgbClr val="820000"/>
                </a:solidFill>
              </a:rPr>
              <a:t>возврат на инвестиции </a:t>
            </a:r>
            <a:r>
              <a:rPr lang="ru-RU" sz="2000" dirty="0">
                <a:solidFill>
                  <a:srgbClr val="820000"/>
                </a:solidFill>
              </a:rPr>
              <a:t>составил  0,05 руб. на каждый вложенный рубль. </a:t>
            </a:r>
          </a:p>
          <a:p>
            <a:pPr algn="just"/>
            <a:r>
              <a:rPr lang="ru-RU" sz="2000" dirty="0" smtClean="0">
                <a:solidFill>
                  <a:srgbClr val="820000"/>
                </a:solidFill>
              </a:rPr>
              <a:t>         </a:t>
            </a:r>
            <a:r>
              <a:rPr lang="ru-RU" sz="2000" b="1" i="1" dirty="0" smtClean="0">
                <a:solidFill>
                  <a:srgbClr val="820000"/>
                </a:solidFill>
              </a:rPr>
              <a:t>От </a:t>
            </a:r>
            <a:r>
              <a:rPr lang="ru-RU" sz="2000" b="1" i="1" dirty="0">
                <a:solidFill>
                  <a:srgbClr val="820000"/>
                </a:solidFill>
              </a:rPr>
              <a:t>выдачи изданий детям </a:t>
            </a:r>
            <a:r>
              <a:rPr lang="ru-RU" sz="2000" dirty="0">
                <a:solidFill>
                  <a:srgbClr val="820000"/>
                </a:solidFill>
              </a:rPr>
              <a:t>общество получает выгоду в виде потребительского излишка в размере 2,5 млн. руб. и  возврата на инвестиции – 0,02 руб. на каждый вложенный рубль;</a:t>
            </a:r>
          </a:p>
          <a:p>
            <a:pPr algn="just"/>
            <a:r>
              <a:rPr lang="ru-RU" sz="2000" dirty="0" smtClean="0">
                <a:solidFill>
                  <a:srgbClr val="820000"/>
                </a:solidFill>
              </a:rPr>
              <a:t>          </a:t>
            </a:r>
            <a:r>
              <a:rPr lang="ru-RU" sz="2000" b="1" i="1" dirty="0" smtClean="0">
                <a:solidFill>
                  <a:srgbClr val="820000"/>
                </a:solidFill>
              </a:rPr>
              <a:t>От </a:t>
            </a:r>
            <a:r>
              <a:rPr lang="ru-RU" sz="2000" b="1" i="1" dirty="0">
                <a:solidFill>
                  <a:srgbClr val="820000"/>
                </a:solidFill>
              </a:rPr>
              <a:t>выдачи изданий взрослым </a:t>
            </a:r>
            <a:r>
              <a:rPr lang="ru-RU" sz="2000" dirty="0">
                <a:solidFill>
                  <a:srgbClr val="820000"/>
                </a:solidFill>
              </a:rPr>
              <a:t>получен потребительский излишек 4,0 млн. руб., возврат на инвестиции – 0,02 руб. </a:t>
            </a:r>
          </a:p>
        </p:txBody>
      </p:sp>
    </p:spTree>
    <p:extLst>
      <p:ext uri="{BB962C8B-B14F-4D97-AF65-F5344CB8AC3E}">
        <p14:creationId xmlns:p14="http://schemas.microsoft.com/office/powerpoint/2010/main" val="2177171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9477" y="-171400"/>
            <a:ext cx="9179497" cy="70294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7" name="Заголовок 6"/>
          <p:cNvSpPr>
            <a:spLocks noGrp="1"/>
          </p:cNvSpPr>
          <p:nvPr>
            <p:ph type="title"/>
          </p:nvPr>
        </p:nvSpPr>
        <p:spPr>
          <a:xfrm>
            <a:off x="457200" y="566704"/>
            <a:ext cx="8229600" cy="1107970"/>
          </a:xfrm>
        </p:spPr>
        <p:txBody>
          <a:bodyPr/>
          <a:lstStyle/>
          <a:p>
            <a:r>
              <a:rPr lang="ru-RU" sz="1800" cap="all" dirty="0">
                <a:solidFill>
                  <a:srgbClr val="820000"/>
                </a:solidFill>
                <a:effectLst>
                  <a:reflection blurRad="12700" stA="48000" endA="300" endPos="55000" dir="5400000" sy="-90000" algn="bl" rotWithShape="0"/>
                </a:effectLst>
                <a:latin typeface="Franklin Gothic Medium"/>
              </a:rPr>
              <a:t>Данные о стоимости информационного обслуживания, потребительском излишке и возврате на инвестиции от услуг</a:t>
            </a:r>
            <a:endParaRPr lang="ru-RU" dirty="0"/>
          </a:p>
        </p:txBody>
      </p:sp>
      <p:sp>
        <p:nvSpPr>
          <p:cNvPr id="6" name="Объект 5"/>
          <p:cNvSpPr>
            <a:spLocks noGrp="1"/>
          </p:cNvSpPr>
          <p:nvPr>
            <p:ph type="body" idx="4294967295"/>
          </p:nvPr>
        </p:nvSpPr>
        <p:spPr>
          <a:xfrm>
            <a:off x="1371600" y="2906713"/>
            <a:ext cx="7772400" cy="1500187"/>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pPr algn="just"/>
            <a:r>
              <a:rPr lang="ru-RU" sz="2000" dirty="0" smtClean="0">
                <a:solidFill>
                  <a:srgbClr val="820000"/>
                </a:solidFill>
              </a:rPr>
              <a:t>        </a:t>
            </a:r>
            <a:endParaRPr lang="ru-RU" sz="2000" dirty="0">
              <a:solidFill>
                <a:srgbClr val="82000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479889974"/>
              </p:ext>
            </p:extLst>
          </p:nvPr>
        </p:nvGraphicFramePr>
        <p:xfrm>
          <a:off x="323527" y="1485603"/>
          <a:ext cx="8496947" cy="5006148"/>
        </p:xfrm>
        <a:graphic>
          <a:graphicData uri="http://schemas.openxmlformats.org/drawingml/2006/table">
            <a:tbl>
              <a:tblPr firstRow="1" bandRow="1"/>
              <a:tblGrid>
                <a:gridCol w="5089584"/>
                <a:gridCol w="1690422"/>
                <a:gridCol w="1716941"/>
              </a:tblGrid>
              <a:tr h="589442">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Показатель</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Единиц в городах </a:t>
                      </a:r>
                      <a:endParaRPr lang="ru-RU" sz="1100" dirty="0">
                        <a:latin typeface="Calibri"/>
                        <a:ea typeface="Times New Roman"/>
                        <a:cs typeface="Calibri"/>
                      </a:endParaRPr>
                    </a:p>
                    <a:p>
                      <a:pPr algn="ctr">
                        <a:lnSpc>
                          <a:spcPct val="115000"/>
                        </a:lnSpc>
                        <a:spcAft>
                          <a:spcPts val="0"/>
                        </a:spcAft>
                      </a:pPr>
                      <a:r>
                        <a:rPr lang="ru-RU" sz="1600" dirty="0">
                          <a:latin typeface="Franklin Gothic Book"/>
                          <a:ea typeface="Times New Roman"/>
                          <a:cs typeface="Times New Roman"/>
                        </a:rPr>
                        <a:t>(в тыс.)</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Единиц в районах </a:t>
                      </a:r>
                      <a:endParaRPr lang="ru-RU" sz="1100" dirty="0">
                        <a:latin typeface="Calibri"/>
                        <a:ea typeface="Times New Roman"/>
                        <a:cs typeface="Calibri"/>
                      </a:endParaRPr>
                    </a:p>
                    <a:p>
                      <a:pPr algn="ctr">
                        <a:lnSpc>
                          <a:spcPct val="115000"/>
                        </a:lnSpc>
                        <a:spcAft>
                          <a:spcPts val="0"/>
                        </a:spcAft>
                      </a:pPr>
                      <a:r>
                        <a:rPr lang="ru-RU" sz="1600" dirty="0">
                          <a:latin typeface="Franklin Gothic Book"/>
                          <a:ea typeface="Times New Roman"/>
                          <a:cs typeface="Times New Roman"/>
                        </a:rPr>
                        <a:t>(в тыс.)</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r>
              <a:tr h="443288">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500" dirty="0">
                          <a:latin typeface="Franklin Gothic Book"/>
                          <a:ea typeface="Times New Roman"/>
                          <a:cs typeface="Times New Roman"/>
                        </a:rPr>
                        <a:t>Стоимость информационного обслуживания 1 пользователя</a:t>
                      </a:r>
                      <a:endParaRPr lang="ru-RU" sz="15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dirty="0">
                          <a:latin typeface="Franklin Gothic Book"/>
                          <a:ea typeface="Times New Roman"/>
                          <a:cs typeface="Times New Roman"/>
                        </a:rPr>
                        <a:t>0,89</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a:latin typeface="Franklin Gothic Book"/>
                          <a:ea typeface="Times New Roman"/>
                          <a:cs typeface="Times New Roman"/>
                        </a:rPr>
                        <a:t>1,3</a:t>
                      </a:r>
                      <a:endParaRPr lang="ru-RU" sz="15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494715">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500" dirty="0">
                          <a:latin typeface="Franklin Gothic Book"/>
                          <a:ea typeface="Times New Roman"/>
                          <a:cs typeface="Times New Roman"/>
                        </a:rPr>
                        <a:t>Стоимость информационного обслуживания у альтернативного поставщика услуг </a:t>
                      </a:r>
                      <a:endParaRPr lang="ru-RU" sz="15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dirty="0">
                          <a:latin typeface="Franklin Gothic Book"/>
                          <a:ea typeface="Times New Roman"/>
                          <a:cs typeface="Times New Roman"/>
                        </a:rPr>
                        <a:t>0,09</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dirty="0">
                          <a:latin typeface="Franklin Gothic Book"/>
                          <a:ea typeface="Times New Roman"/>
                          <a:cs typeface="Times New Roman"/>
                        </a:rPr>
                        <a:t>0,062</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672259">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500" dirty="0">
                          <a:latin typeface="Franklin Gothic Book"/>
                          <a:ea typeface="Times New Roman"/>
                          <a:cs typeface="Times New Roman"/>
                        </a:rPr>
                        <a:t>Стоимость информационного обслуживания в библиотеке 1 обращения базами данных несобственной генерации </a:t>
                      </a:r>
                      <a:endParaRPr lang="ru-RU" sz="15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en-US" sz="1500" dirty="0">
                          <a:latin typeface="Franklin Gothic Book"/>
                          <a:ea typeface="Times New Roman"/>
                          <a:cs typeface="Times New Roman"/>
                        </a:rPr>
                        <a:t>46</a:t>
                      </a:r>
                      <a:r>
                        <a:rPr lang="ru-RU" sz="1500" dirty="0">
                          <a:latin typeface="Franklin Gothic Book"/>
                          <a:ea typeface="Times New Roman"/>
                          <a:cs typeface="Times New Roman"/>
                        </a:rPr>
                        <a:t>,06</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a:latin typeface="Franklin Gothic Book"/>
                          <a:ea typeface="Times New Roman"/>
                          <a:cs typeface="Times New Roman"/>
                        </a:rPr>
                        <a:t>61,8</a:t>
                      </a:r>
                      <a:endParaRPr lang="ru-RU" sz="15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750251">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500" dirty="0">
                          <a:latin typeface="Franklin Gothic Book"/>
                          <a:ea typeface="Times New Roman"/>
                          <a:cs typeface="Times New Roman"/>
                        </a:rPr>
                        <a:t>Стоимость информационного обслуживания у альтернативного поставщика 1 обращения базами данных несобственной генерации</a:t>
                      </a:r>
                      <a:endParaRPr lang="ru-RU" sz="15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dirty="0">
                          <a:latin typeface="Franklin Gothic Book"/>
                          <a:ea typeface="Times New Roman"/>
                          <a:cs typeface="Times New Roman"/>
                        </a:rPr>
                        <a:t>129,23</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dirty="0">
                          <a:latin typeface="Franklin Gothic Book"/>
                          <a:ea typeface="Times New Roman"/>
                          <a:cs typeface="Times New Roman"/>
                        </a:rPr>
                        <a:t>313</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672259">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500" dirty="0">
                          <a:latin typeface="Franklin Gothic Book"/>
                          <a:ea typeface="Times New Roman"/>
                          <a:cs typeface="Times New Roman"/>
                        </a:rPr>
                        <a:t>Стоимость информационного обслуживания в библиотеке 1 обращения базами данных собственной генерации</a:t>
                      </a:r>
                      <a:endParaRPr lang="ru-RU" sz="15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dirty="0">
                          <a:latin typeface="Franklin Gothic Book"/>
                          <a:ea typeface="Times New Roman"/>
                          <a:cs typeface="Times New Roman"/>
                        </a:rPr>
                        <a:t>18,17</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dirty="0">
                          <a:latin typeface="Franklin Gothic Book"/>
                          <a:ea typeface="Times New Roman"/>
                          <a:cs typeface="Times New Roman"/>
                        </a:rPr>
                        <a:t>1,19</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750251">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500" dirty="0">
                          <a:latin typeface="Franklin Gothic Book"/>
                          <a:ea typeface="Times New Roman"/>
                          <a:cs typeface="Times New Roman"/>
                        </a:rPr>
                        <a:t>Стоимость информационного обслуживания у альтернативного поставщика 1 обращения базами данных библиотеки</a:t>
                      </a:r>
                      <a:endParaRPr lang="ru-RU" sz="15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dirty="0">
                          <a:latin typeface="Franklin Gothic Book"/>
                          <a:ea typeface="Times New Roman"/>
                          <a:cs typeface="Times New Roman"/>
                        </a:rPr>
                        <a:t>55,9</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dirty="0">
                          <a:latin typeface="Franklin Gothic Book"/>
                          <a:ea typeface="Times New Roman"/>
                          <a:cs typeface="Times New Roman"/>
                        </a:rPr>
                        <a:t>89,3</a:t>
                      </a:r>
                      <a:endParaRPr lang="ru-RU" sz="15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239179">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500" b="1" dirty="0">
                          <a:latin typeface="Franklin Gothic Book"/>
                          <a:ea typeface="Times New Roman"/>
                          <a:cs typeface="Times New Roman"/>
                        </a:rPr>
                        <a:t>Потребительский излишек</a:t>
                      </a:r>
                      <a:endParaRPr lang="ru-RU" sz="15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b="1" dirty="0">
                          <a:latin typeface="Franklin Gothic Book"/>
                          <a:ea typeface="Times New Roman"/>
                          <a:cs typeface="Times New Roman"/>
                        </a:rPr>
                        <a:t>4549,24</a:t>
                      </a:r>
                      <a:endParaRPr lang="ru-RU" sz="15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b="1" dirty="0">
                          <a:latin typeface="Franklin Gothic Book"/>
                          <a:ea typeface="Times New Roman"/>
                          <a:cs typeface="Times New Roman"/>
                        </a:rPr>
                        <a:t>2447,89</a:t>
                      </a:r>
                      <a:endParaRPr lang="ru-RU" sz="15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239179">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en-US" sz="1500" b="1" dirty="0">
                          <a:latin typeface="Franklin Gothic Book"/>
                          <a:ea typeface="Times New Roman"/>
                          <a:cs typeface="Times New Roman"/>
                        </a:rPr>
                        <a:t>ROI</a:t>
                      </a:r>
                      <a:r>
                        <a:rPr lang="ru-RU" sz="1500" b="1" dirty="0">
                          <a:latin typeface="Franklin Gothic Book"/>
                          <a:ea typeface="Times New Roman"/>
                          <a:cs typeface="Times New Roman"/>
                        </a:rPr>
                        <a:t> (руб.)</a:t>
                      </a:r>
                      <a:endParaRPr lang="ru-RU" sz="15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b="1" dirty="0">
                          <a:latin typeface="Franklin Gothic Book"/>
                          <a:ea typeface="Times New Roman"/>
                          <a:cs typeface="Times New Roman"/>
                        </a:rPr>
                        <a:t>3,21</a:t>
                      </a:r>
                      <a:endParaRPr lang="ru-RU" sz="15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500" b="1" dirty="0">
                          <a:latin typeface="Franklin Gothic Book"/>
                          <a:ea typeface="Times New Roman"/>
                          <a:cs typeface="Times New Roman"/>
                        </a:rPr>
                        <a:t>17,92</a:t>
                      </a:r>
                      <a:endParaRPr lang="ru-RU" sz="15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bl>
          </a:graphicData>
        </a:graphic>
      </p:graphicFrame>
    </p:spTree>
    <p:extLst>
      <p:ext uri="{BB962C8B-B14F-4D97-AF65-F5344CB8AC3E}">
        <p14:creationId xmlns:p14="http://schemas.microsoft.com/office/powerpoint/2010/main" val="2238266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16996" y="0"/>
            <a:ext cx="9179497" cy="6858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6" name="Объект 5"/>
          <p:cNvSpPr>
            <a:spLocks noGrp="1"/>
          </p:cNvSpPr>
          <p:nvPr>
            <p:ph idx="4294967295"/>
          </p:nvPr>
        </p:nvSpPr>
        <p:spPr>
          <a:xfrm>
            <a:off x="0" y="1600200"/>
            <a:ext cx="8229600" cy="4525963"/>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r>
              <a:rPr lang="ru-RU" sz="2000" dirty="0" smtClean="0">
                <a:solidFill>
                  <a:srgbClr val="820000"/>
                </a:solidFill>
              </a:rPr>
              <a:t>        </a:t>
            </a:r>
            <a:endParaRPr lang="ru-RU" sz="2000" dirty="0">
              <a:solidFill>
                <a:srgbClr val="820000"/>
              </a:solidFill>
            </a:endParaRPr>
          </a:p>
        </p:txBody>
      </p:sp>
      <p:sp>
        <p:nvSpPr>
          <p:cNvPr id="8" name="Прямоугольник 7"/>
          <p:cNvSpPr/>
          <p:nvPr/>
        </p:nvSpPr>
        <p:spPr>
          <a:xfrm>
            <a:off x="611536" y="1720840"/>
            <a:ext cx="7992912" cy="2554545"/>
          </a:xfrm>
          <a:prstGeom prst="rect">
            <a:avLst/>
          </a:prstGeom>
        </p:spPr>
        <p:txBody>
          <a:bodyPr wrap="square">
            <a:spAutoFit/>
          </a:bodyPr>
          <a:lstStyle/>
          <a:p>
            <a:pPr algn="just"/>
            <a:endParaRPr lang="ru-RU" sz="2000" b="1" i="1" dirty="0" smtClean="0">
              <a:solidFill>
                <a:srgbClr val="820000"/>
              </a:solidFill>
            </a:endParaRPr>
          </a:p>
          <a:p>
            <a:pPr algn="just"/>
            <a:r>
              <a:rPr lang="ru-RU" sz="2000" b="1" i="1" dirty="0" smtClean="0">
                <a:solidFill>
                  <a:srgbClr val="820000"/>
                </a:solidFill>
              </a:rPr>
              <a:t>Потребительский </a:t>
            </a:r>
            <a:r>
              <a:rPr lang="ru-RU" sz="2000" b="1" i="1" dirty="0">
                <a:solidFill>
                  <a:srgbClr val="820000"/>
                </a:solidFill>
              </a:rPr>
              <a:t>излишек</a:t>
            </a:r>
            <a:r>
              <a:rPr lang="ru-RU" sz="2000" dirty="0">
                <a:solidFill>
                  <a:srgbClr val="820000"/>
                </a:solidFill>
              </a:rPr>
              <a:t>, полученный налогоплательщиками в городах и районах отличается почти в два раза (4549,24 млн. руб. в городах и 2447,89 млн. руб. – в  районах), </a:t>
            </a:r>
          </a:p>
          <a:p>
            <a:pPr algn="just"/>
            <a:r>
              <a:rPr lang="ru-RU" sz="2000" b="1" i="1" dirty="0">
                <a:solidFill>
                  <a:srgbClr val="820000"/>
                </a:solidFill>
              </a:rPr>
              <a:t>Возврат на инвестиции </a:t>
            </a:r>
            <a:r>
              <a:rPr lang="ru-RU" sz="2000" dirty="0">
                <a:solidFill>
                  <a:srgbClr val="820000"/>
                </a:solidFill>
              </a:rPr>
              <a:t>в муниципальных районах более значителен – 17,92 руб. на каждый вложенный рубль  и 3,21 руб. – в городах </a:t>
            </a:r>
          </a:p>
          <a:p>
            <a:pPr algn="just"/>
            <a:r>
              <a:rPr lang="ru-RU" sz="2000" dirty="0">
                <a:solidFill>
                  <a:srgbClr val="820000"/>
                </a:solidFill>
              </a:rPr>
              <a:t>На расчеты влияет объем израсходованных на оказание услуг средств, в районах он ниже в  2 раза. </a:t>
            </a:r>
          </a:p>
        </p:txBody>
      </p:sp>
    </p:spTree>
    <p:extLst>
      <p:ext uri="{BB962C8B-B14F-4D97-AF65-F5344CB8AC3E}">
        <p14:creationId xmlns:p14="http://schemas.microsoft.com/office/powerpoint/2010/main" val="2870329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16996" y="0"/>
            <a:ext cx="9179497" cy="6858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7" name="Заголовок 6"/>
          <p:cNvSpPr>
            <a:spLocks noGrp="1"/>
          </p:cNvSpPr>
          <p:nvPr>
            <p:ph type="title"/>
          </p:nvPr>
        </p:nvSpPr>
        <p:spPr>
          <a:xfrm>
            <a:off x="457200" y="800648"/>
            <a:ext cx="8229600" cy="972168"/>
          </a:xfrm>
        </p:spPr>
        <p:txBody>
          <a:bodyPr>
            <a:normAutofit fontScale="90000"/>
          </a:bodyPr>
          <a:lstStyle/>
          <a:p>
            <a:r>
              <a:rPr lang="ru-RU" sz="2000" b="1" cap="all" dirty="0">
                <a:solidFill>
                  <a:srgbClr val="820000"/>
                </a:solidFill>
                <a:effectLst>
                  <a:reflection blurRad="12700" stA="48000" endA="300" endPos="55000" dir="5400000" sy="-90000" algn="bl" rotWithShape="0"/>
                </a:effectLst>
                <a:latin typeface="Calibri" pitchFamily="34" charset="0"/>
                <a:cs typeface="Calibri" pitchFamily="34" charset="0"/>
              </a:rPr>
              <a:t>Данные о стоимости мероприятий для детей и взрослых, потребительском излишке и возврате на инвестиции от услуг</a:t>
            </a:r>
            <a:br>
              <a:rPr lang="ru-RU" sz="2000" b="1" cap="all" dirty="0">
                <a:solidFill>
                  <a:srgbClr val="820000"/>
                </a:solidFill>
                <a:effectLst>
                  <a:reflection blurRad="12700" stA="48000" endA="300" endPos="55000" dir="5400000" sy="-90000" algn="bl" rotWithShape="0"/>
                </a:effectLst>
                <a:latin typeface="Calibri" pitchFamily="34" charset="0"/>
                <a:cs typeface="Calibri" pitchFamily="34" charset="0"/>
              </a:rPr>
            </a:br>
            <a:endParaRPr lang="ru-RU" sz="2000" b="1" dirty="0">
              <a:solidFill>
                <a:srgbClr val="820000"/>
              </a:solidFill>
              <a:latin typeface="Calibri" pitchFamily="34" charset="0"/>
              <a:cs typeface="Calibri" pitchFamily="34" charset="0"/>
            </a:endParaRPr>
          </a:p>
        </p:txBody>
      </p:sp>
      <p:sp>
        <p:nvSpPr>
          <p:cNvPr id="6" name="Объект 5"/>
          <p:cNvSpPr>
            <a:spLocks noGrp="1"/>
          </p:cNvSpPr>
          <p:nvPr>
            <p:ph idx="4294967295"/>
          </p:nvPr>
        </p:nvSpPr>
        <p:spPr>
          <a:xfrm>
            <a:off x="0" y="1600200"/>
            <a:ext cx="8229600" cy="4525963"/>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r>
              <a:rPr lang="ru-RU" sz="2000" dirty="0" smtClean="0">
                <a:solidFill>
                  <a:srgbClr val="820000"/>
                </a:solidFill>
              </a:rPr>
              <a:t>        </a:t>
            </a:r>
            <a:endParaRPr lang="ru-RU" sz="2000" dirty="0">
              <a:solidFill>
                <a:srgbClr val="82000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862984102"/>
              </p:ext>
            </p:extLst>
          </p:nvPr>
        </p:nvGraphicFramePr>
        <p:xfrm>
          <a:off x="323528" y="1416818"/>
          <a:ext cx="8496944" cy="5121520"/>
        </p:xfrm>
        <a:graphic>
          <a:graphicData uri="http://schemas.openxmlformats.org/drawingml/2006/table">
            <a:tbl>
              <a:tblPr firstRow="1" bandRow="1"/>
              <a:tblGrid>
                <a:gridCol w="5160017"/>
                <a:gridCol w="1760855"/>
                <a:gridCol w="1576072"/>
              </a:tblGrid>
              <a:tr h="506026">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Показатели</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Единиц в городах (в тыс.)</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Единиц в районах (в тыс.)</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r>
              <a:tr h="50602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1 посещения детского мероприятия в библиотеке</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en-US" sz="1600">
                          <a:latin typeface="Franklin Gothic Book"/>
                          <a:ea typeface="Times New Roman"/>
                          <a:cs typeface="Times New Roman"/>
                        </a:rPr>
                        <a:t>0</a:t>
                      </a:r>
                      <a:r>
                        <a:rPr lang="ru-RU" sz="1600">
                          <a:latin typeface="Franklin Gothic Book"/>
                          <a:ea typeface="Times New Roman"/>
                          <a:cs typeface="Times New Roman"/>
                        </a:rPr>
                        <a:t>,</a:t>
                      </a:r>
                      <a:r>
                        <a:rPr lang="en-US" sz="1600">
                          <a:latin typeface="Franklin Gothic Book"/>
                          <a:ea typeface="Times New Roman"/>
                          <a:cs typeface="Times New Roman"/>
                        </a:rPr>
                        <a:t>57</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0,54</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0602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1 посещения детского мероприятия у альтернативного поставщика услуг</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0,95</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0,79</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298924">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1 детского мероприятия в библиотеке</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13,71</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10,61</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0602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1 детского мероприятия у альтернативного поставщика услуг</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22,83</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15,56</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50602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1 посещения взрослого мероприятия в библиотеке</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0,74</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0,57</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0602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1 посещения взрослого мероприятия у альтернативного поставщика услуг</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0,84</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0,25</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298924">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1 взрослого мероприятия в библиотеке</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22,67</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16,67</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0602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1 взрослого мероприятия у альтернативного поставщика услуг</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25,7</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7,25</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298924">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b="1" dirty="0">
                          <a:latin typeface="Franklin Gothic Book"/>
                          <a:ea typeface="Times New Roman"/>
                          <a:cs typeface="Times New Roman"/>
                        </a:rPr>
                        <a:t>Потребительский излишек (млн. руб.)</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a:latin typeface="Franklin Gothic Book"/>
                          <a:ea typeface="Times New Roman"/>
                          <a:cs typeface="Times New Roman"/>
                        </a:rPr>
                        <a:t>75,17</a:t>
                      </a:r>
                      <a:endParaRPr lang="ru-RU" sz="1100" b="1">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4,3</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298924">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en-US" sz="1600" b="1" dirty="0">
                          <a:latin typeface="Franklin Gothic Book"/>
                          <a:ea typeface="Times New Roman"/>
                          <a:cs typeface="Times New Roman"/>
                        </a:rPr>
                        <a:t>ROI</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0,38</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0,04</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bl>
          </a:graphicData>
        </a:graphic>
      </p:graphicFrame>
    </p:spTree>
    <p:extLst>
      <p:ext uri="{BB962C8B-B14F-4D97-AF65-F5344CB8AC3E}">
        <p14:creationId xmlns:p14="http://schemas.microsoft.com/office/powerpoint/2010/main" val="14819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16996" y="0"/>
            <a:ext cx="9179497" cy="6858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6" name="Объект 5"/>
          <p:cNvSpPr>
            <a:spLocks noGrp="1"/>
          </p:cNvSpPr>
          <p:nvPr>
            <p:ph idx="4294967295"/>
          </p:nvPr>
        </p:nvSpPr>
        <p:spPr>
          <a:xfrm>
            <a:off x="0" y="1600200"/>
            <a:ext cx="8229600" cy="4525963"/>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r>
              <a:rPr lang="ru-RU" sz="2000" dirty="0" smtClean="0">
                <a:solidFill>
                  <a:srgbClr val="820000"/>
                </a:solidFill>
              </a:rPr>
              <a:t>        </a:t>
            </a:r>
            <a:endParaRPr lang="ru-RU" sz="2000" dirty="0">
              <a:solidFill>
                <a:srgbClr val="820000"/>
              </a:solidFill>
            </a:endParaRPr>
          </a:p>
        </p:txBody>
      </p:sp>
      <p:sp>
        <p:nvSpPr>
          <p:cNvPr id="8" name="Прямоугольник 7"/>
          <p:cNvSpPr/>
          <p:nvPr/>
        </p:nvSpPr>
        <p:spPr>
          <a:xfrm>
            <a:off x="683568" y="1305342"/>
            <a:ext cx="7920880" cy="3170099"/>
          </a:xfrm>
          <a:prstGeom prst="rect">
            <a:avLst/>
          </a:prstGeom>
        </p:spPr>
        <p:txBody>
          <a:bodyPr wrap="square">
            <a:spAutoFit/>
          </a:bodyPr>
          <a:lstStyle/>
          <a:p>
            <a:pPr algn="just"/>
            <a:r>
              <a:rPr lang="ru-RU" sz="2000" dirty="0" smtClean="0">
                <a:solidFill>
                  <a:srgbClr val="800000"/>
                </a:solidFill>
              </a:rPr>
              <a:t>         </a:t>
            </a:r>
          </a:p>
          <a:p>
            <a:pPr algn="just"/>
            <a:r>
              <a:rPr lang="ru-RU" sz="2000" dirty="0">
                <a:solidFill>
                  <a:srgbClr val="800000"/>
                </a:solidFill>
              </a:rPr>
              <a:t> </a:t>
            </a:r>
            <a:r>
              <a:rPr lang="ru-RU" sz="2000" dirty="0" smtClean="0">
                <a:solidFill>
                  <a:srgbClr val="800000"/>
                </a:solidFill>
              </a:rPr>
              <a:t>          Анализ </a:t>
            </a:r>
            <a:r>
              <a:rPr lang="ru-RU" sz="2000" dirty="0">
                <a:solidFill>
                  <a:srgbClr val="800000"/>
                </a:solidFill>
              </a:rPr>
              <a:t>стоимости одного посещения и одного мероприятия  в муниципальных городах и районах </a:t>
            </a:r>
            <a:r>
              <a:rPr lang="ru-RU" sz="2000" dirty="0" smtClean="0">
                <a:solidFill>
                  <a:srgbClr val="800000"/>
                </a:solidFill>
              </a:rPr>
              <a:t>приводит </a:t>
            </a:r>
            <a:r>
              <a:rPr lang="ru-RU" sz="2000" dirty="0">
                <a:solidFill>
                  <a:srgbClr val="800000"/>
                </a:solidFill>
              </a:rPr>
              <a:t>к следующим выводам: минимальные значения показателей отмечены в общедоступных библиотеках районов, максимальные – у альтернативных поставщиков услуг в городах. При этом, </a:t>
            </a:r>
            <a:r>
              <a:rPr lang="ru-RU" sz="2000" b="1" i="1" dirty="0">
                <a:solidFill>
                  <a:srgbClr val="800000"/>
                </a:solidFill>
              </a:rPr>
              <a:t>потребительский излишек, </a:t>
            </a:r>
            <a:r>
              <a:rPr lang="ru-RU" sz="2000" dirty="0">
                <a:solidFill>
                  <a:srgbClr val="800000"/>
                </a:solidFill>
              </a:rPr>
              <a:t>полученный при проведении мероприятий в библиотеках муниципальных городов, составляет 75,17 млн. руб. и </a:t>
            </a:r>
            <a:r>
              <a:rPr lang="ru-RU" sz="2000" b="1" i="1" dirty="0">
                <a:solidFill>
                  <a:srgbClr val="800000"/>
                </a:solidFill>
              </a:rPr>
              <a:t>возврат на инвестиции </a:t>
            </a:r>
            <a:r>
              <a:rPr lang="ru-RU" sz="2000" dirty="0">
                <a:solidFill>
                  <a:srgbClr val="800000"/>
                </a:solidFill>
              </a:rPr>
              <a:t>– 0,38 руб., в районах – 4,3 млн. руб. (в 7 раз меньше) и возврат на инвестиции – 0,04 руб. </a:t>
            </a:r>
          </a:p>
        </p:txBody>
      </p:sp>
    </p:spTree>
    <p:extLst>
      <p:ext uri="{BB962C8B-B14F-4D97-AF65-F5344CB8AC3E}">
        <p14:creationId xmlns:p14="http://schemas.microsoft.com/office/powerpoint/2010/main" val="2340712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16996" y="0"/>
            <a:ext cx="9179497" cy="6858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7" name="Заголовок 6"/>
          <p:cNvSpPr>
            <a:spLocks noGrp="1"/>
          </p:cNvSpPr>
          <p:nvPr>
            <p:ph type="title"/>
          </p:nvPr>
        </p:nvSpPr>
        <p:spPr>
          <a:xfrm>
            <a:off x="457200" y="908720"/>
            <a:ext cx="8229600" cy="765954"/>
          </a:xfrm>
        </p:spPr>
        <p:txBody>
          <a:bodyPr>
            <a:normAutofit/>
          </a:bodyPr>
          <a:lstStyle/>
          <a:p>
            <a:r>
              <a:rPr lang="ru-RU" sz="1800" cap="all" dirty="0">
                <a:solidFill>
                  <a:srgbClr val="800000"/>
                </a:solidFill>
                <a:effectLst>
                  <a:reflection blurRad="12700" stA="48000" endA="300" endPos="55000" dir="5400000" sy="-90000" algn="bl" rotWithShape="0"/>
                </a:effectLst>
                <a:latin typeface="Franklin Gothic Medium"/>
              </a:rPr>
              <a:t>Данные о стоимости методических мероприятий, потребительском излишке и возврате на инвестиции от услуг</a:t>
            </a:r>
            <a:endParaRPr lang="ru-RU" sz="1800" dirty="0">
              <a:solidFill>
                <a:srgbClr val="800000"/>
              </a:solidFill>
            </a:endParaRPr>
          </a:p>
        </p:txBody>
      </p:sp>
      <p:sp>
        <p:nvSpPr>
          <p:cNvPr id="6" name="Объект 5"/>
          <p:cNvSpPr>
            <a:spLocks noGrp="1"/>
          </p:cNvSpPr>
          <p:nvPr>
            <p:ph idx="4294967295"/>
          </p:nvPr>
        </p:nvSpPr>
        <p:spPr>
          <a:xfrm>
            <a:off x="0" y="1600200"/>
            <a:ext cx="8229600" cy="4525963"/>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r>
              <a:rPr lang="ru-RU" sz="2000" dirty="0" smtClean="0">
                <a:solidFill>
                  <a:srgbClr val="820000"/>
                </a:solidFill>
              </a:rPr>
              <a:t>        </a:t>
            </a:r>
            <a:endParaRPr lang="ru-RU" sz="2000" dirty="0">
              <a:solidFill>
                <a:srgbClr val="820000"/>
              </a:solidFill>
            </a:endParaRPr>
          </a:p>
        </p:txBody>
      </p:sp>
      <p:sp>
        <p:nvSpPr>
          <p:cNvPr id="8" name="Прямоугольник 7"/>
          <p:cNvSpPr/>
          <p:nvPr/>
        </p:nvSpPr>
        <p:spPr>
          <a:xfrm>
            <a:off x="683568" y="1305342"/>
            <a:ext cx="7920880" cy="707886"/>
          </a:xfrm>
          <a:prstGeom prst="rect">
            <a:avLst/>
          </a:prstGeom>
        </p:spPr>
        <p:txBody>
          <a:bodyPr wrap="square">
            <a:spAutoFit/>
          </a:bodyPr>
          <a:lstStyle/>
          <a:p>
            <a:pPr algn="just"/>
            <a:r>
              <a:rPr lang="ru-RU" sz="2000" dirty="0" smtClean="0">
                <a:solidFill>
                  <a:srgbClr val="800000"/>
                </a:solidFill>
              </a:rPr>
              <a:t>         </a:t>
            </a:r>
          </a:p>
          <a:p>
            <a:pPr algn="just"/>
            <a:r>
              <a:rPr lang="ru-RU" sz="2000" dirty="0">
                <a:solidFill>
                  <a:srgbClr val="800000"/>
                </a:solidFill>
              </a:rPr>
              <a:t> </a:t>
            </a:r>
            <a:r>
              <a:rPr lang="ru-RU" sz="2000" dirty="0" smtClean="0">
                <a:solidFill>
                  <a:srgbClr val="800000"/>
                </a:solidFill>
              </a:rPr>
              <a:t>          </a:t>
            </a:r>
            <a:endParaRPr lang="ru-RU" sz="2000" dirty="0">
              <a:solidFill>
                <a:srgbClr val="80000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791732450"/>
              </p:ext>
            </p:extLst>
          </p:nvPr>
        </p:nvGraphicFramePr>
        <p:xfrm>
          <a:off x="323529" y="1972290"/>
          <a:ext cx="8568950" cy="2833184"/>
        </p:xfrm>
        <a:graphic>
          <a:graphicData uri="http://schemas.openxmlformats.org/drawingml/2006/table">
            <a:tbl>
              <a:tblPr firstRow="1" bandRow="1"/>
              <a:tblGrid>
                <a:gridCol w="5416838"/>
                <a:gridCol w="1633715"/>
                <a:gridCol w="1518397"/>
              </a:tblGrid>
              <a:tr h="975344">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Показатели</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Единиц в городах </a:t>
                      </a:r>
                      <a:endParaRPr lang="ru-RU" sz="1100">
                        <a:latin typeface="Calibri"/>
                        <a:ea typeface="Times New Roman"/>
                        <a:cs typeface="Calibri"/>
                      </a:endParaRPr>
                    </a:p>
                    <a:p>
                      <a:pPr algn="ctr">
                        <a:lnSpc>
                          <a:spcPct val="115000"/>
                        </a:lnSpc>
                        <a:spcAft>
                          <a:spcPts val="0"/>
                        </a:spcAft>
                      </a:pPr>
                      <a:r>
                        <a:rPr lang="ru-RU" sz="1600">
                          <a:latin typeface="Franklin Gothic Book"/>
                          <a:ea typeface="Times New Roman"/>
                          <a:cs typeface="Times New Roman"/>
                        </a:rPr>
                        <a:t>(в тыс.)</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Единиц в районах</a:t>
                      </a:r>
                      <a:endParaRPr lang="ru-RU" sz="1100">
                        <a:latin typeface="Calibri"/>
                        <a:ea typeface="Times New Roman"/>
                        <a:cs typeface="Calibri"/>
                      </a:endParaRPr>
                    </a:p>
                    <a:p>
                      <a:pPr algn="ctr">
                        <a:lnSpc>
                          <a:spcPct val="115000"/>
                        </a:lnSpc>
                        <a:spcAft>
                          <a:spcPts val="0"/>
                        </a:spcAft>
                      </a:pPr>
                      <a:r>
                        <a:rPr lang="ru-RU" sz="1600">
                          <a:latin typeface="Franklin Gothic Book"/>
                          <a:ea typeface="Times New Roman"/>
                          <a:cs typeface="Times New Roman"/>
                        </a:rPr>
                        <a:t>(в тыс.)</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r>
              <a:tr h="556671">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участия 1 сотрудника в 1 мероприятии, проведенном библиотекой </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en-US" sz="1600">
                          <a:latin typeface="Franklin Gothic Book"/>
                          <a:ea typeface="Times New Roman"/>
                          <a:cs typeface="Times New Roman"/>
                        </a:rPr>
                        <a:t>4</a:t>
                      </a:r>
                      <a:r>
                        <a:rPr lang="ru-RU" sz="1600">
                          <a:latin typeface="Franklin Gothic Book"/>
                          <a:ea typeface="Times New Roman"/>
                          <a:cs typeface="Times New Roman"/>
                        </a:rPr>
                        <a:t>,</a:t>
                      </a:r>
                      <a:r>
                        <a:rPr lang="en-US" sz="1600">
                          <a:latin typeface="Franklin Gothic Book"/>
                          <a:ea typeface="Times New Roman"/>
                          <a:cs typeface="Times New Roman"/>
                        </a:rPr>
                        <a:t>22</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4,95</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56671">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участия 1 сотрудника в 1 мероприятии, проведенном альтернативным поставщиком услуг</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7,84</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16,61</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368088">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b="1" dirty="0">
                          <a:latin typeface="Franklin Gothic Book"/>
                          <a:ea typeface="Times New Roman"/>
                          <a:cs typeface="Times New Roman"/>
                        </a:rPr>
                        <a:t>Потребительский излишек</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7,2</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a:latin typeface="Franklin Gothic Book"/>
                          <a:ea typeface="Times New Roman"/>
                          <a:cs typeface="Times New Roman"/>
                        </a:rPr>
                        <a:t>8,08</a:t>
                      </a:r>
                      <a:endParaRPr lang="ru-RU" sz="1100" b="1">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368088">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en-US" sz="1600" b="1" dirty="0">
                          <a:latin typeface="Franklin Gothic Book"/>
                          <a:ea typeface="Times New Roman"/>
                          <a:cs typeface="Times New Roman"/>
                        </a:rPr>
                        <a:t>ROI</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0,86</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2,36</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bl>
          </a:graphicData>
        </a:graphic>
      </p:graphicFrame>
    </p:spTree>
    <p:extLst>
      <p:ext uri="{BB962C8B-B14F-4D97-AF65-F5344CB8AC3E}">
        <p14:creationId xmlns:p14="http://schemas.microsoft.com/office/powerpoint/2010/main" val="2336619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16996" y="0"/>
            <a:ext cx="9179497" cy="6858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11" name="Заголовок 10"/>
          <p:cNvSpPr>
            <a:spLocks noGrp="1"/>
          </p:cNvSpPr>
          <p:nvPr>
            <p:ph type="title"/>
          </p:nvPr>
        </p:nvSpPr>
        <p:spPr>
          <a:xfrm>
            <a:off x="457200" y="764704"/>
            <a:ext cx="8229600" cy="792088"/>
          </a:xfrm>
        </p:spPr>
        <p:txBody>
          <a:bodyPr>
            <a:normAutofit fontScale="90000"/>
          </a:bodyPr>
          <a:lstStyle/>
          <a:p>
            <a:r>
              <a:rPr lang="ru-RU" sz="2000" b="1" cap="all" dirty="0">
                <a:solidFill>
                  <a:srgbClr val="800000"/>
                </a:solidFill>
                <a:effectLst>
                  <a:reflection blurRad="12700" stA="48000" endA="300" endPos="55000" dir="5400000" sy="-90000" algn="bl" rotWithShape="0"/>
                </a:effectLst>
                <a:latin typeface="Calibri" pitchFamily="34" charset="0"/>
                <a:cs typeface="Calibri" pitchFamily="34" charset="0"/>
              </a:rPr>
              <a:t>Данные о стоимости услуг по использованию компьютера, интернета, КМТ, потребительском излишке и возврате инвестиции от услуг</a:t>
            </a:r>
            <a:endParaRPr lang="ru-RU" b="1" dirty="0">
              <a:solidFill>
                <a:srgbClr val="800000"/>
              </a:solidFill>
              <a:latin typeface="Calibri" pitchFamily="34" charset="0"/>
              <a:cs typeface="Calibri" pitchFamily="34" charset="0"/>
            </a:endParaRPr>
          </a:p>
        </p:txBody>
      </p:sp>
      <p:sp>
        <p:nvSpPr>
          <p:cNvPr id="6" name="Объект 5"/>
          <p:cNvSpPr>
            <a:spLocks noGrp="1"/>
          </p:cNvSpPr>
          <p:nvPr>
            <p:ph idx="4294967295"/>
          </p:nvPr>
        </p:nvSpPr>
        <p:spPr>
          <a:xfrm>
            <a:off x="0" y="1600200"/>
            <a:ext cx="8229600" cy="4525963"/>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r>
              <a:rPr lang="ru-RU" sz="2000" dirty="0" smtClean="0">
                <a:solidFill>
                  <a:srgbClr val="820000"/>
                </a:solidFill>
              </a:rPr>
              <a:t>        </a:t>
            </a:r>
            <a:endParaRPr lang="ru-RU" sz="2000" dirty="0">
              <a:solidFill>
                <a:srgbClr val="820000"/>
              </a:solidFill>
            </a:endParaRPr>
          </a:p>
        </p:txBody>
      </p:sp>
      <p:sp>
        <p:nvSpPr>
          <p:cNvPr id="8" name="Прямоугольник 7"/>
          <p:cNvSpPr/>
          <p:nvPr/>
        </p:nvSpPr>
        <p:spPr>
          <a:xfrm>
            <a:off x="683568" y="1305342"/>
            <a:ext cx="7920880" cy="707886"/>
          </a:xfrm>
          <a:prstGeom prst="rect">
            <a:avLst/>
          </a:prstGeom>
        </p:spPr>
        <p:txBody>
          <a:bodyPr wrap="square">
            <a:spAutoFit/>
          </a:bodyPr>
          <a:lstStyle/>
          <a:p>
            <a:pPr algn="just"/>
            <a:r>
              <a:rPr lang="ru-RU" sz="2000" dirty="0" smtClean="0">
                <a:solidFill>
                  <a:srgbClr val="800000"/>
                </a:solidFill>
              </a:rPr>
              <a:t>         </a:t>
            </a:r>
          </a:p>
          <a:p>
            <a:pPr algn="just"/>
            <a:r>
              <a:rPr lang="ru-RU" sz="2000" dirty="0">
                <a:solidFill>
                  <a:srgbClr val="800000"/>
                </a:solidFill>
              </a:rPr>
              <a:t> </a:t>
            </a:r>
            <a:r>
              <a:rPr lang="ru-RU" sz="2000" dirty="0" smtClean="0">
                <a:solidFill>
                  <a:srgbClr val="800000"/>
                </a:solidFill>
              </a:rPr>
              <a:t>          </a:t>
            </a:r>
            <a:endParaRPr lang="ru-RU" sz="2000" dirty="0">
              <a:solidFill>
                <a:srgbClr val="800000"/>
              </a:solidFill>
            </a:endParaRPr>
          </a:p>
        </p:txBody>
      </p:sp>
      <p:graphicFrame>
        <p:nvGraphicFramePr>
          <p:cNvPr id="9" name="Таблица 8"/>
          <p:cNvGraphicFramePr>
            <a:graphicFrameLocks noGrp="1"/>
          </p:cNvGraphicFramePr>
          <p:nvPr>
            <p:extLst>
              <p:ext uri="{D42A27DB-BD31-4B8C-83A1-F6EECF244321}">
                <p14:modId xmlns:p14="http://schemas.microsoft.com/office/powerpoint/2010/main" val="3187085372"/>
              </p:ext>
            </p:extLst>
          </p:nvPr>
        </p:nvGraphicFramePr>
        <p:xfrm>
          <a:off x="409814" y="1659287"/>
          <a:ext cx="8451833" cy="5070982"/>
        </p:xfrm>
        <a:graphic>
          <a:graphicData uri="http://schemas.openxmlformats.org/drawingml/2006/table">
            <a:tbl>
              <a:tblPr firstRow="1" bandRow="1"/>
              <a:tblGrid>
                <a:gridCol w="5342803"/>
                <a:gridCol w="1611386"/>
                <a:gridCol w="1497644"/>
              </a:tblGrid>
              <a:tr h="816326">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Показатели</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Единиц в городах </a:t>
                      </a:r>
                      <a:endParaRPr lang="ru-RU" sz="1100">
                        <a:latin typeface="Calibri"/>
                        <a:ea typeface="Times New Roman"/>
                        <a:cs typeface="Calibri"/>
                      </a:endParaRPr>
                    </a:p>
                    <a:p>
                      <a:pPr algn="ctr">
                        <a:lnSpc>
                          <a:spcPct val="115000"/>
                        </a:lnSpc>
                        <a:spcAft>
                          <a:spcPts val="0"/>
                        </a:spcAft>
                      </a:pPr>
                      <a:r>
                        <a:rPr lang="ru-RU" sz="1600">
                          <a:latin typeface="Franklin Gothic Book"/>
                          <a:ea typeface="Times New Roman"/>
                          <a:cs typeface="Times New Roman"/>
                        </a:rPr>
                        <a:t>(в тыс.)</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Единиц в районах </a:t>
                      </a:r>
                      <a:endParaRPr lang="ru-RU" sz="1100">
                        <a:latin typeface="Calibri"/>
                        <a:ea typeface="Times New Roman"/>
                        <a:cs typeface="Calibri"/>
                      </a:endParaRPr>
                    </a:p>
                    <a:p>
                      <a:pPr algn="ctr">
                        <a:lnSpc>
                          <a:spcPct val="115000"/>
                        </a:lnSpc>
                        <a:spcAft>
                          <a:spcPts val="0"/>
                        </a:spcAft>
                      </a:pPr>
                      <a:r>
                        <a:rPr lang="ru-RU" sz="1600">
                          <a:latin typeface="Franklin Gothic Book"/>
                          <a:ea typeface="Times New Roman"/>
                          <a:cs typeface="Times New Roman"/>
                        </a:rPr>
                        <a:t>(в тыс.)</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r>
              <a:tr h="544217">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платной услуги по предоставлению ПК в библиотеках</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en-US" sz="1600">
                          <a:latin typeface="Franklin Gothic Book"/>
                          <a:ea typeface="Times New Roman"/>
                          <a:cs typeface="Times New Roman"/>
                        </a:rPr>
                        <a:t>0</a:t>
                      </a:r>
                      <a:r>
                        <a:rPr lang="ru-RU" sz="1600">
                          <a:latin typeface="Franklin Gothic Book"/>
                          <a:ea typeface="Times New Roman"/>
                          <a:cs typeface="Times New Roman"/>
                        </a:rPr>
                        <a:t>,</a:t>
                      </a:r>
                      <a:r>
                        <a:rPr lang="en-US" sz="1600">
                          <a:latin typeface="Franklin Gothic Book"/>
                          <a:ea typeface="Times New Roman"/>
                          <a:cs typeface="Times New Roman"/>
                        </a:rPr>
                        <a:t>03</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0,03</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44217">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платной услуги по предоставлению ПК у альтернативного поставщика </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0,05</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0,03</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544217">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платной услуги по предоставлению ресурсов и сервисов Интернет в библиотеке</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0,03</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0,05</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44217">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a:latin typeface="Franklin Gothic Book"/>
                          <a:ea typeface="Times New Roman"/>
                          <a:cs typeface="Times New Roman"/>
                        </a:rPr>
                        <a:t>Стоимость платной услуги по предоставлению ресурсов и сервисов Интернет у альтернативного поставщика</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0,07</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0,04</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544217">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платной услуги по использованию копировально-множительной техники в библиотеке</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0,007</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0,004</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81632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dirty="0">
                          <a:latin typeface="Franklin Gothic Book"/>
                          <a:ea typeface="Times New Roman"/>
                          <a:cs typeface="Times New Roman"/>
                        </a:rPr>
                        <a:t>Стоимость платной услуги по использованию копировально-множительной техники у альтернативного поставщика</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dirty="0">
                          <a:latin typeface="Franklin Gothic Book"/>
                          <a:ea typeface="Times New Roman"/>
                          <a:cs typeface="Times New Roman"/>
                        </a:rPr>
                        <a:t>0,006</a:t>
                      </a:r>
                      <a:endParaRPr lang="ru-RU" sz="110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a:latin typeface="Franklin Gothic Book"/>
                          <a:ea typeface="Times New Roman"/>
                          <a:cs typeface="Times New Roman"/>
                        </a:rPr>
                        <a:t>0,007</a:t>
                      </a:r>
                      <a:endParaRPr lang="ru-RU" sz="110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292163">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ru-RU" sz="1600" b="1" dirty="0">
                          <a:latin typeface="Franklin Gothic Book"/>
                          <a:ea typeface="Times New Roman"/>
                          <a:cs typeface="Times New Roman"/>
                        </a:rPr>
                        <a:t>Потребительский излишек</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2 249,15</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515,4</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292163">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15000"/>
                        </a:lnSpc>
                        <a:spcAft>
                          <a:spcPts val="0"/>
                        </a:spcAft>
                      </a:pPr>
                      <a:r>
                        <a:rPr lang="en-US" sz="1600" b="1" dirty="0">
                          <a:latin typeface="Franklin Gothic Book"/>
                          <a:ea typeface="Times New Roman"/>
                          <a:cs typeface="Times New Roman"/>
                        </a:rPr>
                        <a:t>ROI</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a:latin typeface="Franklin Gothic Book"/>
                          <a:ea typeface="Times New Roman"/>
                          <a:cs typeface="Times New Roman"/>
                        </a:rPr>
                        <a:t>0,9</a:t>
                      </a:r>
                      <a:endParaRPr lang="ru-RU" sz="1100" b="1">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gn="ctr">
                        <a:lnSpc>
                          <a:spcPct val="115000"/>
                        </a:lnSpc>
                        <a:spcAft>
                          <a:spcPts val="0"/>
                        </a:spcAft>
                      </a:pPr>
                      <a:r>
                        <a:rPr lang="ru-RU" sz="1600" b="1" dirty="0">
                          <a:latin typeface="Franklin Gothic Book"/>
                          <a:ea typeface="Times New Roman"/>
                          <a:cs typeface="Times New Roman"/>
                        </a:rPr>
                        <a:t>0,5</a:t>
                      </a:r>
                      <a:endParaRPr lang="ru-RU" sz="1100" b="1"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bl>
          </a:graphicData>
        </a:graphic>
      </p:graphicFrame>
    </p:spTree>
    <p:extLst>
      <p:ext uri="{BB962C8B-B14F-4D97-AF65-F5344CB8AC3E}">
        <p14:creationId xmlns:p14="http://schemas.microsoft.com/office/powerpoint/2010/main" val="4270423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16996" y="0"/>
            <a:ext cx="9179497" cy="6858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6" name="Объект 5"/>
          <p:cNvSpPr>
            <a:spLocks noGrp="1"/>
          </p:cNvSpPr>
          <p:nvPr>
            <p:ph idx="4294967295"/>
          </p:nvPr>
        </p:nvSpPr>
        <p:spPr>
          <a:xfrm>
            <a:off x="0" y="1600200"/>
            <a:ext cx="8229600" cy="4525963"/>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r>
              <a:rPr lang="ru-RU" sz="2000" dirty="0" smtClean="0">
                <a:solidFill>
                  <a:srgbClr val="820000"/>
                </a:solidFill>
              </a:rPr>
              <a:t>        </a:t>
            </a:r>
            <a:endParaRPr lang="ru-RU" sz="2000" dirty="0">
              <a:solidFill>
                <a:srgbClr val="820000"/>
              </a:solidFill>
            </a:endParaRPr>
          </a:p>
        </p:txBody>
      </p:sp>
      <p:sp>
        <p:nvSpPr>
          <p:cNvPr id="8" name="Прямоугольник 7"/>
          <p:cNvSpPr/>
          <p:nvPr/>
        </p:nvSpPr>
        <p:spPr>
          <a:xfrm>
            <a:off x="683568" y="1305342"/>
            <a:ext cx="7920880" cy="707886"/>
          </a:xfrm>
          <a:prstGeom prst="rect">
            <a:avLst/>
          </a:prstGeom>
        </p:spPr>
        <p:txBody>
          <a:bodyPr wrap="square">
            <a:spAutoFit/>
          </a:bodyPr>
          <a:lstStyle/>
          <a:p>
            <a:pPr algn="just"/>
            <a:r>
              <a:rPr lang="ru-RU" sz="2000" dirty="0" smtClean="0">
                <a:solidFill>
                  <a:srgbClr val="800000"/>
                </a:solidFill>
              </a:rPr>
              <a:t>         </a:t>
            </a:r>
          </a:p>
          <a:p>
            <a:pPr algn="just"/>
            <a:r>
              <a:rPr lang="ru-RU" sz="2000" dirty="0">
                <a:solidFill>
                  <a:srgbClr val="800000"/>
                </a:solidFill>
              </a:rPr>
              <a:t> </a:t>
            </a:r>
            <a:r>
              <a:rPr lang="ru-RU" sz="2000" dirty="0" smtClean="0">
                <a:solidFill>
                  <a:srgbClr val="800000"/>
                </a:solidFill>
              </a:rPr>
              <a:t>          </a:t>
            </a:r>
            <a:endParaRPr lang="ru-RU" sz="2000" dirty="0">
              <a:solidFill>
                <a:srgbClr val="800000"/>
              </a:solidFill>
            </a:endParaRPr>
          </a:p>
        </p:txBody>
      </p:sp>
      <p:sp>
        <p:nvSpPr>
          <p:cNvPr id="5" name="Прямоугольник 4"/>
          <p:cNvSpPr/>
          <p:nvPr/>
        </p:nvSpPr>
        <p:spPr>
          <a:xfrm>
            <a:off x="755576" y="1097593"/>
            <a:ext cx="7416824" cy="3785652"/>
          </a:xfrm>
          <a:prstGeom prst="rect">
            <a:avLst/>
          </a:prstGeom>
        </p:spPr>
        <p:txBody>
          <a:bodyPr wrap="square">
            <a:spAutoFit/>
          </a:bodyPr>
          <a:lstStyle/>
          <a:p>
            <a:pPr indent="226695" algn="just">
              <a:lnSpc>
                <a:spcPct val="150000"/>
              </a:lnSpc>
              <a:spcAft>
                <a:spcPts val="0"/>
              </a:spcAft>
            </a:pPr>
            <a:r>
              <a:rPr lang="ru-RU" sz="2000" dirty="0">
                <a:solidFill>
                  <a:srgbClr val="800000"/>
                </a:solidFill>
                <a:latin typeface="Calibri" pitchFamily="34" charset="0"/>
                <a:ea typeface="Times New Roman"/>
                <a:cs typeface="Calibri" pitchFamily="34" charset="0"/>
              </a:rPr>
              <a:t>При расчете эффективности каждой из </a:t>
            </a:r>
            <a:r>
              <a:rPr lang="ru-RU" sz="2000" dirty="0" err="1">
                <a:solidFill>
                  <a:srgbClr val="800000"/>
                </a:solidFill>
                <a:latin typeface="Calibri" pitchFamily="34" charset="0"/>
                <a:ea typeface="Times New Roman"/>
                <a:cs typeface="Calibri" pitchFamily="34" charset="0"/>
              </a:rPr>
              <a:t>подуслуг</a:t>
            </a:r>
            <a:r>
              <a:rPr lang="ru-RU" sz="2000" dirty="0">
                <a:solidFill>
                  <a:srgbClr val="800000"/>
                </a:solidFill>
                <a:latin typeface="Calibri" pitchFamily="34" charset="0"/>
                <a:ea typeface="Times New Roman"/>
                <a:cs typeface="Calibri" pitchFamily="34" charset="0"/>
              </a:rPr>
              <a:t>, максимальный </a:t>
            </a:r>
            <a:r>
              <a:rPr lang="ru-RU" sz="2000" b="1" i="1" dirty="0">
                <a:solidFill>
                  <a:srgbClr val="800000"/>
                </a:solidFill>
                <a:latin typeface="Calibri" pitchFamily="34" charset="0"/>
                <a:ea typeface="Times New Roman"/>
                <a:cs typeface="Calibri" pitchFamily="34" charset="0"/>
              </a:rPr>
              <a:t>возврат на инвестиции </a:t>
            </a:r>
            <a:r>
              <a:rPr lang="ru-RU" sz="2000" dirty="0">
                <a:solidFill>
                  <a:srgbClr val="800000"/>
                </a:solidFill>
                <a:latin typeface="Calibri" pitchFamily="34" charset="0"/>
                <a:ea typeface="Times New Roman"/>
                <a:cs typeface="Calibri" pitchFamily="34" charset="0"/>
              </a:rPr>
              <a:t>получен в целом при предоставлении услуги по предоставлению ресурсов и сервисов интернет – </a:t>
            </a:r>
            <a:r>
              <a:rPr lang="ru-RU" sz="2000" dirty="0" smtClean="0">
                <a:solidFill>
                  <a:srgbClr val="800000"/>
                </a:solidFill>
                <a:latin typeface="Calibri" pitchFamily="34" charset="0"/>
                <a:ea typeface="Times New Roman"/>
                <a:cs typeface="Calibri" pitchFamily="34" charset="0"/>
              </a:rPr>
              <a:t>1,2 руб. </a:t>
            </a:r>
            <a:r>
              <a:rPr lang="ru-RU" sz="2000" b="1" i="1" dirty="0">
                <a:solidFill>
                  <a:srgbClr val="800000"/>
                </a:solidFill>
                <a:latin typeface="Calibri" pitchFamily="34" charset="0"/>
                <a:ea typeface="Times New Roman"/>
                <a:cs typeface="Calibri" pitchFamily="34" charset="0"/>
              </a:rPr>
              <a:t>Потребительский излишек</a:t>
            </a:r>
            <a:r>
              <a:rPr lang="ru-RU" sz="2000" dirty="0">
                <a:solidFill>
                  <a:srgbClr val="800000"/>
                </a:solidFill>
                <a:latin typeface="Calibri" pitchFamily="34" charset="0"/>
                <a:ea typeface="Times New Roman"/>
                <a:cs typeface="Calibri" pitchFamily="34" charset="0"/>
              </a:rPr>
              <a:t>, полученный в городах, выше в 4 раза, чем в районах (см. табл.5). Общий потребительский излишек составляет </a:t>
            </a:r>
            <a:r>
              <a:rPr lang="ru-RU" sz="2000" dirty="0" smtClean="0">
                <a:solidFill>
                  <a:srgbClr val="800000"/>
                </a:solidFill>
                <a:latin typeface="Calibri" pitchFamily="34" charset="0"/>
                <a:ea typeface="Times New Roman"/>
                <a:cs typeface="Calibri" pitchFamily="34" charset="0"/>
              </a:rPr>
              <a:t>2 764,5 тыс. </a:t>
            </a:r>
            <a:r>
              <a:rPr lang="ru-RU" sz="2000" dirty="0">
                <a:solidFill>
                  <a:srgbClr val="800000"/>
                </a:solidFill>
                <a:latin typeface="Calibri" pitchFamily="34" charset="0"/>
                <a:ea typeface="Times New Roman"/>
                <a:cs typeface="Calibri" pitchFamily="34" charset="0"/>
              </a:rPr>
              <a:t>руб., полученные на 3 </a:t>
            </a:r>
            <a:r>
              <a:rPr lang="ru-RU" sz="2000" dirty="0" smtClean="0">
                <a:solidFill>
                  <a:srgbClr val="800000"/>
                </a:solidFill>
                <a:latin typeface="Calibri" pitchFamily="34" charset="0"/>
                <a:ea typeface="Times New Roman"/>
                <a:cs typeface="Calibri" pitchFamily="34" charset="0"/>
              </a:rPr>
              <a:t>582,8 тыс. </a:t>
            </a:r>
            <a:r>
              <a:rPr lang="ru-RU" sz="2000" dirty="0">
                <a:solidFill>
                  <a:srgbClr val="800000"/>
                </a:solidFill>
                <a:latin typeface="Calibri" pitchFamily="34" charset="0"/>
                <a:ea typeface="Times New Roman"/>
                <a:cs typeface="Calibri" pitchFamily="34" charset="0"/>
              </a:rPr>
              <a:t>вложенных рублей, общий возврат на инвестиции составляет 0,8 руб. </a:t>
            </a:r>
          </a:p>
        </p:txBody>
      </p:sp>
    </p:spTree>
    <p:extLst>
      <p:ext uri="{BB962C8B-B14F-4D97-AF65-F5344CB8AC3E}">
        <p14:creationId xmlns:p14="http://schemas.microsoft.com/office/powerpoint/2010/main" val="1859195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16996" y="0"/>
            <a:ext cx="9179497" cy="6858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9" name="Заголовок 8"/>
          <p:cNvSpPr>
            <a:spLocks noGrp="1"/>
          </p:cNvSpPr>
          <p:nvPr>
            <p:ph type="title"/>
          </p:nvPr>
        </p:nvSpPr>
        <p:spPr>
          <a:xfrm>
            <a:off x="457200" y="692696"/>
            <a:ext cx="8229600" cy="724942"/>
          </a:xfrm>
        </p:spPr>
        <p:txBody>
          <a:bodyPr>
            <a:normAutofit/>
          </a:bodyPr>
          <a:lstStyle/>
          <a:p>
            <a:r>
              <a:rPr lang="ru-RU" sz="2000" b="1" cap="all" dirty="0">
                <a:solidFill>
                  <a:srgbClr val="800000"/>
                </a:solidFill>
                <a:effectLst>
                  <a:reflection blurRad="12700" stA="48000" endA="300" endPos="55000" dir="5400000" sy="-90000" algn="bl" rotWithShape="0"/>
                </a:effectLst>
                <a:latin typeface="Calibri" pitchFamily="34" charset="0"/>
                <a:cs typeface="Calibri" pitchFamily="34" charset="0"/>
              </a:rPr>
              <a:t>Общий расчет возврата на инвестиции</a:t>
            </a:r>
            <a:endParaRPr lang="ru-RU" sz="2000" b="1" dirty="0">
              <a:solidFill>
                <a:srgbClr val="800000"/>
              </a:solidFill>
              <a:latin typeface="Calibri" pitchFamily="34" charset="0"/>
              <a:cs typeface="Calibri" pitchFamily="34" charset="0"/>
            </a:endParaRPr>
          </a:p>
        </p:txBody>
      </p:sp>
      <p:sp>
        <p:nvSpPr>
          <p:cNvPr id="6" name="Объект 5"/>
          <p:cNvSpPr>
            <a:spLocks noGrp="1"/>
          </p:cNvSpPr>
          <p:nvPr>
            <p:ph idx="4294967295"/>
          </p:nvPr>
        </p:nvSpPr>
        <p:spPr>
          <a:xfrm>
            <a:off x="0" y="1600200"/>
            <a:ext cx="8229600" cy="4525963"/>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r>
              <a:rPr lang="ru-RU" sz="2000" dirty="0" smtClean="0">
                <a:solidFill>
                  <a:srgbClr val="820000"/>
                </a:solidFill>
              </a:rPr>
              <a:t>        </a:t>
            </a:r>
            <a:endParaRPr lang="ru-RU" sz="2000" dirty="0">
              <a:solidFill>
                <a:srgbClr val="820000"/>
              </a:solidFill>
            </a:endParaRPr>
          </a:p>
        </p:txBody>
      </p:sp>
      <p:sp>
        <p:nvSpPr>
          <p:cNvPr id="8" name="Прямоугольник 7"/>
          <p:cNvSpPr/>
          <p:nvPr/>
        </p:nvSpPr>
        <p:spPr>
          <a:xfrm>
            <a:off x="683568" y="1305342"/>
            <a:ext cx="7920880" cy="707886"/>
          </a:xfrm>
          <a:prstGeom prst="rect">
            <a:avLst/>
          </a:prstGeom>
        </p:spPr>
        <p:txBody>
          <a:bodyPr wrap="square">
            <a:spAutoFit/>
          </a:bodyPr>
          <a:lstStyle/>
          <a:p>
            <a:pPr algn="just"/>
            <a:r>
              <a:rPr lang="ru-RU" sz="2000" dirty="0" smtClean="0">
                <a:solidFill>
                  <a:srgbClr val="800000"/>
                </a:solidFill>
              </a:rPr>
              <a:t>         </a:t>
            </a:r>
          </a:p>
          <a:p>
            <a:pPr algn="just"/>
            <a:r>
              <a:rPr lang="ru-RU" sz="2000" dirty="0">
                <a:solidFill>
                  <a:srgbClr val="800000"/>
                </a:solidFill>
              </a:rPr>
              <a:t> </a:t>
            </a:r>
            <a:r>
              <a:rPr lang="ru-RU" sz="2000" dirty="0" smtClean="0">
                <a:solidFill>
                  <a:srgbClr val="800000"/>
                </a:solidFill>
              </a:rPr>
              <a:t>          </a:t>
            </a:r>
            <a:endParaRPr lang="ru-RU" sz="2000" dirty="0">
              <a:solidFill>
                <a:srgbClr val="800000"/>
              </a:solidFill>
            </a:endParaRPr>
          </a:p>
        </p:txBody>
      </p:sp>
      <p:sp>
        <p:nvSpPr>
          <p:cNvPr id="5" name="Прямоугольник 4"/>
          <p:cNvSpPr/>
          <p:nvPr/>
        </p:nvSpPr>
        <p:spPr>
          <a:xfrm>
            <a:off x="755576" y="1097593"/>
            <a:ext cx="7416824" cy="506292"/>
          </a:xfrm>
          <a:prstGeom prst="rect">
            <a:avLst/>
          </a:prstGeom>
        </p:spPr>
        <p:txBody>
          <a:bodyPr wrap="square">
            <a:spAutoFit/>
          </a:bodyPr>
          <a:lstStyle/>
          <a:p>
            <a:pPr indent="226695" algn="just">
              <a:lnSpc>
                <a:spcPct val="150000"/>
              </a:lnSpc>
              <a:spcAft>
                <a:spcPts val="0"/>
              </a:spcAft>
            </a:pPr>
            <a:endParaRPr lang="ru-RU" sz="2000" dirty="0">
              <a:solidFill>
                <a:srgbClr val="800000"/>
              </a:solidFill>
              <a:latin typeface="Calibri" pitchFamily="34" charset="0"/>
              <a:ea typeface="Times New Roman"/>
              <a:cs typeface="Calibri"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890039367"/>
              </p:ext>
            </p:extLst>
          </p:nvPr>
        </p:nvGraphicFramePr>
        <p:xfrm>
          <a:off x="457200" y="1350738"/>
          <a:ext cx="8363272" cy="5257898"/>
        </p:xfrm>
        <a:graphic>
          <a:graphicData uri="http://schemas.openxmlformats.org/drawingml/2006/table">
            <a:tbl>
              <a:tblPr firstRow="1" bandRow="1"/>
              <a:tblGrid>
                <a:gridCol w="1996288"/>
                <a:gridCol w="894376"/>
                <a:gridCol w="801653"/>
                <a:gridCol w="831914"/>
                <a:gridCol w="1039892"/>
                <a:gridCol w="998949"/>
                <a:gridCol w="526226"/>
                <a:gridCol w="762588"/>
                <a:gridCol w="511386"/>
              </a:tblGrid>
              <a:tr h="1344355">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indent="-22860" algn="ctr">
                        <a:lnSpc>
                          <a:spcPct val="115000"/>
                        </a:lnSpc>
                        <a:spcAft>
                          <a:spcPts val="0"/>
                        </a:spcAft>
                      </a:pPr>
                      <a:r>
                        <a:rPr lang="ru-RU" sz="1050" dirty="0">
                          <a:latin typeface="Franklin Gothic Book"/>
                          <a:ea typeface="Times New Roman"/>
                          <a:cs typeface="Times New Roman"/>
                        </a:rPr>
                        <a:t>Показатели</a:t>
                      </a:r>
                      <a:endParaRPr lang="ru-RU" sz="1050" dirty="0">
                        <a:latin typeface="Calibri"/>
                        <a:ea typeface="Times New Roman"/>
                        <a:cs typeface="Calibri"/>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R="71755" indent="-22860" algn="ctr">
                        <a:lnSpc>
                          <a:spcPct val="115000"/>
                        </a:lnSpc>
                        <a:spcAft>
                          <a:spcPts val="0"/>
                        </a:spcAft>
                      </a:pPr>
                      <a:r>
                        <a:rPr lang="ru-RU" sz="1050" dirty="0">
                          <a:latin typeface="Franklin Gothic Book"/>
                          <a:ea typeface="Times New Roman"/>
                          <a:cs typeface="Times New Roman"/>
                        </a:rPr>
                        <a:t>Количество услуг (ресурсов), тыс.</a:t>
                      </a:r>
                      <a:endParaRPr lang="ru-RU" sz="1050" dirty="0">
                        <a:latin typeface="Calibri"/>
                        <a:ea typeface="Times New Roman"/>
                        <a:cs typeface="Calibri"/>
                      </a:endParaRPr>
                    </a:p>
                  </a:txBody>
                  <a:tcPr marL="68580" marR="68580" marT="0" marB="0" vert="vert27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R="71755" indent="-22860" algn="ctr">
                        <a:lnSpc>
                          <a:spcPct val="115000"/>
                        </a:lnSpc>
                        <a:spcAft>
                          <a:spcPts val="0"/>
                        </a:spcAft>
                      </a:pPr>
                      <a:r>
                        <a:rPr lang="ru-RU" sz="1050" dirty="0">
                          <a:latin typeface="Franklin Gothic Book"/>
                          <a:ea typeface="Times New Roman"/>
                          <a:cs typeface="Times New Roman"/>
                        </a:rPr>
                        <a:t>Средняя стоимость услуги (ресурса) в библиотеках</a:t>
                      </a:r>
                      <a:endParaRPr lang="ru-RU" sz="1050" dirty="0">
                        <a:latin typeface="Calibri"/>
                        <a:ea typeface="Times New Roman"/>
                        <a:cs typeface="Calibri"/>
                      </a:endParaRPr>
                    </a:p>
                    <a:p>
                      <a:pPr marR="71755" indent="-22860" algn="ctr">
                        <a:lnSpc>
                          <a:spcPct val="115000"/>
                        </a:lnSpc>
                        <a:spcAft>
                          <a:spcPts val="0"/>
                        </a:spcAft>
                      </a:pPr>
                      <a:r>
                        <a:rPr lang="ru-RU" sz="1050" dirty="0">
                          <a:latin typeface="Franklin Gothic Book"/>
                          <a:ea typeface="Times New Roman"/>
                          <a:cs typeface="Times New Roman"/>
                        </a:rPr>
                        <a:t>(тыс. руб.)</a:t>
                      </a:r>
                      <a:endParaRPr lang="ru-RU" sz="1050" dirty="0">
                        <a:latin typeface="Calibri"/>
                        <a:ea typeface="Times New Roman"/>
                        <a:cs typeface="Calibri"/>
                      </a:endParaRPr>
                    </a:p>
                  </a:txBody>
                  <a:tcPr marL="68580" marR="68580" marT="0" marB="0" vert="vert27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R="71755" indent="-22860" algn="ctr">
                        <a:lnSpc>
                          <a:spcPct val="115000"/>
                        </a:lnSpc>
                        <a:spcAft>
                          <a:spcPts val="0"/>
                        </a:spcAft>
                      </a:pPr>
                      <a:r>
                        <a:rPr lang="ru-RU" sz="1050" dirty="0">
                          <a:latin typeface="Franklin Gothic Book"/>
                          <a:ea typeface="Times New Roman"/>
                          <a:cs typeface="Times New Roman"/>
                        </a:rPr>
                        <a:t>Израсходовано библиотеками всего (млн. руб.)</a:t>
                      </a:r>
                      <a:endParaRPr lang="ru-RU" sz="1050" dirty="0">
                        <a:latin typeface="Calibri"/>
                        <a:ea typeface="Times New Roman"/>
                        <a:cs typeface="Calibri"/>
                      </a:endParaRPr>
                    </a:p>
                  </a:txBody>
                  <a:tcPr marL="68580" marR="68580" marT="0" marB="0" vert="vert27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R="71755" indent="-22860" algn="ctr">
                        <a:lnSpc>
                          <a:spcPct val="115000"/>
                        </a:lnSpc>
                        <a:spcAft>
                          <a:spcPts val="0"/>
                        </a:spcAft>
                      </a:pPr>
                      <a:r>
                        <a:rPr lang="ru-RU" sz="1050" dirty="0">
                          <a:latin typeface="Franklin Gothic Book"/>
                          <a:ea typeface="Times New Roman"/>
                          <a:cs typeface="Times New Roman"/>
                        </a:rPr>
                        <a:t>Средняя стоимость услуги (ресурса) у альтернативного поставщика </a:t>
                      </a:r>
                      <a:endParaRPr lang="ru-RU" sz="1050" dirty="0">
                        <a:latin typeface="Calibri"/>
                        <a:ea typeface="Times New Roman"/>
                        <a:cs typeface="Calibri"/>
                      </a:endParaRPr>
                    </a:p>
                    <a:p>
                      <a:pPr marR="71755" indent="-22860" algn="ctr">
                        <a:lnSpc>
                          <a:spcPct val="115000"/>
                        </a:lnSpc>
                        <a:spcAft>
                          <a:spcPts val="0"/>
                        </a:spcAft>
                      </a:pPr>
                      <a:r>
                        <a:rPr lang="ru-RU" sz="1050" dirty="0">
                          <a:latin typeface="Franklin Gothic Book"/>
                          <a:ea typeface="Times New Roman"/>
                          <a:cs typeface="Times New Roman"/>
                        </a:rPr>
                        <a:t>(тыс. руб.)</a:t>
                      </a:r>
                      <a:endParaRPr lang="ru-RU" sz="1050" dirty="0">
                        <a:latin typeface="Calibri"/>
                        <a:ea typeface="Times New Roman"/>
                        <a:cs typeface="Calibri"/>
                      </a:endParaRPr>
                    </a:p>
                  </a:txBody>
                  <a:tcPr marL="68580" marR="68580" marT="0" marB="0" vert="vert27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R="71755" indent="-22860" algn="ctr">
                        <a:lnSpc>
                          <a:spcPct val="115000"/>
                        </a:lnSpc>
                        <a:spcAft>
                          <a:spcPts val="0"/>
                        </a:spcAft>
                      </a:pPr>
                      <a:r>
                        <a:rPr lang="ru-RU" sz="1050" dirty="0">
                          <a:latin typeface="Franklin Gothic Book"/>
                          <a:ea typeface="Times New Roman"/>
                          <a:cs typeface="Times New Roman"/>
                        </a:rPr>
                        <a:t>Израсходовано альтернативным поставщиком всего (млн. руб.)</a:t>
                      </a:r>
                      <a:endParaRPr lang="ru-RU" sz="1050" dirty="0">
                        <a:latin typeface="Calibri"/>
                        <a:ea typeface="Times New Roman"/>
                        <a:cs typeface="Calibri"/>
                      </a:endParaRPr>
                    </a:p>
                  </a:txBody>
                  <a:tcPr marL="68580" marR="68580" marT="0" marB="0" vert="vert27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R="71755" indent="-22860" algn="ctr">
                        <a:lnSpc>
                          <a:spcPct val="115000"/>
                        </a:lnSpc>
                        <a:spcAft>
                          <a:spcPts val="0"/>
                        </a:spcAft>
                      </a:pPr>
                      <a:r>
                        <a:rPr lang="ru-RU" sz="1050" dirty="0">
                          <a:latin typeface="Franklin Gothic Book"/>
                          <a:ea typeface="Times New Roman"/>
                          <a:cs typeface="Times New Roman"/>
                        </a:rPr>
                        <a:t>% об общего потребительского излишка</a:t>
                      </a:r>
                      <a:endParaRPr lang="ru-RU" sz="1050" dirty="0">
                        <a:latin typeface="Calibri"/>
                        <a:ea typeface="Times New Roman"/>
                        <a:cs typeface="Calibri"/>
                      </a:endParaRPr>
                    </a:p>
                  </a:txBody>
                  <a:tcPr marL="68580" marR="68580" marT="0" marB="0" vert="vert27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R="71755" indent="-22860" algn="ctr">
                        <a:lnSpc>
                          <a:spcPct val="115000"/>
                        </a:lnSpc>
                        <a:spcAft>
                          <a:spcPts val="0"/>
                        </a:spcAft>
                      </a:pPr>
                      <a:r>
                        <a:rPr lang="ru-RU" sz="1050" dirty="0">
                          <a:latin typeface="Franklin Gothic Book"/>
                          <a:ea typeface="Times New Roman"/>
                          <a:cs typeface="Times New Roman"/>
                        </a:rPr>
                        <a:t>Потребительский излишек </a:t>
                      </a:r>
                      <a:endParaRPr lang="ru-RU" sz="1050" dirty="0">
                        <a:latin typeface="Calibri"/>
                        <a:ea typeface="Times New Roman"/>
                        <a:cs typeface="Calibri"/>
                      </a:endParaRPr>
                    </a:p>
                    <a:p>
                      <a:pPr marR="71755" indent="-22860" algn="ctr">
                        <a:lnSpc>
                          <a:spcPct val="115000"/>
                        </a:lnSpc>
                        <a:spcAft>
                          <a:spcPts val="0"/>
                        </a:spcAft>
                      </a:pPr>
                      <a:r>
                        <a:rPr lang="ru-RU" sz="1050" dirty="0">
                          <a:latin typeface="Franklin Gothic Book"/>
                          <a:ea typeface="Times New Roman"/>
                          <a:cs typeface="Times New Roman"/>
                        </a:rPr>
                        <a:t>(млн. руб.)</a:t>
                      </a:r>
                      <a:endParaRPr lang="ru-RU" sz="1050" dirty="0">
                        <a:latin typeface="Calibri"/>
                        <a:ea typeface="Times New Roman"/>
                        <a:cs typeface="Calibri"/>
                      </a:endParaRPr>
                    </a:p>
                  </a:txBody>
                  <a:tcPr marL="68580" marR="68580" marT="0" marB="0" vert="vert27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R="71755" indent="-22860" algn="ctr">
                        <a:lnSpc>
                          <a:spcPct val="115000"/>
                        </a:lnSpc>
                        <a:spcAft>
                          <a:spcPts val="0"/>
                        </a:spcAft>
                      </a:pPr>
                      <a:r>
                        <a:rPr lang="ru-RU" sz="1050" dirty="0">
                          <a:latin typeface="Franklin Gothic Book"/>
                          <a:ea typeface="Times New Roman"/>
                          <a:cs typeface="Times New Roman"/>
                        </a:rPr>
                        <a:t>ROI</a:t>
                      </a:r>
                      <a:endParaRPr lang="ru-RU" sz="1050" dirty="0">
                        <a:latin typeface="Calibri"/>
                        <a:ea typeface="Times New Roman"/>
                        <a:cs typeface="Calibri"/>
                      </a:endParaRPr>
                    </a:p>
                  </a:txBody>
                  <a:tcPr marL="68580" marR="68580" marT="0" marB="0" vert="vert27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r>
              <a:tr h="28429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nSpc>
                          <a:spcPct val="115000"/>
                        </a:lnSpc>
                        <a:spcAft>
                          <a:spcPts val="0"/>
                        </a:spcAft>
                      </a:pPr>
                      <a:r>
                        <a:rPr lang="ru-RU" sz="1400" dirty="0">
                          <a:latin typeface="Franklin Gothic Book"/>
                          <a:ea typeface="Times New Roman"/>
                          <a:cs typeface="Times New Roman"/>
                        </a:rPr>
                        <a:t>Выдача изданий детям </a:t>
                      </a:r>
                      <a:endParaRPr lang="ru-RU" sz="1100" dirty="0">
                        <a:latin typeface="Calibri"/>
                        <a:ea typeface="Times New Roman"/>
                        <a:cs typeface="Calibri"/>
                      </a:endParaRPr>
                    </a:p>
                  </a:txBody>
                  <a:tcPr marL="68580" marR="68580" marT="0"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3645,9</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0,044</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166,48</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0,045</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174,9</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0,09</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8,42</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0,05</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45798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nSpc>
                          <a:spcPct val="115000"/>
                        </a:lnSpc>
                        <a:spcAft>
                          <a:spcPts val="0"/>
                        </a:spcAft>
                      </a:pPr>
                      <a:r>
                        <a:rPr lang="ru-RU" sz="1400" dirty="0">
                          <a:latin typeface="Franklin Gothic Book"/>
                          <a:ea typeface="Times New Roman"/>
                          <a:cs typeface="Times New Roman"/>
                        </a:rPr>
                        <a:t>Выдача изданий взрослым </a:t>
                      </a:r>
                      <a:endParaRPr lang="ru-RU" sz="1100" dirty="0">
                        <a:latin typeface="Calibri"/>
                        <a:ea typeface="Times New Roman"/>
                        <a:cs typeface="Calibri"/>
                      </a:endParaRPr>
                    </a:p>
                  </a:txBody>
                  <a:tcPr marL="68580" marR="6858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5916,58</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0,044</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285,7</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0,045</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301,27</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0,16</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15,57</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0,05</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45798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nSpc>
                          <a:spcPct val="115000"/>
                        </a:lnSpc>
                        <a:spcAft>
                          <a:spcPts val="0"/>
                        </a:spcAft>
                      </a:pPr>
                      <a:r>
                        <a:rPr lang="ru-RU" sz="1400">
                          <a:latin typeface="Franklin Gothic Book"/>
                          <a:ea typeface="Times New Roman"/>
                          <a:cs typeface="Times New Roman"/>
                        </a:rPr>
                        <a:t>Информационное обслуживание</a:t>
                      </a:r>
                      <a:endParaRPr lang="ru-RU" sz="1100">
                        <a:latin typeface="Calibri"/>
                        <a:ea typeface="Times New Roman"/>
                        <a:cs typeface="Calibri"/>
                      </a:endParaRPr>
                    </a:p>
                  </a:txBody>
                  <a:tcPr marL="68580" marR="6858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588,99</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1,1</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1312,81</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89,2</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8299,4</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70,89</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6986,59</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5,32</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275058">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nSpc>
                          <a:spcPct val="115000"/>
                        </a:lnSpc>
                        <a:spcAft>
                          <a:spcPts val="0"/>
                        </a:spcAft>
                      </a:pPr>
                      <a:r>
                        <a:rPr lang="ru-RU" sz="1400">
                          <a:latin typeface="Franklin Gothic Book"/>
                          <a:ea typeface="Times New Roman"/>
                          <a:cs typeface="Times New Roman"/>
                        </a:rPr>
                        <a:t>Мероприятия для детей</a:t>
                      </a:r>
                      <a:endParaRPr lang="ru-RU" sz="1100">
                        <a:latin typeface="Calibri"/>
                        <a:ea typeface="Times New Roman"/>
                        <a:cs typeface="Calibri"/>
                      </a:endParaRPr>
                    </a:p>
                  </a:txBody>
                  <a:tcPr marL="68580" marR="6858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268</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0,56</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150,18</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0,87</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233,32</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0,8</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83,14</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0,55</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45798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nSpc>
                          <a:spcPct val="115000"/>
                        </a:lnSpc>
                        <a:spcAft>
                          <a:spcPts val="0"/>
                        </a:spcAft>
                      </a:pPr>
                      <a:r>
                        <a:rPr lang="ru-RU" sz="1400">
                          <a:latin typeface="Franklin Gothic Book"/>
                          <a:ea typeface="Times New Roman"/>
                          <a:cs typeface="Times New Roman"/>
                        </a:rPr>
                        <a:t>Мероприятия для взрослых</a:t>
                      </a:r>
                      <a:endParaRPr lang="ru-RU" sz="1100">
                        <a:latin typeface="Calibri"/>
                        <a:ea typeface="Times New Roman"/>
                        <a:cs typeface="Calibri"/>
                      </a:endParaRPr>
                    </a:p>
                  </a:txBody>
                  <a:tcPr marL="68580" marR="6858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215,6</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0,66</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142,3</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0,51</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118,58</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0,00</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-23,72</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-0,17</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45798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nSpc>
                          <a:spcPct val="115000"/>
                        </a:lnSpc>
                        <a:spcAft>
                          <a:spcPts val="0"/>
                        </a:spcAft>
                      </a:pPr>
                      <a:r>
                        <a:rPr lang="ru-RU" sz="1400">
                          <a:latin typeface="Franklin Gothic Book"/>
                          <a:ea typeface="Times New Roman"/>
                          <a:cs typeface="Times New Roman"/>
                        </a:rPr>
                        <a:t>Методические мероприятия</a:t>
                      </a:r>
                      <a:endParaRPr lang="ru-RU" sz="1100">
                        <a:latin typeface="Calibri"/>
                        <a:ea typeface="Times New Roman"/>
                        <a:cs typeface="Calibri"/>
                      </a:endParaRPr>
                    </a:p>
                  </a:txBody>
                  <a:tcPr marL="68580" marR="6858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2,7</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4,6</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12,42</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12,2</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32,94</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0,21</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20,52</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1,65</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931094">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nSpc>
                          <a:spcPct val="115000"/>
                        </a:lnSpc>
                        <a:spcAft>
                          <a:spcPts val="0"/>
                        </a:spcAft>
                      </a:pPr>
                      <a:r>
                        <a:rPr lang="ru-RU" sz="1400">
                          <a:latin typeface="Franklin Gothic Book"/>
                          <a:ea typeface="Times New Roman"/>
                          <a:cs typeface="Times New Roman"/>
                        </a:rPr>
                        <a:t>Предоставление ПК, Интернета, копировально-множительной техники</a:t>
                      </a:r>
                      <a:endParaRPr lang="ru-RU" sz="1100">
                        <a:latin typeface="Calibri"/>
                        <a:ea typeface="Times New Roman"/>
                        <a:cs typeface="Calibri"/>
                      </a:endParaRPr>
                    </a:p>
                  </a:txBody>
                  <a:tcPr marL="68580" marR="6858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117,7</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0,03</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3582,85</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a:latin typeface="Franklin Gothic Book"/>
                          <a:ea typeface="Times New Roman"/>
                          <a:cs typeface="Times New Roman"/>
                        </a:rPr>
                        <a:t>0,03</a:t>
                      </a:r>
                      <a:endParaRPr lang="ru-RU" sz="110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6347,42</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28,1</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2764,57</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dirty="0">
                          <a:latin typeface="Franklin Gothic Book"/>
                          <a:ea typeface="Times New Roman"/>
                          <a:cs typeface="Times New Roman"/>
                        </a:rPr>
                        <a:t>0,8</a:t>
                      </a:r>
                      <a:endParaRPr lang="ru-RU" sz="1100"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409827">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nSpc>
                          <a:spcPct val="115000"/>
                        </a:lnSpc>
                        <a:spcAft>
                          <a:spcPts val="0"/>
                        </a:spcAft>
                      </a:pPr>
                      <a:r>
                        <a:rPr lang="ru-RU" sz="1400" b="1" dirty="0">
                          <a:latin typeface="Franklin Gothic Book"/>
                          <a:ea typeface="Times New Roman"/>
                          <a:cs typeface="Times New Roman"/>
                        </a:rPr>
                        <a:t>Итого</a:t>
                      </a:r>
                      <a:endParaRPr lang="ru-RU" sz="1100" b="1" dirty="0">
                        <a:latin typeface="Calibri"/>
                        <a:ea typeface="Times New Roman"/>
                        <a:cs typeface="Calibri"/>
                      </a:endParaRPr>
                    </a:p>
                  </a:txBody>
                  <a:tcPr marL="68580" marR="6858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b="1" dirty="0">
                          <a:latin typeface="Franklin Gothic Book"/>
                          <a:ea typeface="Times New Roman"/>
                          <a:cs typeface="Times New Roman"/>
                        </a:rPr>
                        <a:t>10755,47</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b="1" dirty="0">
                          <a:latin typeface="Franklin Gothic Book"/>
                          <a:ea typeface="Times New Roman"/>
                          <a:cs typeface="Times New Roman"/>
                        </a:rPr>
                        <a:t>1,0</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b="1" dirty="0">
                          <a:latin typeface="Franklin Gothic Book"/>
                          <a:ea typeface="Times New Roman"/>
                          <a:cs typeface="Times New Roman"/>
                        </a:rPr>
                        <a:t>5652,74</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b="1" dirty="0">
                          <a:latin typeface="Franklin Gothic Book"/>
                          <a:ea typeface="Times New Roman"/>
                          <a:cs typeface="Times New Roman"/>
                        </a:rPr>
                        <a:t>14,7</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b="1" dirty="0">
                          <a:latin typeface="Franklin Gothic Book"/>
                          <a:ea typeface="Times New Roman"/>
                          <a:cs typeface="Times New Roman"/>
                        </a:rPr>
                        <a:t>15507,83</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endParaRPr lang="ru-RU" sz="1400" b="1" dirty="0">
                        <a:latin typeface="Franklin Gothic Book"/>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b="1" dirty="0">
                          <a:latin typeface="Franklin Gothic Book"/>
                          <a:ea typeface="Times New Roman"/>
                          <a:cs typeface="Times New Roman"/>
                        </a:rPr>
                        <a:t>9855,1</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indent="-22860" algn="ctr">
                        <a:lnSpc>
                          <a:spcPct val="115000"/>
                        </a:lnSpc>
                        <a:spcAft>
                          <a:spcPts val="0"/>
                        </a:spcAft>
                      </a:pPr>
                      <a:r>
                        <a:rPr lang="ru-RU" sz="1400" b="1" dirty="0">
                          <a:latin typeface="Franklin Gothic Book"/>
                          <a:ea typeface="Times New Roman"/>
                          <a:cs typeface="Times New Roman"/>
                        </a:rPr>
                        <a:t>1,74</a:t>
                      </a:r>
                      <a:endParaRPr lang="ru-RU" sz="1100" b="1" dirty="0">
                        <a:latin typeface="Calibri"/>
                        <a:ea typeface="Times New Roman"/>
                        <a:cs typeface="Calibri"/>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bl>
          </a:graphicData>
        </a:graphic>
      </p:graphicFrame>
    </p:spTree>
    <p:extLst>
      <p:ext uri="{BB962C8B-B14F-4D97-AF65-F5344CB8AC3E}">
        <p14:creationId xmlns:p14="http://schemas.microsoft.com/office/powerpoint/2010/main" val="151878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5497"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395539" y="1268760"/>
            <a:ext cx="8280917" cy="4431983"/>
          </a:xfrm>
          <a:prstGeom prst="rect">
            <a:avLst/>
          </a:prstGeom>
        </p:spPr>
        <p:txBody>
          <a:bodyPr wrap="square">
            <a:spAutoFit/>
          </a:bodyPr>
          <a:lstStyle/>
          <a:p>
            <a:endParaRPr lang="ru-RU" sz="2400" dirty="0" smtClean="0">
              <a:solidFill>
                <a:srgbClr val="800000"/>
              </a:solidFill>
              <a:ea typeface="+mj-ea"/>
              <a:cs typeface="+mj-cs"/>
            </a:endParaRPr>
          </a:p>
          <a:p>
            <a:r>
              <a:rPr lang="ru-RU" sz="2400" b="1" dirty="0" smtClean="0">
                <a:solidFill>
                  <a:srgbClr val="800000"/>
                </a:solidFill>
                <a:ea typeface="+mj-ea"/>
                <a:cs typeface="+mj-cs"/>
              </a:rPr>
              <a:t>Оценка вклада общедоступных библиотек в социально-экономическое развитие региона проведена в 2 этапа:</a:t>
            </a:r>
          </a:p>
          <a:p>
            <a:endParaRPr lang="ru-RU" sz="2400" b="1" dirty="0" smtClean="0">
              <a:solidFill>
                <a:srgbClr val="800000"/>
              </a:solidFill>
              <a:ea typeface="+mj-ea"/>
              <a:cs typeface="+mj-cs"/>
            </a:endParaRPr>
          </a:p>
          <a:p>
            <a:pPr marL="457200" indent="-457200">
              <a:buAutoNum type="arabicPeriod"/>
            </a:pPr>
            <a:r>
              <a:rPr lang="ru-RU" sz="2400" dirty="0" smtClean="0">
                <a:solidFill>
                  <a:srgbClr val="800000"/>
                </a:solidFill>
                <a:ea typeface="+mj-ea"/>
                <a:cs typeface="+mj-cs"/>
              </a:rPr>
              <a:t>Расчет макроэкономических показателей деятельности библиотек (вклад в личное и общественное благосостояние);</a:t>
            </a:r>
          </a:p>
          <a:p>
            <a:pPr marL="457200" indent="-457200">
              <a:buAutoNum type="arabicPeriod" startAt="2"/>
            </a:pPr>
            <a:r>
              <a:rPr lang="ru-RU" sz="2400" dirty="0" smtClean="0">
                <a:solidFill>
                  <a:srgbClr val="800000"/>
                </a:solidFill>
                <a:ea typeface="+mj-ea"/>
                <a:cs typeface="+mj-cs"/>
              </a:rPr>
              <a:t>Расчет микроэкономического показателя </a:t>
            </a:r>
          </a:p>
          <a:p>
            <a:r>
              <a:rPr lang="ru-RU" sz="2400" dirty="0">
                <a:solidFill>
                  <a:srgbClr val="800000"/>
                </a:solidFill>
                <a:ea typeface="+mj-ea"/>
                <a:cs typeface="+mj-cs"/>
              </a:rPr>
              <a:t> </a:t>
            </a:r>
            <a:r>
              <a:rPr lang="ru-RU" sz="2400" dirty="0" smtClean="0">
                <a:solidFill>
                  <a:srgbClr val="800000"/>
                </a:solidFill>
                <a:ea typeface="+mj-ea"/>
                <a:cs typeface="+mj-cs"/>
              </a:rPr>
              <a:t>      (возврата на инвестиции)</a:t>
            </a:r>
          </a:p>
          <a:p>
            <a:endParaRPr lang="ru-RU" sz="2400" dirty="0">
              <a:solidFill>
                <a:srgbClr val="800000"/>
              </a:solidFill>
              <a:ea typeface="+mj-ea"/>
              <a:cs typeface="+mj-cs"/>
            </a:endParaRPr>
          </a:p>
          <a:p>
            <a:endParaRPr lang="ru-RU" sz="2400" dirty="0" smtClean="0">
              <a:solidFill>
                <a:srgbClr val="800000"/>
              </a:solidFill>
              <a:ea typeface="+mj-ea"/>
              <a:cs typeface="+mj-cs"/>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46594" y="-32338"/>
            <a:ext cx="9179497" cy="6858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6" name="Объект 5"/>
          <p:cNvSpPr>
            <a:spLocks noGrp="1"/>
          </p:cNvSpPr>
          <p:nvPr>
            <p:ph idx="4294967295"/>
          </p:nvPr>
        </p:nvSpPr>
        <p:spPr>
          <a:xfrm>
            <a:off x="0" y="1600200"/>
            <a:ext cx="8229600" cy="4525963"/>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r>
              <a:rPr lang="ru-RU" sz="2000" dirty="0" smtClean="0">
                <a:solidFill>
                  <a:srgbClr val="820000"/>
                </a:solidFill>
              </a:rPr>
              <a:t>        </a:t>
            </a:r>
            <a:endParaRPr lang="ru-RU" sz="2000" dirty="0">
              <a:solidFill>
                <a:srgbClr val="820000"/>
              </a:solidFill>
            </a:endParaRPr>
          </a:p>
        </p:txBody>
      </p:sp>
      <p:sp>
        <p:nvSpPr>
          <p:cNvPr id="8" name="Прямоугольник 7"/>
          <p:cNvSpPr/>
          <p:nvPr/>
        </p:nvSpPr>
        <p:spPr>
          <a:xfrm>
            <a:off x="683568" y="1305342"/>
            <a:ext cx="7920880" cy="707886"/>
          </a:xfrm>
          <a:prstGeom prst="rect">
            <a:avLst/>
          </a:prstGeom>
        </p:spPr>
        <p:txBody>
          <a:bodyPr wrap="square">
            <a:spAutoFit/>
          </a:bodyPr>
          <a:lstStyle/>
          <a:p>
            <a:pPr algn="just"/>
            <a:r>
              <a:rPr lang="ru-RU" sz="2000" dirty="0" smtClean="0">
                <a:solidFill>
                  <a:srgbClr val="800000"/>
                </a:solidFill>
              </a:rPr>
              <a:t>         </a:t>
            </a:r>
          </a:p>
          <a:p>
            <a:pPr algn="just"/>
            <a:r>
              <a:rPr lang="ru-RU" sz="2000" dirty="0">
                <a:solidFill>
                  <a:srgbClr val="800000"/>
                </a:solidFill>
              </a:rPr>
              <a:t> </a:t>
            </a:r>
            <a:r>
              <a:rPr lang="ru-RU" sz="2000" dirty="0" smtClean="0">
                <a:solidFill>
                  <a:srgbClr val="800000"/>
                </a:solidFill>
              </a:rPr>
              <a:t>          </a:t>
            </a:r>
            <a:endParaRPr lang="ru-RU" sz="2000" dirty="0">
              <a:solidFill>
                <a:srgbClr val="800000"/>
              </a:solidFill>
            </a:endParaRPr>
          </a:p>
        </p:txBody>
      </p:sp>
      <p:sp>
        <p:nvSpPr>
          <p:cNvPr id="5" name="Прямоугольник 4"/>
          <p:cNvSpPr/>
          <p:nvPr/>
        </p:nvSpPr>
        <p:spPr>
          <a:xfrm>
            <a:off x="755576" y="1097593"/>
            <a:ext cx="7416824" cy="506292"/>
          </a:xfrm>
          <a:prstGeom prst="rect">
            <a:avLst/>
          </a:prstGeom>
        </p:spPr>
        <p:txBody>
          <a:bodyPr wrap="square">
            <a:spAutoFit/>
          </a:bodyPr>
          <a:lstStyle/>
          <a:p>
            <a:pPr indent="226695" algn="just">
              <a:lnSpc>
                <a:spcPct val="150000"/>
              </a:lnSpc>
              <a:spcAft>
                <a:spcPts val="0"/>
              </a:spcAft>
            </a:pPr>
            <a:endParaRPr lang="ru-RU" sz="2000" dirty="0">
              <a:solidFill>
                <a:srgbClr val="800000"/>
              </a:solidFill>
              <a:latin typeface="Calibri" pitchFamily="34" charset="0"/>
              <a:ea typeface="Times New Roman"/>
              <a:cs typeface="Calibri" pitchFamily="34" charset="0"/>
            </a:endParaRPr>
          </a:p>
        </p:txBody>
      </p:sp>
      <p:sp>
        <p:nvSpPr>
          <p:cNvPr id="11" name="Прямоугольник 10"/>
          <p:cNvSpPr/>
          <p:nvPr/>
        </p:nvSpPr>
        <p:spPr>
          <a:xfrm>
            <a:off x="683568" y="2690336"/>
            <a:ext cx="8136904" cy="1323439"/>
          </a:xfrm>
          <a:prstGeom prst="rect">
            <a:avLst/>
          </a:prstGeom>
        </p:spPr>
        <p:txBody>
          <a:bodyPr wrap="square">
            <a:spAutoFit/>
          </a:bodyPr>
          <a:lstStyle/>
          <a:p>
            <a:pPr algn="just" fontAlgn="base">
              <a:spcBef>
                <a:spcPct val="0"/>
              </a:spcBef>
              <a:spcAft>
                <a:spcPct val="0"/>
              </a:spcAft>
            </a:pPr>
            <a:r>
              <a:rPr lang="ru-RU" sz="2000" dirty="0">
                <a:solidFill>
                  <a:srgbClr val="800000"/>
                </a:solidFill>
                <a:ea typeface="Times New Roman" pitchFamily="18" charset="0"/>
                <a:cs typeface="Times New Roman" pitchFamily="18" charset="0"/>
              </a:rPr>
              <a:t>Общий экономический эффект, полученный в результате предоставления библиотеками этих услуг, в 2010 г. составил </a:t>
            </a:r>
            <a:r>
              <a:rPr lang="ru-RU" sz="2000" b="1" dirty="0">
                <a:solidFill>
                  <a:srgbClr val="800000"/>
                </a:solidFill>
                <a:ea typeface="Times New Roman" pitchFamily="18" charset="0"/>
                <a:cs typeface="Times New Roman" pitchFamily="18" charset="0"/>
              </a:rPr>
              <a:t>9 855,1 млн. руб</a:t>
            </a:r>
            <a:r>
              <a:rPr lang="ru-RU" sz="2000" dirty="0">
                <a:solidFill>
                  <a:srgbClr val="800000"/>
                </a:solidFill>
                <a:ea typeface="Times New Roman" pitchFamily="18" charset="0"/>
                <a:cs typeface="Times New Roman" pitchFamily="18" charset="0"/>
              </a:rPr>
              <a:t>., возврат на инвестиции составил </a:t>
            </a:r>
            <a:r>
              <a:rPr lang="ru-RU" sz="2000" b="1" dirty="0">
                <a:solidFill>
                  <a:srgbClr val="800000"/>
                </a:solidFill>
                <a:ea typeface="Times New Roman" pitchFamily="18" charset="0"/>
                <a:cs typeface="Times New Roman" pitchFamily="18" charset="0"/>
              </a:rPr>
              <a:t>1,74 рубля на каждый вложенный рубль.</a:t>
            </a:r>
            <a:endParaRPr lang="ru-RU" sz="2000" b="1" dirty="0">
              <a:solidFill>
                <a:srgbClr val="800000"/>
              </a:solidFill>
              <a:latin typeface="Arial" pitchFamily="34" charset="0"/>
            </a:endParaRPr>
          </a:p>
        </p:txBody>
      </p:sp>
    </p:spTree>
    <p:extLst>
      <p:ext uri="{BB962C8B-B14F-4D97-AF65-F5344CB8AC3E}">
        <p14:creationId xmlns:p14="http://schemas.microsoft.com/office/powerpoint/2010/main" val="2940878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46594" y="-32338"/>
            <a:ext cx="9179497" cy="6858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409814" y="127523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15" name="Заголовок 14"/>
          <p:cNvSpPr>
            <a:spLocks noGrp="1"/>
          </p:cNvSpPr>
          <p:nvPr>
            <p:ph type="title"/>
          </p:nvPr>
        </p:nvSpPr>
        <p:spPr>
          <a:xfrm>
            <a:off x="457200" y="764704"/>
            <a:ext cx="8229600" cy="792088"/>
          </a:xfrm>
        </p:spPr>
        <p:txBody>
          <a:bodyPr>
            <a:normAutofit/>
          </a:bodyPr>
          <a:lstStyle/>
          <a:p>
            <a:r>
              <a:rPr lang="ru-RU" sz="2000" b="1" dirty="0" smtClean="0">
                <a:solidFill>
                  <a:srgbClr val="820000"/>
                </a:solidFill>
              </a:rPr>
              <a:t>Результаты исследований  библиотек штата Висконсин и Югры по объемам полученного потребительского излишка</a:t>
            </a:r>
            <a:endParaRPr lang="ru-RU" sz="2000" b="1" dirty="0">
              <a:solidFill>
                <a:srgbClr val="820000"/>
              </a:solidFill>
            </a:endParaRPr>
          </a:p>
        </p:txBody>
      </p:sp>
      <p:sp>
        <p:nvSpPr>
          <p:cNvPr id="6" name="Объект 5"/>
          <p:cNvSpPr>
            <a:spLocks noGrp="1"/>
          </p:cNvSpPr>
          <p:nvPr>
            <p:ph idx="4294967295"/>
          </p:nvPr>
        </p:nvSpPr>
        <p:spPr>
          <a:xfrm>
            <a:off x="0" y="1600200"/>
            <a:ext cx="8229600" cy="4525963"/>
          </a:xfrm>
          <a:prstGeom prst="rect">
            <a:avLst/>
          </a:prstGeom>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endParaRPr lang="ru-RU" dirty="0"/>
          </a:p>
        </p:txBody>
      </p:sp>
      <p:sp>
        <p:nvSpPr>
          <p:cNvPr id="18" name="Прямоугольник 17"/>
          <p:cNvSpPr/>
          <p:nvPr/>
        </p:nvSpPr>
        <p:spPr>
          <a:xfrm>
            <a:off x="683568" y="1166843"/>
            <a:ext cx="7920880" cy="1015663"/>
          </a:xfrm>
          <a:prstGeom prst="rect">
            <a:avLst/>
          </a:prstGeom>
        </p:spPr>
        <p:txBody>
          <a:bodyPr wrap="square">
            <a:spAutoFit/>
          </a:bodyPr>
          <a:lstStyle/>
          <a:p>
            <a:endParaRPr lang="ru-RU" sz="2000" dirty="0" smtClean="0">
              <a:solidFill>
                <a:srgbClr val="820000"/>
              </a:solidFill>
            </a:endParaRPr>
          </a:p>
          <a:p>
            <a:endParaRPr lang="ru-RU" sz="2000" dirty="0">
              <a:solidFill>
                <a:srgbClr val="820000"/>
              </a:solidFill>
            </a:endParaRPr>
          </a:p>
          <a:p>
            <a:r>
              <a:rPr lang="ru-RU" sz="2000" dirty="0" smtClean="0">
                <a:solidFill>
                  <a:srgbClr val="820000"/>
                </a:solidFill>
              </a:rPr>
              <a:t>        </a:t>
            </a:r>
            <a:endParaRPr lang="ru-RU" sz="2000" dirty="0">
              <a:solidFill>
                <a:srgbClr val="820000"/>
              </a:solidFill>
            </a:endParaRPr>
          </a:p>
        </p:txBody>
      </p:sp>
      <p:sp>
        <p:nvSpPr>
          <p:cNvPr id="8" name="Прямоугольник 7"/>
          <p:cNvSpPr/>
          <p:nvPr/>
        </p:nvSpPr>
        <p:spPr>
          <a:xfrm>
            <a:off x="683568" y="1305342"/>
            <a:ext cx="7920880" cy="707886"/>
          </a:xfrm>
          <a:prstGeom prst="rect">
            <a:avLst/>
          </a:prstGeom>
        </p:spPr>
        <p:txBody>
          <a:bodyPr wrap="square">
            <a:spAutoFit/>
          </a:bodyPr>
          <a:lstStyle/>
          <a:p>
            <a:pPr algn="just"/>
            <a:r>
              <a:rPr lang="ru-RU" sz="2000" dirty="0" smtClean="0">
                <a:solidFill>
                  <a:srgbClr val="800000"/>
                </a:solidFill>
              </a:rPr>
              <a:t>         </a:t>
            </a:r>
          </a:p>
          <a:p>
            <a:pPr algn="just"/>
            <a:r>
              <a:rPr lang="ru-RU" sz="2000" dirty="0">
                <a:solidFill>
                  <a:srgbClr val="800000"/>
                </a:solidFill>
              </a:rPr>
              <a:t> </a:t>
            </a:r>
            <a:r>
              <a:rPr lang="ru-RU" sz="2000" dirty="0" smtClean="0">
                <a:solidFill>
                  <a:srgbClr val="800000"/>
                </a:solidFill>
              </a:rPr>
              <a:t>          </a:t>
            </a:r>
            <a:endParaRPr lang="ru-RU" sz="2000" dirty="0">
              <a:solidFill>
                <a:srgbClr val="800000"/>
              </a:solidFill>
            </a:endParaRPr>
          </a:p>
        </p:txBody>
      </p:sp>
      <p:sp>
        <p:nvSpPr>
          <p:cNvPr id="5" name="Прямоугольник 4"/>
          <p:cNvSpPr/>
          <p:nvPr/>
        </p:nvSpPr>
        <p:spPr>
          <a:xfrm>
            <a:off x="755576" y="1097593"/>
            <a:ext cx="7416824" cy="506292"/>
          </a:xfrm>
          <a:prstGeom prst="rect">
            <a:avLst/>
          </a:prstGeom>
        </p:spPr>
        <p:txBody>
          <a:bodyPr wrap="square">
            <a:spAutoFit/>
          </a:bodyPr>
          <a:lstStyle/>
          <a:p>
            <a:pPr indent="226695" algn="just">
              <a:lnSpc>
                <a:spcPct val="150000"/>
              </a:lnSpc>
              <a:spcAft>
                <a:spcPts val="0"/>
              </a:spcAft>
            </a:pPr>
            <a:endParaRPr lang="ru-RU" sz="2000" dirty="0">
              <a:solidFill>
                <a:srgbClr val="800000"/>
              </a:solidFill>
              <a:latin typeface="Calibri" pitchFamily="34" charset="0"/>
              <a:ea typeface="Times New Roman"/>
              <a:cs typeface="Calibri"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44053054"/>
              </p:ext>
            </p:extLst>
          </p:nvPr>
        </p:nvGraphicFramePr>
        <p:xfrm>
          <a:off x="457200" y="1600200"/>
          <a:ext cx="8136903" cy="4950725"/>
        </p:xfrm>
        <a:graphic>
          <a:graphicData uri="http://schemas.openxmlformats.org/drawingml/2006/table">
            <a:tbl>
              <a:tblPr firstRow="1" firstCol="1" bandRow="1" bandCol="1"/>
              <a:tblGrid>
                <a:gridCol w="2258917"/>
                <a:gridCol w="1135582"/>
                <a:gridCol w="842504"/>
                <a:gridCol w="1061336"/>
                <a:gridCol w="1061336"/>
                <a:gridCol w="888614"/>
                <a:gridCol w="888614"/>
              </a:tblGrid>
              <a:tr h="403506">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nSpc>
                          <a:spcPct val="150000"/>
                        </a:lnSpc>
                        <a:spcAft>
                          <a:spcPts val="0"/>
                        </a:spcAft>
                      </a:pPr>
                      <a:r>
                        <a:rPr lang="ru-RU" sz="1200" dirty="0">
                          <a:solidFill>
                            <a:schemeClr val="tx1"/>
                          </a:solidFill>
                          <a:effectLst/>
                        </a:rPr>
                        <a:t>Услуга</a:t>
                      </a:r>
                      <a:endParaRPr lang="ru-RU" sz="1200"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gridSpan="6">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50000"/>
                        </a:lnSpc>
                        <a:spcAft>
                          <a:spcPts val="0"/>
                        </a:spcAft>
                      </a:pPr>
                      <a:r>
                        <a:rPr lang="ru-RU" sz="1200">
                          <a:solidFill>
                            <a:schemeClr val="tx1"/>
                          </a:solidFill>
                          <a:effectLst/>
                        </a:rPr>
                        <a:t>Потребительский излишек</a:t>
                      </a:r>
                      <a:endParaRPr lang="ru-RU" sz="120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52914">
                <a:tc rowSpan="2">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lnSpc>
                          <a:spcPct val="150000"/>
                        </a:lnSpc>
                        <a:spcAft>
                          <a:spcPts val="0"/>
                        </a:spcAft>
                      </a:pPr>
                      <a:r>
                        <a:rPr lang="ru-RU" sz="1200" dirty="0">
                          <a:solidFill>
                            <a:schemeClr val="tx1"/>
                          </a:solidFill>
                          <a:effectLst/>
                        </a:rPr>
                        <a:t> </a:t>
                      </a:r>
                      <a:endParaRPr lang="ru-RU" sz="1200"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solidFill>
                  </a:tcPr>
                </a:tc>
                <a:tc gridSpan="3">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Библиотеки штата Висконсин, США</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hMerge="1">
                  <a:txBody>
                    <a:bodyPr/>
                    <a:lstStyle/>
                    <a:p>
                      <a:endParaRPr lang="ru-RU"/>
                    </a:p>
                  </a:txBody>
                  <a:tcPr/>
                </a:tc>
                <a:tc hMerge="1">
                  <a:txBody>
                    <a:bodyPr/>
                    <a:lstStyle/>
                    <a:p>
                      <a:endParaRPr lang="ru-RU"/>
                    </a:p>
                  </a:txBody>
                  <a:tcPr/>
                </a:tc>
                <a:tc gridSpan="3">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Библиотеки Югры</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hMerge="1">
                  <a:txBody>
                    <a:bodyPr/>
                    <a:lstStyle/>
                    <a:p>
                      <a:endParaRPr lang="ru-RU"/>
                    </a:p>
                  </a:txBody>
                  <a:tcPr/>
                </a:tc>
                <a:tc hMerge="1">
                  <a:txBody>
                    <a:bodyPr/>
                    <a:lstStyle/>
                    <a:p>
                      <a:endParaRPr lang="ru-RU"/>
                    </a:p>
                  </a:txBody>
                  <a:tcPr/>
                </a:tc>
              </a:tr>
              <a:tr h="252914">
                <a:tc vMerge="1">
                  <a:txBody>
                    <a:bodyPr/>
                    <a:lstStyle/>
                    <a:p>
                      <a:endParaRPr lang="ru-RU"/>
                    </a:p>
                  </a:txBody>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Место</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Руб.</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Место</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534946">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nSpc>
                          <a:spcPct val="150000"/>
                        </a:lnSpc>
                        <a:spcAft>
                          <a:spcPts val="0"/>
                        </a:spcAft>
                      </a:pPr>
                      <a:r>
                        <a:rPr lang="ru-RU" sz="1200" dirty="0">
                          <a:solidFill>
                            <a:schemeClr val="tx1"/>
                          </a:solidFill>
                          <a:effectLst/>
                        </a:rPr>
                        <a:t>Выдача детских изданий</a:t>
                      </a:r>
                      <a:endParaRPr lang="ru-RU" sz="1200"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91 682 294</a:t>
                      </a:r>
                    </a:p>
                    <a:p>
                      <a:pPr>
                        <a:lnSpc>
                          <a:spcPct val="150000"/>
                        </a:lnSpc>
                        <a:spcAft>
                          <a:spcPts val="0"/>
                        </a:spcAft>
                      </a:pPr>
                      <a:r>
                        <a:rPr lang="ru-RU" sz="1200" b="1" dirty="0">
                          <a:solidFill>
                            <a:schemeClr val="tx1"/>
                          </a:solidFill>
                          <a:effectLst/>
                        </a:rPr>
                        <a:t> </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21</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2</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8 420</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0,09</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6</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293654">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nSpc>
                          <a:spcPct val="150000"/>
                        </a:lnSpc>
                        <a:spcAft>
                          <a:spcPts val="0"/>
                        </a:spcAft>
                      </a:pPr>
                      <a:r>
                        <a:rPr lang="ru-RU" sz="1200">
                          <a:solidFill>
                            <a:schemeClr val="tx1"/>
                          </a:solidFill>
                          <a:effectLst/>
                        </a:rPr>
                        <a:t>Выдача взрослых изданий</a:t>
                      </a:r>
                      <a:endParaRPr lang="ru-RU" sz="120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272 997 164</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64</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1</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15 570</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0,16</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5</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534946">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nSpc>
                          <a:spcPct val="150000"/>
                        </a:lnSpc>
                        <a:spcAft>
                          <a:spcPts val="0"/>
                        </a:spcAft>
                      </a:pPr>
                      <a:r>
                        <a:rPr lang="ru-RU" sz="1200" dirty="0">
                          <a:solidFill>
                            <a:schemeClr val="tx1"/>
                          </a:solidFill>
                          <a:effectLst/>
                        </a:rPr>
                        <a:t>Справочно-информационное обслуживание</a:t>
                      </a:r>
                      <a:endParaRPr lang="ru-RU" sz="1200"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27 609 166</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6</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4</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6 986 590</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70,9</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1</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534946">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nSpc>
                          <a:spcPct val="150000"/>
                        </a:lnSpc>
                        <a:spcAft>
                          <a:spcPts val="0"/>
                        </a:spcAft>
                      </a:pPr>
                      <a:r>
                        <a:rPr lang="ru-RU" sz="1200">
                          <a:solidFill>
                            <a:schemeClr val="tx1"/>
                          </a:solidFill>
                          <a:effectLst/>
                        </a:rPr>
                        <a:t>Предоставление услуг компьютера, Интернета</a:t>
                      </a:r>
                      <a:endParaRPr lang="ru-RU" sz="120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28 494 760</a:t>
                      </a:r>
                    </a:p>
                    <a:p>
                      <a:pPr>
                        <a:lnSpc>
                          <a:spcPct val="150000"/>
                        </a:lnSpc>
                        <a:spcAft>
                          <a:spcPts val="0"/>
                        </a:spcAft>
                      </a:pPr>
                      <a:r>
                        <a:rPr lang="ru-RU" sz="1200" b="1">
                          <a:solidFill>
                            <a:schemeClr val="tx1"/>
                          </a:solidFill>
                          <a:effectLst/>
                        </a:rPr>
                        <a:t> </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7</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3</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2 764 570</a:t>
                      </a:r>
                    </a:p>
                    <a:p>
                      <a:pPr>
                        <a:lnSpc>
                          <a:spcPct val="150000"/>
                        </a:lnSpc>
                        <a:spcAft>
                          <a:spcPts val="0"/>
                        </a:spcAft>
                      </a:pPr>
                      <a:r>
                        <a:rPr lang="ru-RU" sz="1200" b="1" dirty="0">
                          <a:solidFill>
                            <a:schemeClr val="tx1"/>
                          </a:solidFill>
                          <a:effectLst/>
                        </a:rPr>
                        <a:t> </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28</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2</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534946">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nSpc>
                          <a:spcPct val="150000"/>
                        </a:lnSpc>
                        <a:spcAft>
                          <a:spcPts val="0"/>
                        </a:spcAft>
                      </a:pPr>
                      <a:r>
                        <a:rPr lang="ru-RU" sz="1200">
                          <a:solidFill>
                            <a:schemeClr val="tx1"/>
                          </a:solidFill>
                          <a:effectLst/>
                        </a:rPr>
                        <a:t>Реализация детских программ</a:t>
                      </a:r>
                      <a:endParaRPr lang="ru-RU" sz="120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5 885 644</a:t>
                      </a:r>
                    </a:p>
                    <a:p>
                      <a:pPr>
                        <a:lnSpc>
                          <a:spcPct val="150000"/>
                        </a:lnSpc>
                        <a:spcAft>
                          <a:spcPts val="0"/>
                        </a:spcAft>
                      </a:pPr>
                      <a:r>
                        <a:rPr lang="ru-RU" sz="1200" b="1">
                          <a:solidFill>
                            <a:schemeClr val="tx1"/>
                          </a:solidFill>
                          <a:effectLst/>
                        </a:rPr>
                        <a:t> </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1</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5</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83 140</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0,9</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3</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r h="670878">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nSpc>
                          <a:spcPct val="150000"/>
                        </a:lnSpc>
                        <a:spcAft>
                          <a:spcPts val="0"/>
                        </a:spcAft>
                      </a:pPr>
                      <a:r>
                        <a:rPr lang="ru-RU" sz="1200">
                          <a:solidFill>
                            <a:schemeClr val="tx1"/>
                          </a:solidFill>
                          <a:effectLst/>
                        </a:rPr>
                        <a:t>Реализация программ для взрослых</a:t>
                      </a:r>
                      <a:endParaRPr lang="ru-RU" sz="120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1 245 306</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0,3</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6</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-23 720</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-0,2</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20000"/>
                      </a:srgbClr>
                    </a:solidFill>
                  </a:tcPr>
                </a:tc>
              </a:tr>
              <a:tr h="839487">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nSpc>
                          <a:spcPct val="150000"/>
                        </a:lnSpc>
                        <a:spcAft>
                          <a:spcPts val="0"/>
                        </a:spcAft>
                      </a:pPr>
                      <a:r>
                        <a:rPr lang="ru-RU" sz="1200">
                          <a:solidFill>
                            <a:schemeClr val="tx1"/>
                          </a:solidFill>
                          <a:effectLst/>
                        </a:rPr>
                        <a:t>Методические мероприятия</a:t>
                      </a:r>
                      <a:endParaRPr lang="ru-RU" sz="120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 </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a:solidFill>
                            <a:schemeClr val="tx1"/>
                          </a:solidFill>
                          <a:effectLst/>
                        </a:rPr>
                        <a:t>20 520</a:t>
                      </a:r>
                      <a:endParaRPr lang="ru-RU" sz="1200" b="1">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0,2</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a:lnSpc>
                          <a:spcPct val="150000"/>
                        </a:lnSpc>
                        <a:spcAft>
                          <a:spcPts val="0"/>
                        </a:spcAft>
                      </a:pPr>
                      <a:r>
                        <a:rPr lang="ru-RU" sz="1200" b="1" dirty="0">
                          <a:solidFill>
                            <a:schemeClr val="tx1"/>
                          </a:solidFill>
                          <a:effectLst/>
                        </a:rPr>
                        <a:t>4</a:t>
                      </a:r>
                      <a:endParaRPr lang="ru-RU" sz="1200" b="1" dirty="0">
                        <a:solidFill>
                          <a:schemeClr val="tx1"/>
                        </a:solidFill>
                        <a:effectLst/>
                        <a:latin typeface="Calibri"/>
                        <a:ea typeface="Times New Roman"/>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0A22E">
                        <a:tint val="40000"/>
                      </a:srgbClr>
                    </a:solidFill>
                  </a:tcPr>
                </a:tc>
              </a:tr>
            </a:tbl>
          </a:graphicData>
        </a:graphic>
      </p:graphicFrame>
    </p:spTree>
    <p:extLst>
      <p:ext uri="{BB962C8B-B14F-4D97-AF65-F5344CB8AC3E}">
        <p14:creationId xmlns:p14="http://schemas.microsoft.com/office/powerpoint/2010/main" val="603676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212.jpg"/>
          <p:cNvPicPr>
            <a:picLocks noChangeAspect="1"/>
          </p:cNvPicPr>
          <p:nvPr/>
        </p:nvPicPr>
        <p:blipFill>
          <a:blip r:embed="rId2" cstate="print"/>
          <a:srcRect l="2090"/>
          <a:stretch>
            <a:fillRect/>
          </a:stretch>
        </p:blipFill>
        <p:spPr>
          <a:xfrm>
            <a:off x="-1471" y="9000"/>
            <a:ext cx="9146942" cy="6840000"/>
          </a:xfrm>
          <a:prstGeom prst="rect">
            <a:avLst/>
          </a:prstGeom>
        </p:spPr>
      </p:pic>
      <p:sp>
        <p:nvSpPr>
          <p:cNvPr id="2" name="Заголовок 1"/>
          <p:cNvSpPr>
            <a:spLocks noGrp="1"/>
          </p:cNvSpPr>
          <p:nvPr>
            <p:ph type="ctrTitle"/>
          </p:nvPr>
        </p:nvSpPr>
        <p:spPr>
          <a:xfrm>
            <a:off x="540000" y="1952836"/>
            <a:ext cx="8064000" cy="2952328"/>
          </a:xfrm>
        </p:spPr>
        <p:txBody>
          <a:bodyPr>
            <a:normAutofit/>
          </a:bodyPr>
          <a:lstStyle/>
          <a:p>
            <a:r>
              <a:rPr lang="ru-RU" sz="2000" dirty="0" smtClean="0">
                <a:solidFill>
                  <a:srgbClr val="800000"/>
                </a:solidFill>
              </a:rPr>
              <a:t>Спасибо за внимание!</a:t>
            </a:r>
            <a:br>
              <a:rPr lang="ru-RU" sz="2000" dirty="0" smtClean="0">
                <a:solidFill>
                  <a:srgbClr val="800000"/>
                </a:solidFill>
              </a:rPr>
            </a:br>
            <a:r>
              <a:rPr lang="ru-RU" sz="2000" dirty="0" smtClean="0">
                <a:solidFill>
                  <a:srgbClr val="800000"/>
                </a:solidFill>
              </a:rPr>
              <a:t/>
            </a:r>
            <a:br>
              <a:rPr lang="ru-RU" sz="2000" dirty="0" smtClean="0">
                <a:solidFill>
                  <a:srgbClr val="800000"/>
                </a:solidFill>
              </a:rPr>
            </a:br>
            <a:r>
              <a:rPr lang="ru-RU" sz="2000" dirty="0" smtClean="0">
                <a:solidFill>
                  <a:srgbClr val="800000"/>
                </a:solidFill>
              </a:rPr>
              <a:t>Всегда Ваша – Государственная библиотека </a:t>
            </a:r>
            <a:r>
              <a:rPr lang="ru-RU" sz="2000" dirty="0" err="1" smtClean="0">
                <a:solidFill>
                  <a:srgbClr val="800000"/>
                </a:solidFill>
              </a:rPr>
              <a:t>Югры</a:t>
            </a:r>
            <a:r>
              <a:rPr lang="ru-RU" sz="2000" dirty="0" smtClean="0">
                <a:solidFill>
                  <a:srgbClr val="800000"/>
                </a:solidFill>
              </a:rPr>
              <a:t/>
            </a:r>
            <a:br>
              <a:rPr lang="ru-RU" sz="2000" dirty="0" smtClean="0">
                <a:solidFill>
                  <a:srgbClr val="800000"/>
                </a:solidFill>
              </a:rPr>
            </a:br>
            <a:r>
              <a:rPr lang="ru-RU" sz="2000" dirty="0" smtClean="0">
                <a:solidFill>
                  <a:srgbClr val="800000"/>
                </a:solidFill>
              </a:rPr>
              <a:t/>
            </a:r>
            <a:br>
              <a:rPr lang="ru-RU" sz="2000" dirty="0" smtClean="0">
                <a:solidFill>
                  <a:srgbClr val="800000"/>
                </a:solidFill>
              </a:rPr>
            </a:br>
            <a:r>
              <a:rPr lang="ru-RU" sz="1600" dirty="0" smtClean="0">
                <a:solidFill>
                  <a:srgbClr val="800000"/>
                </a:solidFill>
              </a:rPr>
              <a:t>Приходите: г. Ханты-Мансийск, ул. Мира, 2</a:t>
            </a:r>
            <a:br>
              <a:rPr lang="ru-RU" sz="1600" dirty="0" smtClean="0">
                <a:solidFill>
                  <a:srgbClr val="800000"/>
                </a:solidFill>
              </a:rPr>
            </a:br>
            <a:r>
              <a:rPr lang="ru-RU" sz="1600" dirty="0" smtClean="0">
                <a:solidFill>
                  <a:srgbClr val="800000"/>
                </a:solidFill>
              </a:rPr>
              <a:t>Звоните: 8 (3467) 322 653, 333 598, 335 690</a:t>
            </a:r>
            <a:br>
              <a:rPr lang="ru-RU" sz="1600" dirty="0" smtClean="0">
                <a:solidFill>
                  <a:srgbClr val="800000"/>
                </a:solidFill>
              </a:rPr>
            </a:br>
            <a:r>
              <a:rPr lang="ru-RU" sz="1600" dirty="0" smtClean="0">
                <a:solidFill>
                  <a:srgbClr val="800000"/>
                </a:solidFill>
              </a:rPr>
              <a:t>Пишите: </a:t>
            </a:r>
            <a:r>
              <a:rPr lang="en-US" sz="1600" dirty="0" smtClean="0">
                <a:solidFill>
                  <a:srgbClr val="800000"/>
                </a:solidFill>
                <a:hlinkClick r:id="rId3"/>
              </a:rPr>
              <a:t>ugra@okrlib.ru</a:t>
            </a:r>
            <a:r>
              <a:rPr lang="en-US" sz="1600" dirty="0" smtClean="0">
                <a:solidFill>
                  <a:srgbClr val="800000"/>
                </a:solidFill>
              </a:rPr>
              <a:t/>
            </a:r>
            <a:br>
              <a:rPr lang="en-US" sz="1600" dirty="0" smtClean="0">
                <a:solidFill>
                  <a:srgbClr val="800000"/>
                </a:solidFill>
              </a:rPr>
            </a:br>
            <a:r>
              <a:rPr lang="ru-RU" sz="1600" dirty="0" smtClean="0">
                <a:solidFill>
                  <a:srgbClr val="800000"/>
                </a:solidFill>
              </a:rPr>
              <a:t>Заходите: </a:t>
            </a:r>
            <a:r>
              <a:rPr lang="en-US" sz="1600" dirty="0" smtClean="0">
                <a:solidFill>
                  <a:srgbClr val="800000"/>
                </a:solidFill>
                <a:hlinkClick r:id="rId4"/>
              </a:rPr>
              <a:t>www.okrlib.ru</a:t>
            </a:r>
            <a:r>
              <a:rPr lang="ru-RU" sz="1600" dirty="0" smtClean="0">
                <a:solidFill>
                  <a:srgbClr val="800000"/>
                </a:solidFill>
              </a:rPr>
              <a:t> </a:t>
            </a:r>
            <a:endParaRPr lang="ru-RU" sz="1600" dirty="0">
              <a:solidFill>
                <a:srgbClr val="800000"/>
              </a:solidFill>
            </a:endParaRPr>
          </a:p>
        </p:txBody>
      </p:sp>
      <p:pic>
        <p:nvPicPr>
          <p:cNvPr id="19" name="Рисунок 18" descr="Логотип библиотеки  .png"/>
          <p:cNvPicPr>
            <a:picLocks noChangeAspect="1"/>
          </p:cNvPicPr>
          <p:nvPr/>
        </p:nvPicPr>
        <p:blipFill>
          <a:blip r:embed="rId5" cstate="print"/>
          <a:stretch>
            <a:fillRect/>
          </a:stretch>
        </p:blipFill>
        <p:spPr>
          <a:xfrm>
            <a:off x="395539" y="5877272"/>
            <a:ext cx="428199" cy="540000"/>
          </a:xfrm>
          <a:prstGeom prst="rect">
            <a:avLst/>
          </a:prstGeom>
        </p:spPr>
      </p:pic>
      <p:pic>
        <p:nvPicPr>
          <p:cNvPr id="6" name="Рисунок 5" descr="сайт.png"/>
          <p:cNvPicPr>
            <a:picLocks noChangeAspect="1"/>
          </p:cNvPicPr>
          <p:nvPr/>
        </p:nvPicPr>
        <p:blipFill>
          <a:blip r:embed="rId6" cstate="print"/>
          <a:stretch>
            <a:fillRect/>
          </a:stretch>
        </p:blipFill>
        <p:spPr>
          <a:xfrm>
            <a:off x="7322160" y="6093296"/>
            <a:ext cx="1282288" cy="144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5497"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395539" y="126876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3046988"/>
          </a:xfrm>
          <a:prstGeom prst="rect">
            <a:avLst/>
          </a:prstGeom>
        </p:spPr>
        <p:txBody>
          <a:bodyPr wrap="square">
            <a:spAutoFit/>
          </a:bodyPr>
          <a:lstStyle/>
          <a:p>
            <a:pPr algn="just"/>
            <a:r>
              <a:rPr lang="ru-RU" sz="2400" dirty="0">
                <a:solidFill>
                  <a:srgbClr val="820000"/>
                </a:solidFill>
              </a:rPr>
              <a:t>Прямым выражением экономической эффективности является показатель </a:t>
            </a:r>
            <a:r>
              <a:rPr lang="ru-RU" sz="2400" b="1" i="1" dirty="0">
                <a:solidFill>
                  <a:srgbClr val="820000"/>
                </a:solidFill>
              </a:rPr>
              <a:t>«возврат на инвестиции» </a:t>
            </a:r>
            <a:r>
              <a:rPr lang="ru-RU" sz="2400" dirty="0">
                <a:solidFill>
                  <a:srgbClr val="820000"/>
                </a:solidFill>
              </a:rPr>
              <a:t>(</a:t>
            </a:r>
            <a:r>
              <a:rPr lang="ru-RU" sz="2400" dirty="0" err="1">
                <a:solidFill>
                  <a:srgbClr val="820000"/>
                </a:solidFill>
              </a:rPr>
              <a:t>return</a:t>
            </a:r>
            <a:r>
              <a:rPr lang="ru-RU" sz="2400" dirty="0">
                <a:solidFill>
                  <a:srgbClr val="820000"/>
                </a:solidFill>
              </a:rPr>
              <a:t> </a:t>
            </a:r>
            <a:r>
              <a:rPr lang="ru-RU" sz="2400" dirty="0" err="1">
                <a:solidFill>
                  <a:srgbClr val="820000"/>
                </a:solidFill>
              </a:rPr>
              <a:t>on</a:t>
            </a:r>
            <a:r>
              <a:rPr lang="ru-RU" sz="2400" dirty="0">
                <a:solidFill>
                  <a:srgbClr val="820000"/>
                </a:solidFill>
              </a:rPr>
              <a:t> </a:t>
            </a:r>
            <a:r>
              <a:rPr lang="ru-RU" sz="2400" dirty="0" err="1">
                <a:solidFill>
                  <a:srgbClr val="820000"/>
                </a:solidFill>
              </a:rPr>
              <a:t>investment</a:t>
            </a:r>
            <a:r>
              <a:rPr lang="ru-RU" sz="2400" dirty="0">
                <a:solidFill>
                  <a:srgbClr val="820000"/>
                </a:solidFill>
              </a:rPr>
              <a:t>, ROI), который отражает уровень годового возврата в стоимостном выражении на одну денежную единицу инвестиций. </a:t>
            </a:r>
            <a:endParaRPr lang="ru-RU" sz="2400" dirty="0" smtClean="0">
              <a:solidFill>
                <a:srgbClr val="820000"/>
              </a:solidFill>
            </a:endParaRPr>
          </a:p>
          <a:p>
            <a:pPr algn="just"/>
            <a:endParaRPr lang="ru-RU" sz="2400" dirty="0">
              <a:solidFill>
                <a:srgbClr val="820000"/>
              </a:solidFill>
            </a:endParaRPr>
          </a:p>
          <a:p>
            <a:pPr algn="just"/>
            <a:endParaRPr lang="ru-RU" sz="2400" dirty="0" smtClean="0">
              <a:solidFill>
                <a:srgbClr val="820000"/>
              </a:solidFill>
            </a:endParaRPr>
          </a:p>
          <a:p>
            <a:pPr algn="just"/>
            <a:endParaRPr lang="ru-RU" sz="2400" dirty="0">
              <a:solidFill>
                <a:srgbClr val="820000"/>
              </a:solidFill>
            </a:endParaRPr>
          </a:p>
        </p:txBody>
      </p:sp>
    </p:spTree>
    <p:extLst>
      <p:ext uri="{BB962C8B-B14F-4D97-AF65-F5344CB8AC3E}">
        <p14:creationId xmlns:p14="http://schemas.microsoft.com/office/powerpoint/2010/main" val="737553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5497"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395539" y="126876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5" name="Заголовок 4"/>
          <p:cNvSpPr>
            <a:spLocks noGrp="1"/>
          </p:cNvSpPr>
          <p:nvPr>
            <p:ph type="title"/>
          </p:nvPr>
        </p:nvSpPr>
        <p:spPr>
          <a:xfrm>
            <a:off x="457200" y="908720"/>
            <a:ext cx="8229600" cy="720080"/>
          </a:xfrm>
        </p:spPr>
        <p:txBody>
          <a:bodyPr>
            <a:normAutofit/>
          </a:bodyPr>
          <a:lstStyle/>
          <a:p>
            <a:r>
              <a:rPr lang="ru-RU" sz="2000" b="1" cap="all" dirty="0">
                <a:solidFill>
                  <a:srgbClr val="820000"/>
                </a:solidFill>
                <a:effectLst>
                  <a:reflection blurRad="12700" stA="48000" endA="300" endPos="55000" dir="5400000" sy="-90000" algn="bl" rotWithShape="0"/>
                </a:effectLst>
                <a:latin typeface="Calibri" pitchFamily="34" charset="0"/>
              </a:rPr>
              <a:t>Способы измерения полного экономического воздействия общедоступных библиотек</a:t>
            </a:r>
            <a:endParaRPr lang="ru-RU" sz="2000" b="1" dirty="0">
              <a:solidFill>
                <a:srgbClr val="820000"/>
              </a:solidFill>
              <a:latin typeface="Calibri" pitchFamily="34" charset="0"/>
            </a:endParaRPr>
          </a:p>
        </p:txBody>
      </p:sp>
      <p:sp>
        <p:nvSpPr>
          <p:cNvPr id="6" name="Объект 5"/>
          <p:cNvSpPr>
            <a:spLocks noGrp="1"/>
          </p:cNvSpPr>
          <p:nvPr>
            <p:ph idx="1"/>
          </p:nvPr>
        </p:nvSpPr>
        <p:spPr/>
        <p:txBody>
          <a:bodyPr>
            <a:normAutofit/>
          </a:bodyPr>
          <a:lstStyle/>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a:p>
            <a:pPr marL="0" lvl="0" indent="0" algn="just">
              <a:buClr>
                <a:srgbClr val="F0A22E"/>
              </a:buClr>
              <a:buSzPct val="70000"/>
              <a:buNone/>
            </a:pPr>
            <a:r>
              <a:rPr lang="ru-RU" sz="2400" dirty="0" smtClean="0">
                <a:solidFill>
                  <a:srgbClr val="820000"/>
                </a:solidFill>
                <a:latin typeface="Calibri" pitchFamily="34" charset="0"/>
                <a:cs typeface="Calibri" pitchFamily="34" charset="0"/>
              </a:rPr>
              <a:t>1. </a:t>
            </a:r>
            <a:r>
              <a:rPr lang="ru-RU" sz="2400" b="1" i="1" dirty="0" smtClean="0">
                <a:solidFill>
                  <a:srgbClr val="820000"/>
                </a:solidFill>
                <a:latin typeface="Calibri" pitchFamily="34" charset="0"/>
                <a:cs typeface="Calibri" pitchFamily="34" charset="0"/>
              </a:rPr>
              <a:t>Прямое </a:t>
            </a:r>
            <a:r>
              <a:rPr lang="ru-RU" sz="2400" b="1" i="1" dirty="0">
                <a:solidFill>
                  <a:srgbClr val="820000"/>
                </a:solidFill>
                <a:latin typeface="Calibri" pitchFamily="34" charset="0"/>
                <a:cs typeface="Calibri" pitchFamily="34" charset="0"/>
              </a:rPr>
              <a:t>экономическое воздействие</a:t>
            </a:r>
            <a:r>
              <a:rPr lang="ru-RU" sz="2400" dirty="0">
                <a:solidFill>
                  <a:srgbClr val="820000"/>
                </a:solidFill>
                <a:latin typeface="Calibri" pitchFamily="34" charset="0"/>
                <a:cs typeface="Calibri" pitchFamily="34" charset="0"/>
              </a:rPr>
              <a:t>, которое состоит из бюджетных и внебюджетных расходов библиотеки, ценности использования документов библиотечного фонда, ресурсов и оборудования, ценности услуг библиотеки, предложенных бизнесу и потребителям, которая основана на рыночных затратах на обеспечение этих услуг,</a:t>
            </a:r>
          </a:p>
          <a:p>
            <a:pPr marL="0" lvl="0" indent="0" algn="just">
              <a:buClr>
                <a:srgbClr val="F0A22E"/>
              </a:buClr>
              <a:buSzPct val="70000"/>
              <a:buNone/>
            </a:pPr>
            <a:r>
              <a:rPr lang="ru-RU" sz="2400" dirty="0" smtClean="0">
                <a:solidFill>
                  <a:srgbClr val="820000"/>
                </a:solidFill>
                <a:latin typeface="Calibri" pitchFamily="34" charset="0"/>
                <a:cs typeface="Calibri" pitchFamily="34" charset="0"/>
              </a:rPr>
              <a:t>2. </a:t>
            </a:r>
            <a:r>
              <a:rPr lang="ru-RU" sz="2400" b="1" i="1" dirty="0" smtClean="0">
                <a:solidFill>
                  <a:srgbClr val="820000"/>
                </a:solidFill>
                <a:latin typeface="Calibri" pitchFamily="34" charset="0"/>
                <a:cs typeface="Calibri" pitchFamily="34" charset="0"/>
              </a:rPr>
              <a:t>Косвенное </a:t>
            </a:r>
            <a:r>
              <a:rPr lang="ru-RU" sz="2400" b="1" i="1" dirty="0">
                <a:solidFill>
                  <a:srgbClr val="820000"/>
                </a:solidFill>
                <a:latin typeface="Calibri" pitchFamily="34" charset="0"/>
                <a:cs typeface="Calibri" pitchFamily="34" charset="0"/>
              </a:rPr>
              <a:t>экономическое воздействие </a:t>
            </a:r>
            <a:r>
              <a:rPr lang="ru-RU" sz="2400" dirty="0">
                <a:solidFill>
                  <a:srgbClr val="820000"/>
                </a:solidFill>
                <a:latin typeface="Calibri" pitchFamily="34" charset="0"/>
                <a:cs typeface="Calibri" pitchFamily="34" charset="0"/>
              </a:rPr>
              <a:t>– косвенная ценность, полученная от использования библиотеки (вклад в человека, его трудоустройство и т. п</a:t>
            </a:r>
            <a:r>
              <a:rPr lang="ru-RU" sz="2400" dirty="0" smtClean="0">
                <a:solidFill>
                  <a:srgbClr val="820000"/>
                </a:solidFill>
                <a:latin typeface="Calibri" pitchFamily="34" charset="0"/>
                <a:cs typeface="Calibri" pitchFamily="34" charset="0"/>
              </a:rPr>
              <a:t>.)</a:t>
            </a:r>
            <a:endParaRPr lang="ru-RU" sz="2400" dirty="0">
              <a:solidFill>
                <a:srgbClr val="820000"/>
              </a:solidFill>
              <a:latin typeface="Calibri" pitchFamily="34" charset="0"/>
              <a:cs typeface="Calibri" pitchFamily="34" charset="0"/>
            </a:endParaRPr>
          </a:p>
          <a:p>
            <a:endParaRPr lang="ru-RU" dirty="0"/>
          </a:p>
        </p:txBody>
      </p:sp>
    </p:spTree>
    <p:extLst>
      <p:ext uri="{BB962C8B-B14F-4D97-AF65-F5344CB8AC3E}">
        <p14:creationId xmlns:p14="http://schemas.microsoft.com/office/powerpoint/2010/main" val="4160330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5497"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395539" y="126876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5" name="Заголовок 4"/>
          <p:cNvSpPr>
            <a:spLocks noGrp="1"/>
          </p:cNvSpPr>
          <p:nvPr>
            <p:ph type="title"/>
          </p:nvPr>
        </p:nvSpPr>
        <p:spPr>
          <a:xfrm>
            <a:off x="457200" y="908720"/>
            <a:ext cx="8229600" cy="720080"/>
          </a:xfrm>
        </p:spPr>
        <p:txBody>
          <a:bodyPr>
            <a:noAutofit/>
          </a:bodyPr>
          <a:lstStyle/>
          <a:p>
            <a:pPr algn="just"/>
            <a:r>
              <a:rPr lang="ru-RU" sz="1800" b="1" cap="all" dirty="0" smtClean="0">
                <a:solidFill>
                  <a:srgbClr val="820000"/>
                </a:solidFill>
                <a:effectLst>
                  <a:reflection blurRad="12700" stA="48000" endA="300" endPos="55000" dir="5400000" sy="-90000" algn="bl" rotWithShape="0"/>
                </a:effectLst>
                <a:latin typeface="Calibri" pitchFamily="34" charset="0"/>
              </a:rPr>
              <a:t>В исследовании произведен расчет  прямого экономического воздействия методом выявления </a:t>
            </a:r>
            <a:r>
              <a:rPr lang="ru-RU" sz="1800" b="1" cap="all" dirty="0">
                <a:solidFill>
                  <a:srgbClr val="820000"/>
                </a:solidFill>
                <a:effectLst>
                  <a:reflection blurRad="12700" stA="48000" endA="300" endPos="55000" dir="5400000" sy="-90000" algn="bl" rotWithShape="0"/>
                </a:effectLst>
                <a:latin typeface="Calibri" pitchFamily="34" charset="0"/>
              </a:rPr>
              <a:t>потребительского </a:t>
            </a:r>
            <a:r>
              <a:rPr lang="ru-RU" sz="1800" b="1" cap="all" dirty="0" smtClean="0">
                <a:solidFill>
                  <a:srgbClr val="820000"/>
                </a:solidFill>
                <a:effectLst>
                  <a:reflection blurRad="12700" stA="48000" endA="300" endPos="55000" dir="5400000" sy="-90000" algn="bl" rotWithShape="0"/>
                </a:effectLst>
                <a:latin typeface="Calibri" pitchFamily="34" charset="0"/>
              </a:rPr>
              <a:t>излишка, когда библиотечным услугам и продуктам придаются рыночные цены</a:t>
            </a:r>
            <a:endParaRPr lang="ru-RU" sz="1800" b="1" dirty="0">
              <a:solidFill>
                <a:srgbClr val="820000"/>
              </a:solidFill>
              <a:latin typeface="Calibri" pitchFamily="34" charset="0"/>
            </a:endParaRPr>
          </a:p>
        </p:txBody>
      </p:sp>
      <p:sp>
        <p:nvSpPr>
          <p:cNvPr id="6" name="Объект 5"/>
          <p:cNvSpPr>
            <a:spLocks noGrp="1"/>
          </p:cNvSpPr>
          <p:nvPr>
            <p:ph idx="1"/>
          </p:nvPr>
        </p:nvSpPr>
        <p:spPr>
          <a:xfrm>
            <a:off x="539552" y="1972290"/>
            <a:ext cx="8147248" cy="4153873"/>
          </a:xfrm>
        </p:spPr>
        <p:txBody>
          <a:bodyPr>
            <a:normAutofit lnSpcReduction="10000"/>
          </a:bodyPr>
          <a:lstStyle/>
          <a:p>
            <a:pPr marL="0" lvl="0" indent="0" algn="just">
              <a:buClr>
                <a:srgbClr val="F0A22E"/>
              </a:buClr>
              <a:buSzPct val="70000"/>
              <a:buNone/>
            </a:pPr>
            <a:r>
              <a:rPr lang="ru-RU" sz="2400" b="1" i="1" dirty="0" smtClean="0">
                <a:solidFill>
                  <a:srgbClr val="820000"/>
                </a:solidFill>
                <a:latin typeface="Calibri" pitchFamily="34" charset="0"/>
                <a:cs typeface="Calibri" pitchFamily="34" charset="0"/>
              </a:rPr>
              <a:t>Суть метода </a:t>
            </a:r>
            <a:r>
              <a:rPr lang="ru-RU" sz="2400" dirty="0" smtClean="0">
                <a:solidFill>
                  <a:srgbClr val="820000"/>
                </a:solidFill>
                <a:latin typeface="Calibri" pitchFamily="34" charset="0"/>
                <a:cs typeface="Calibri" pitchFamily="34" charset="0"/>
              </a:rPr>
              <a:t>– сравнение стоимости получения услуги или продукта в библиотеке и на рынке (в информационной службе, книжном магазине и т.д.);</a:t>
            </a:r>
          </a:p>
          <a:p>
            <a:pPr marL="0" lvl="0" indent="0" algn="just">
              <a:buClr>
                <a:srgbClr val="F0A22E"/>
              </a:buClr>
              <a:buSzPct val="70000"/>
              <a:buNone/>
            </a:pPr>
            <a:r>
              <a:rPr lang="ru-RU" sz="2400" b="1" i="1" dirty="0" smtClean="0">
                <a:solidFill>
                  <a:srgbClr val="820000"/>
                </a:solidFill>
                <a:latin typeface="Calibri" pitchFamily="34" charset="0"/>
                <a:cs typeface="Calibri" pitchFamily="34" charset="0"/>
              </a:rPr>
              <a:t>Преимущество метода </a:t>
            </a:r>
            <a:r>
              <a:rPr lang="ru-RU" sz="2400" dirty="0" smtClean="0">
                <a:solidFill>
                  <a:srgbClr val="820000"/>
                </a:solidFill>
                <a:latin typeface="Calibri" pitchFamily="34" charset="0"/>
                <a:cs typeface="Calibri" pitchFamily="34" charset="0"/>
              </a:rPr>
              <a:t>– объективность – оценка осуществляется по стоимости «заменителей» (рыночных услуг и товаров);</a:t>
            </a:r>
          </a:p>
          <a:p>
            <a:pPr marL="0" lvl="0" indent="0" algn="just">
              <a:buClr>
                <a:srgbClr val="F0A22E"/>
              </a:buClr>
              <a:buSzPct val="70000"/>
              <a:buNone/>
            </a:pPr>
            <a:r>
              <a:rPr lang="ru-RU" sz="2400" b="1" i="1" dirty="0" smtClean="0">
                <a:solidFill>
                  <a:srgbClr val="820000"/>
                </a:solidFill>
                <a:latin typeface="Calibri" pitchFamily="34" charset="0"/>
                <a:cs typeface="Calibri" pitchFamily="34" charset="0"/>
              </a:rPr>
              <a:t>Недостаток метода </a:t>
            </a:r>
            <a:r>
              <a:rPr lang="ru-RU" sz="2400" dirty="0" smtClean="0">
                <a:solidFill>
                  <a:srgbClr val="820000"/>
                </a:solidFill>
                <a:latin typeface="Calibri" pitchFamily="34" charset="0"/>
                <a:cs typeface="Calibri" pitchFamily="34" charset="0"/>
              </a:rPr>
              <a:t>– для оценки использована информация о состоянии несформировавшегося несимметричного рынка альтернативных услуг (справочно-информационных, аренды изданий и т.п.) на территории Ханты-Мансийского автономного округа - Югры</a:t>
            </a:r>
          </a:p>
        </p:txBody>
      </p:sp>
    </p:spTree>
    <p:extLst>
      <p:ext uri="{BB962C8B-B14F-4D97-AF65-F5344CB8AC3E}">
        <p14:creationId xmlns:p14="http://schemas.microsoft.com/office/powerpoint/2010/main" val="36009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5497"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395539" y="126876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5" name="Заголовок 4"/>
          <p:cNvSpPr>
            <a:spLocks noGrp="1"/>
          </p:cNvSpPr>
          <p:nvPr>
            <p:ph type="title"/>
          </p:nvPr>
        </p:nvSpPr>
        <p:spPr>
          <a:xfrm>
            <a:off x="457200" y="908720"/>
            <a:ext cx="8229600" cy="720080"/>
          </a:xfrm>
        </p:spPr>
        <p:txBody>
          <a:bodyPr>
            <a:normAutofit/>
          </a:bodyPr>
          <a:lstStyle/>
          <a:p>
            <a:pPr algn="just"/>
            <a:r>
              <a:rPr lang="ru-RU" sz="2400" b="1" cap="all" dirty="0">
                <a:solidFill>
                  <a:srgbClr val="820000"/>
                </a:solidFill>
                <a:effectLst>
                  <a:reflection blurRad="12700" stA="48000" endA="300" endPos="55000" dir="5400000" sy="-90000" algn="bl" rotWithShape="0"/>
                </a:effectLst>
                <a:latin typeface="Calibri" pitchFamily="34" charset="0"/>
                <a:cs typeface="Calibri" pitchFamily="34" charset="0"/>
              </a:rPr>
              <a:t>Основные направления, по которым оценено ROI</a:t>
            </a:r>
            <a:endParaRPr lang="ru-RU" sz="2400" b="1" dirty="0">
              <a:solidFill>
                <a:srgbClr val="820000"/>
              </a:solidFill>
              <a:latin typeface="Calibri" pitchFamily="34" charset="0"/>
              <a:cs typeface="Calibri" pitchFamily="34" charset="0"/>
            </a:endParaRPr>
          </a:p>
        </p:txBody>
      </p:sp>
      <p:sp>
        <p:nvSpPr>
          <p:cNvPr id="6" name="Объект 5"/>
          <p:cNvSpPr>
            <a:spLocks noGrp="1"/>
          </p:cNvSpPr>
          <p:nvPr>
            <p:ph idx="1"/>
          </p:nvPr>
        </p:nvSpPr>
        <p:spPr>
          <a:xfrm>
            <a:off x="539552" y="1972290"/>
            <a:ext cx="8147248" cy="4153873"/>
          </a:xfrm>
        </p:spPr>
        <p:txBody>
          <a:bodyPr>
            <a:normAutofit/>
          </a:bodyPr>
          <a:lstStyle/>
          <a:p>
            <a:pPr marL="0" lvl="0" indent="0" algn="just">
              <a:buClr>
                <a:srgbClr val="F0A22E"/>
              </a:buClr>
              <a:buSzPct val="70000"/>
              <a:buNone/>
            </a:pPr>
            <a:r>
              <a:rPr lang="ru-RU" sz="2400" dirty="0" smtClean="0">
                <a:solidFill>
                  <a:srgbClr val="820000"/>
                </a:solidFill>
                <a:latin typeface="Calibri" pitchFamily="34" charset="0"/>
                <a:cs typeface="Calibri" pitchFamily="34" charset="0"/>
              </a:rPr>
              <a:t>1. Выдача </a:t>
            </a:r>
            <a:r>
              <a:rPr lang="ru-RU" sz="2400" dirty="0">
                <a:solidFill>
                  <a:srgbClr val="820000"/>
                </a:solidFill>
                <a:latin typeface="Calibri" pitchFamily="34" charset="0"/>
                <a:cs typeface="Calibri" pitchFamily="34" charset="0"/>
              </a:rPr>
              <a:t>изданий для </a:t>
            </a:r>
            <a:r>
              <a:rPr lang="ru-RU" sz="2400" dirty="0" smtClean="0">
                <a:solidFill>
                  <a:srgbClr val="820000"/>
                </a:solidFill>
                <a:latin typeface="Calibri" pitchFamily="34" charset="0"/>
                <a:cs typeface="Calibri" pitchFamily="34" charset="0"/>
              </a:rPr>
              <a:t>детей;</a:t>
            </a:r>
            <a:endParaRPr lang="ru-RU" sz="2400" dirty="0">
              <a:solidFill>
                <a:srgbClr val="820000"/>
              </a:solidFill>
              <a:latin typeface="Calibri" pitchFamily="34" charset="0"/>
              <a:cs typeface="Calibri" pitchFamily="34" charset="0"/>
            </a:endParaRPr>
          </a:p>
          <a:p>
            <a:pPr marL="0" lvl="0" indent="0" algn="just">
              <a:buClr>
                <a:srgbClr val="F0A22E"/>
              </a:buClr>
              <a:buSzPct val="70000"/>
              <a:buNone/>
            </a:pPr>
            <a:r>
              <a:rPr lang="ru-RU" sz="2400" dirty="0" smtClean="0">
                <a:solidFill>
                  <a:srgbClr val="820000"/>
                </a:solidFill>
                <a:latin typeface="Calibri" pitchFamily="34" charset="0"/>
                <a:cs typeface="Calibri" pitchFamily="34" charset="0"/>
              </a:rPr>
              <a:t>2. Выдача </a:t>
            </a:r>
            <a:r>
              <a:rPr lang="ru-RU" sz="2400" dirty="0">
                <a:solidFill>
                  <a:srgbClr val="820000"/>
                </a:solidFill>
                <a:latin typeface="Calibri" pitchFamily="34" charset="0"/>
                <a:cs typeface="Calibri" pitchFamily="34" charset="0"/>
              </a:rPr>
              <a:t>изданий для </a:t>
            </a:r>
            <a:r>
              <a:rPr lang="ru-RU" sz="2400" dirty="0" smtClean="0">
                <a:solidFill>
                  <a:srgbClr val="820000"/>
                </a:solidFill>
                <a:latin typeface="Calibri" pitchFamily="34" charset="0"/>
                <a:cs typeface="Calibri" pitchFamily="34" charset="0"/>
              </a:rPr>
              <a:t>взрослых;</a:t>
            </a:r>
            <a:endParaRPr lang="ru-RU" sz="2400" dirty="0">
              <a:solidFill>
                <a:srgbClr val="820000"/>
              </a:solidFill>
              <a:latin typeface="Calibri" pitchFamily="34" charset="0"/>
              <a:cs typeface="Calibri" pitchFamily="34" charset="0"/>
            </a:endParaRPr>
          </a:p>
          <a:p>
            <a:pPr marL="0" lvl="0" indent="0" algn="just">
              <a:buClr>
                <a:srgbClr val="F0A22E"/>
              </a:buClr>
              <a:buSzPct val="70000"/>
              <a:buNone/>
            </a:pPr>
            <a:r>
              <a:rPr lang="ru-RU" sz="2400" dirty="0" smtClean="0">
                <a:solidFill>
                  <a:srgbClr val="820000"/>
                </a:solidFill>
                <a:latin typeface="Calibri" pitchFamily="34" charset="0"/>
                <a:cs typeface="Calibri" pitchFamily="34" charset="0"/>
              </a:rPr>
              <a:t>3. Справочно-информационное обслуживание;</a:t>
            </a:r>
            <a:endParaRPr lang="ru-RU" sz="2400" dirty="0">
              <a:solidFill>
                <a:srgbClr val="820000"/>
              </a:solidFill>
              <a:latin typeface="Calibri" pitchFamily="34" charset="0"/>
              <a:cs typeface="Calibri" pitchFamily="34" charset="0"/>
            </a:endParaRPr>
          </a:p>
          <a:p>
            <a:pPr marL="0" lvl="0" indent="0" algn="just">
              <a:buClr>
                <a:srgbClr val="F0A22E"/>
              </a:buClr>
              <a:buSzPct val="70000"/>
              <a:buNone/>
            </a:pPr>
            <a:r>
              <a:rPr lang="ru-RU" sz="2400" dirty="0" smtClean="0">
                <a:solidFill>
                  <a:srgbClr val="820000"/>
                </a:solidFill>
                <a:latin typeface="Calibri" pitchFamily="34" charset="0"/>
                <a:cs typeface="Calibri" pitchFamily="34" charset="0"/>
              </a:rPr>
              <a:t>4. Предоставление </a:t>
            </a:r>
            <a:r>
              <a:rPr lang="ru-RU" sz="2400" dirty="0">
                <a:solidFill>
                  <a:srgbClr val="820000"/>
                </a:solidFill>
                <a:latin typeface="Calibri" pitchFamily="34" charset="0"/>
                <a:cs typeface="Calibri" pitchFamily="34" charset="0"/>
              </a:rPr>
              <a:t>услуг по использованию компьютера, </a:t>
            </a:r>
            <a:r>
              <a:rPr lang="ru-RU" sz="2400" dirty="0" smtClean="0">
                <a:solidFill>
                  <a:srgbClr val="820000"/>
                </a:solidFill>
                <a:latin typeface="Calibri" pitchFamily="34" charset="0"/>
                <a:cs typeface="Calibri" pitchFamily="34" charset="0"/>
              </a:rPr>
              <a:t> интернета</a:t>
            </a:r>
            <a:r>
              <a:rPr lang="ru-RU" sz="2400" dirty="0">
                <a:solidFill>
                  <a:srgbClr val="820000"/>
                </a:solidFill>
                <a:latin typeface="Calibri" pitchFamily="34" charset="0"/>
                <a:cs typeface="Calibri" pitchFamily="34" charset="0"/>
              </a:rPr>
              <a:t>, копировально-множительной </a:t>
            </a:r>
            <a:r>
              <a:rPr lang="ru-RU" sz="2400" dirty="0" smtClean="0">
                <a:solidFill>
                  <a:srgbClr val="820000"/>
                </a:solidFill>
                <a:latin typeface="Calibri" pitchFamily="34" charset="0"/>
                <a:cs typeface="Calibri" pitchFamily="34" charset="0"/>
              </a:rPr>
              <a:t>техники;</a:t>
            </a:r>
            <a:endParaRPr lang="ru-RU" sz="2400" dirty="0">
              <a:solidFill>
                <a:srgbClr val="820000"/>
              </a:solidFill>
              <a:latin typeface="Calibri" pitchFamily="34" charset="0"/>
              <a:cs typeface="Calibri" pitchFamily="34" charset="0"/>
            </a:endParaRPr>
          </a:p>
          <a:p>
            <a:pPr marL="0" lvl="0" indent="0" algn="just">
              <a:buClr>
                <a:srgbClr val="F0A22E"/>
              </a:buClr>
              <a:buSzPct val="70000"/>
              <a:buNone/>
            </a:pPr>
            <a:r>
              <a:rPr lang="ru-RU" sz="2400" dirty="0" smtClean="0">
                <a:solidFill>
                  <a:srgbClr val="820000"/>
                </a:solidFill>
                <a:latin typeface="Calibri" pitchFamily="34" charset="0"/>
                <a:cs typeface="Calibri" pitchFamily="34" charset="0"/>
              </a:rPr>
              <a:t>5. </a:t>
            </a:r>
            <a:r>
              <a:rPr lang="ru-RU" sz="2400" dirty="0">
                <a:solidFill>
                  <a:srgbClr val="820000"/>
                </a:solidFill>
                <a:latin typeface="Calibri" pitchFamily="34" charset="0"/>
                <a:cs typeface="Calibri" pitchFamily="34" charset="0"/>
              </a:rPr>
              <a:t>Реализация детских </a:t>
            </a:r>
            <a:r>
              <a:rPr lang="ru-RU" sz="2400" dirty="0" smtClean="0">
                <a:solidFill>
                  <a:srgbClr val="820000"/>
                </a:solidFill>
                <a:latin typeface="Calibri" pitchFamily="34" charset="0"/>
                <a:cs typeface="Calibri" pitchFamily="34" charset="0"/>
              </a:rPr>
              <a:t>программ;</a:t>
            </a:r>
            <a:endParaRPr lang="ru-RU" sz="2400" dirty="0">
              <a:solidFill>
                <a:srgbClr val="820000"/>
              </a:solidFill>
              <a:latin typeface="Calibri" pitchFamily="34" charset="0"/>
              <a:cs typeface="Calibri" pitchFamily="34" charset="0"/>
            </a:endParaRPr>
          </a:p>
          <a:p>
            <a:pPr marL="0" lvl="0" indent="0" algn="just">
              <a:buClr>
                <a:srgbClr val="F0A22E"/>
              </a:buClr>
              <a:buSzPct val="70000"/>
              <a:buNone/>
            </a:pPr>
            <a:r>
              <a:rPr lang="ru-RU" sz="2400" dirty="0" smtClean="0">
                <a:solidFill>
                  <a:srgbClr val="820000"/>
                </a:solidFill>
                <a:latin typeface="Calibri" pitchFamily="34" charset="0"/>
                <a:cs typeface="Calibri" pitchFamily="34" charset="0"/>
              </a:rPr>
              <a:t>6. </a:t>
            </a:r>
            <a:r>
              <a:rPr lang="ru-RU" sz="2400" dirty="0">
                <a:solidFill>
                  <a:srgbClr val="820000"/>
                </a:solidFill>
                <a:latin typeface="Calibri" pitchFamily="34" charset="0"/>
                <a:cs typeface="Calibri" pitchFamily="34" charset="0"/>
              </a:rPr>
              <a:t>Реализация программ для </a:t>
            </a:r>
            <a:r>
              <a:rPr lang="ru-RU" sz="2400" dirty="0" smtClean="0">
                <a:solidFill>
                  <a:srgbClr val="820000"/>
                </a:solidFill>
                <a:latin typeface="Calibri" pitchFamily="34" charset="0"/>
                <a:cs typeface="Calibri" pitchFamily="34" charset="0"/>
              </a:rPr>
              <a:t>взрослых;</a:t>
            </a:r>
            <a:endParaRPr lang="ru-RU" sz="2400" dirty="0">
              <a:solidFill>
                <a:srgbClr val="820000"/>
              </a:solidFill>
              <a:latin typeface="Calibri" pitchFamily="34" charset="0"/>
              <a:cs typeface="Calibri" pitchFamily="34" charset="0"/>
            </a:endParaRPr>
          </a:p>
          <a:p>
            <a:pPr marL="0" lvl="0" indent="0" algn="just">
              <a:buClr>
                <a:srgbClr val="F0A22E"/>
              </a:buClr>
              <a:buSzPct val="70000"/>
              <a:buNone/>
            </a:pPr>
            <a:r>
              <a:rPr lang="ru-RU" sz="2400" dirty="0" smtClean="0">
                <a:solidFill>
                  <a:srgbClr val="820000"/>
                </a:solidFill>
                <a:latin typeface="Calibri" pitchFamily="34" charset="0"/>
                <a:cs typeface="Calibri" pitchFamily="34" charset="0"/>
              </a:rPr>
              <a:t>7. </a:t>
            </a:r>
            <a:r>
              <a:rPr lang="ru-RU" sz="2400" dirty="0">
                <a:solidFill>
                  <a:srgbClr val="820000"/>
                </a:solidFill>
                <a:latin typeface="Calibri" pitchFamily="34" charset="0"/>
                <a:cs typeface="Calibri" pitchFamily="34" charset="0"/>
              </a:rPr>
              <a:t>Методическая помощь библиотекам округа. </a:t>
            </a:r>
            <a:endParaRPr lang="ru-RU" sz="2400" dirty="0" smtClean="0">
              <a:solidFill>
                <a:srgbClr val="820000"/>
              </a:solidFill>
              <a:latin typeface="Calibri" pitchFamily="34" charset="0"/>
              <a:cs typeface="Calibri" pitchFamily="34" charset="0"/>
            </a:endParaRPr>
          </a:p>
        </p:txBody>
      </p:sp>
    </p:spTree>
    <p:extLst>
      <p:ext uri="{BB962C8B-B14F-4D97-AF65-F5344CB8AC3E}">
        <p14:creationId xmlns:p14="http://schemas.microsoft.com/office/powerpoint/2010/main" val="80147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5497"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395539" y="126876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5" name="Заголовок 4"/>
          <p:cNvSpPr>
            <a:spLocks noGrp="1"/>
          </p:cNvSpPr>
          <p:nvPr>
            <p:ph type="title"/>
          </p:nvPr>
        </p:nvSpPr>
        <p:spPr>
          <a:xfrm>
            <a:off x="457200" y="908720"/>
            <a:ext cx="8229600" cy="720080"/>
          </a:xfrm>
        </p:spPr>
        <p:txBody>
          <a:bodyPr>
            <a:noAutofit/>
          </a:bodyPr>
          <a:lstStyle/>
          <a:p>
            <a:pPr algn="just"/>
            <a:r>
              <a:rPr lang="ru-RU" sz="2400" cap="all" dirty="0">
                <a:solidFill>
                  <a:srgbClr val="820000"/>
                </a:solidFill>
                <a:effectLst>
                  <a:reflection blurRad="12700" stA="48000" endA="300" endPos="55000" dir="5400000" sy="-90000" algn="bl" rotWithShape="0"/>
                </a:effectLst>
                <a:latin typeface="Franklin Gothic Medium"/>
              </a:rPr>
              <a:t>Алгоритм расчета стоимости услуг</a:t>
            </a:r>
            <a:r>
              <a:rPr lang="ru-RU" sz="2400" cap="all" dirty="0">
                <a:solidFill>
                  <a:srgbClr val="4E3B30"/>
                </a:solidFill>
                <a:effectLst>
                  <a:reflection blurRad="12700" stA="48000" endA="300" endPos="55000" dir="5400000" sy="-90000" algn="bl" rotWithShape="0"/>
                </a:effectLst>
                <a:latin typeface="Franklin Gothic Medium"/>
              </a:rPr>
              <a:t/>
            </a:r>
            <a:br>
              <a:rPr lang="ru-RU" sz="2400" cap="all" dirty="0">
                <a:solidFill>
                  <a:srgbClr val="4E3B30"/>
                </a:solidFill>
                <a:effectLst>
                  <a:reflection blurRad="12700" stA="48000" endA="300" endPos="55000" dir="5400000" sy="-90000" algn="bl" rotWithShape="0"/>
                </a:effectLst>
                <a:latin typeface="Franklin Gothic Medium"/>
              </a:rPr>
            </a:br>
            <a:endParaRPr lang="ru-RU" sz="2400" b="1" dirty="0">
              <a:solidFill>
                <a:srgbClr val="820000"/>
              </a:solidFill>
              <a:latin typeface="Calibri" pitchFamily="34" charset="0"/>
              <a:cs typeface="Calibri" pitchFamily="34" charset="0"/>
            </a:endParaRPr>
          </a:p>
        </p:txBody>
      </p:sp>
      <p:sp>
        <p:nvSpPr>
          <p:cNvPr id="6" name="Объект 5"/>
          <p:cNvSpPr>
            <a:spLocks noGrp="1"/>
          </p:cNvSpPr>
          <p:nvPr>
            <p:ph idx="1"/>
          </p:nvPr>
        </p:nvSpPr>
        <p:spPr>
          <a:xfrm>
            <a:off x="395536" y="1628800"/>
            <a:ext cx="8291264" cy="4497363"/>
          </a:xfrm>
        </p:spPr>
        <p:txBody>
          <a:bodyPr>
            <a:normAutofit fontScale="92500"/>
          </a:bodyPr>
          <a:lstStyle/>
          <a:p>
            <a:pPr marL="0" lvl="0" indent="0" algn="just">
              <a:buClr>
                <a:srgbClr val="F0A22E"/>
              </a:buClr>
              <a:buSzPct val="70000"/>
              <a:buNone/>
            </a:pPr>
            <a:r>
              <a:rPr lang="ru-RU" sz="2050" b="1" dirty="0" smtClean="0">
                <a:solidFill>
                  <a:srgbClr val="820000"/>
                </a:solidFill>
                <a:latin typeface="Calibri" pitchFamily="34" charset="0"/>
                <a:cs typeface="Calibri" pitchFamily="34" charset="0"/>
              </a:rPr>
              <a:t>1.</a:t>
            </a:r>
            <a:r>
              <a:rPr lang="ru-RU" sz="2050" dirty="0" smtClean="0">
                <a:solidFill>
                  <a:srgbClr val="820000"/>
                </a:solidFill>
                <a:latin typeface="Calibri" pitchFamily="34" charset="0"/>
                <a:cs typeface="Calibri" pitchFamily="34" charset="0"/>
              </a:rPr>
              <a:t> Определяются </a:t>
            </a:r>
            <a:r>
              <a:rPr lang="ru-RU" sz="2050" dirty="0">
                <a:solidFill>
                  <a:srgbClr val="820000"/>
                </a:solidFill>
                <a:latin typeface="Calibri" pitchFamily="34" charset="0"/>
                <a:cs typeface="Calibri" pitchFamily="34" charset="0"/>
              </a:rPr>
              <a:t>группы сотрудников, непосредственно оказывающих услугу. При невозможности отнесения сотрудника  к какой-либо группе, формируется категория сотрудников «административная группа».</a:t>
            </a:r>
          </a:p>
          <a:p>
            <a:pPr marL="0" lvl="0" indent="0" algn="just">
              <a:buClr>
                <a:srgbClr val="F0A22E"/>
              </a:buClr>
              <a:buSzPct val="70000"/>
              <a:buNone/>
            </a:pPr>
            <a:r>
              <a:rPr lang="ru-RU" sz="2050" b="1" dirty="0" smtClean="0">
                <a:solidFill>
                  <a:srgbClr val="820000"/>
                </a:solidFill>
                <a:latin typeface="Calibri" pitchFamily="34" charset="0"/>
                <a:cs typeface="Calibri" pitchFamily="34" charset="0"/>
              </a:rPr>
              <a:t>2.</a:t>
            </a:r>
            <a:r>
              <a:rPr lang="ru-RU" sz="2050" dirty="0" smtClean="0">
                <a:solidFill>
                  <a:srgbClr val="820000"/>
                </a:solidFill>
                <a:latin typeface="Calibri" pitchFamily="34" charset="0"/>
                <a:cs typeface="Calibri" pitchFamily="34" charset="0"/>
              </a:rPr>
              <a:t> Общие </a:t>
            </a:r>
            <a:r>
              <a:rPr lang="ru-RU" sz="2050" dirty="0">
                <a:solidFill>
                  <a:srgbClr val="820000"/>
                </a:solidFill>
                <a:latin typeface="Calibri" pitchFamily="34" charset="0"/>
                <a:cs typeface="Calibri" pitchFamily="34" charset="0"/>
              </a:rPr>
              <a:t>фактические расходы на персонал за </a:t>
            </a:r>
            <a:r>
              <a:rPr lang="ru-RU" sz="2050" dirty="0" smtClean="0">
                <a:solidFill>
                  <a:srgbClr val="820000"/>
                </a:solidFill>
                <a:latin typeface="Calibri" pitchFamily="34" charset="0"/>
                <a:cs typeface="Calibri" pitchFamily="34" charset="0"/>
              </a:rPr>
              <a:t>год </a:t>
            </a:r>
            <a:r>
              <a:rPr lang="ru-RU" sz="2050" dirty="0">
                <a:solidFill>
                  <a:srgbClr val="820000"/>
                </a:solidFill>
                <a:latin typeface="Calibri" pitchFamily="34" charset="0"/>
                <a:cs typeface="Calibri" pitchFamily="34" charset="0"/>
              </a:rPr>
              <a:t>(КОСГУ 211, 212, 213) распределяются по группам оказываемых услуг. Определяется доля расходов на персонал (в рублях, %) по каждой группе оказываемых услуг от общего фонда расходов на персонал (например, расходы на персонал на выдачу 1-го издания – 15 000 000 рублей, 60 % от общего фонда 25 000 000 рублей).</a:t>
            </a:r>
          </a:p>
          <a:p>
            <a:pPr marL="0" lvl="0" indent="0" algn="just">
              <a:buClr>
                <a:srgbClr val="F0A22E"/>
              </a:buClr>
              <a:buSzPct val="70000"/>
              <a:buNone/>
            </a:pPr>
            <a:r>
              <a:rPr lang="ru-RU" sz="2050" b="1" dirty="0" smtClean="0">
                <a:solidFill>
                  <a:srgbClr val="820000"/>
                </a:solidFill>
                <a:latin typeface="Calibri" pitchFamily="34" charset="0"/>
                <a:cs typeface="Calibri" pitchFamily="34" charset="0"/>
              </a:rPr>
              <a:t>3.</a:t>
            </a:r>
            <a:r>
              <a:rPr lang="ru-RU" sz="2050" dirty="0" smtClean="0">
                <a:solidFill>
                  <a:srgbClr val="820000"/>
                </a:solidFill>
                <a:latin typeface="Calibri" pitchFamily="34" charset="0"/>
                <a:cs typeface="Calibri" pitchFamily="34" charset="0"/>
              </a:rPr>
              <a:t> Производится </a:t>
            </a:r>
            <a:r>
              <a:rPr lang="ru-RU" sz="2050" dirty="0">
                <a:solidFill>
                  <a:srgbClr val="820000"/>
                </a:solidFill>
                <a:latin typeface="Calibri" pitchFamily="34" charset="0"/>
                <a:cs typeface="Calibri" pitchFamily="34" charset="0"/>
              </a:rPr>
              <a:t>распределение расходов на персонал административной группы по группам оказываемых услуг пропорционально доли расходов на персонал по каждой группе оказываемых услуг (например, расходы на персонал по административной группе распределяются на расходы на персонал на выдачу 1-го издания в размере 1 200 000 рублей, 60% от фонда расходов на персонал – 2 000 000 рублей).</a:t>
            </a:r>
          </a:p>
          <a:p>
            <a:pPr marL="0" lvl="0" indent="0" algn="just">
              <a:buClr>
                <a:srgbClr val="F0A22E"/>
              </a:buClr>
              <a:buSzPct val="70000"/>
              <a:buNone/>
            </a:pPr>
            <a:endParaRPr lang="ru-RU" sz="2400" dirty="0" smtClean="0">
              <a:solidFill>
                <a:srgbClr val="820000"/>
              </a:solidFill>
              <a:latin typeface="Calibri" pitchFamily="34" charset="0"/>
              <a:cs typeface="Calibri" pitchFamily="34" charset="0"/>
            </a:endParaRPr>
          </a:p>
        </p:txBody>
      </p:sp>
    </p:spTree>
    <p:extLst>
      <p:ext uri="{BB962C8B-B14F-4D97-AF65-F5344CB8AC3E}">
        <p14:creationId xmlns:p14="http://schemas.microsoft.com/office/powerpoint/2010/main" val="291335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5497"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395539" y="126876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5" name="Заголовок 4"/>
          <p:cNvSpPr>
            <a:spLocks noGrp="1"/>
          </p:cNvSpPr>
          <p:nvPr>
            <p:ph type="title"/>
          </p:nvPr>
        </p:nvSpPr>
        <p:spPr>
          <a:xfrm>
            <a:off x="457200" y="908720"/>
            <a:ext cx="8229600" cy="720080"/>
          </a:xfrm>
        </p:spPr>
        <p:txBody>
          <a:bodyPr>
            <a:noAutofit/>
          </a:bodyPr>
          <a:lstStyle/>
          <a:p>
            <a:pPr algn="just"/>
            <a:r>
              <a:rPr lang="ru-RU" sz="2400" cap="all" dirty="0">
                <a:solidFill>
                  <a:srgbClr val="820000"/>
                </a:solidFill>
                <a:effectLst>
                  <a:reflection blurRad="12700" stA="48000" endA="300" endPos="55000" dir="5400000" sy="-90000" algn="bl" rotWithShape="0"/>
                </a:effectLst>
                <a:latin typeface="Franklin Gothic Medium"/>
              </a:rPr>
              <a:t>Алгоритм расчета стоимости услуг</a:t>
            </a:r>
            <a:r>
              <a:rPr lang="ru-RU" sz="2400" cap="all" dirty="0">
                <a:solidFill>
                  <a:srgbClr val="4E3B30"/>
                </a:solidFill>
                <a:effectLst>
                  <a:reflection blurRad="12700" stA="48000" endA="300" endPos="55000" dir="5400000" sy="-90000" algn="bl" rotWithShape="0"/>
                </a:effectLst>
                <a:latin typeface="Franklin Gothic Medium"/>
              </a:rPr>
              <a:t/>
            </a:r>
            <a:br>
              <a:rPr lang="ru-RU" sz="2400" cap="all" dirty="0">
                <a:solidFill>
                  <a:srgbClr val="4E3B30"/>
                </a:solidFill>
                <a:effectLst>
                  <a:reflection blurRad="12700" stA="48000" endA="300" endPos="55000" dir="5400000" sy="-90000" algn="bl" rotWithShape="0"/>
                </a:effectLst>
                <a:latin typeface="Franklin Gothic Medium"/>
              </a:rPr>
            </a:br>
            <a:endParaRPr lang="ru-RU" sz="2400" b="1" dirty="0">
              <a:solidFill>
                <a:srgbClr val="820000"/>
              </a:solidFill>
              <a:latin typeface="Calibri" pitchFamily="34" charset="0"/>
              <a:cs typeface="Calibri" pitchFamily="34" charset="0"/>
            </a:endParaRPr>
          </a:p>
        </p:txBody>
      </p:sp>
      <p:sp>
        <p:nvSpPr>
          <p:cNvPr id="6" name="Объект 5"/>
          <p:cNvSpPr>
            <a:spLocks noGrp="1"/>
          </p:cNvSpPr>
          <p:nvPr>
            <p:ph idx="1"/>
          </p:nvPr>
        </p:nvSpPr>
        <p:spPr>
          <a:xfrm>
            <a:off x="395536" y="1628800"/>
            <a:ext cx="8291264" cy="4497363"/>
          </a:xfrm>
        </p:spPr>
        <p:txBody>
          <a:bodyPr>
            <a:normAutofit/>
          </a:bodyPr>
          <a:lstStyle/>
          <a:p>
            <a:pPr marL="0" lvl="0" indent="0" algn="just" fontAlgn="base">
              <a:spcBef>
                <a:spcPct val="0"/>
              </a:spcBef>
              <a:spcAft>
                <a:spcPct val="0"/>
              </a:spcAft>
              <a:buNone/>
              <a:tabLst>
                <a:tab pos="450850" algn="l"/>
                <a:tab pos="685800" algn="l"/>
              </a:tabLst>
            </a:pPr>
            <a:r>
              <a:rPr lang="ru-RU" sz="1900" b="1" dirty="0" smtClean="0">
                <a:solidFill>
                  <a:srgbClr val="820000"/>
                </a:solidFill>
                <a:latin typeface="+mj-lt"/>
                <a:ea typeface="Times New Roman" pitchFamily="18" charset="0"/>
                <a:cs typeface="Times New Roman" pitchFamily="18" charset="0"/>
              </a:rPr>
              <a:t>4.</a:t>
            </a:r>
            <a:r>
              <a:rPr lang="ru-RU" sz="1900" dirty="0" smtClean="0">
                <a:solidFill>
                  <a:srgbClr val="820000"/>
                </a:solidFill>
                <a:latin typeface="+mj-lt"/>
                <a:ea typeface="Times New Roman" pitchFamily="18" charset="0"/>
                <a:cs typeface="Times New Roman" pitchFamily="18" charset="0"/>
              </a:rPr>
              <a:t> Вычисляется </a:t>
            </a:r>
            <a:r>
              <a:rPr lang="ru-RU" sz="1900" dirty="0">
                <a:solidFill>
                  <a:srgbClr val="820000"/>
                </a:solidFill>
                <a:latin typeface="+mj-lt"/>
                <a:ea typeface="Times New Roman" pitchFamily="18" charset="0"/>
                <a:cs typeface="Times New Roman" pitchFamily="18" charset="0"/>
              </a:rPr>
              <a:t>общая доля расходов на персонал (в рублях, %) по каждой группе оказываемых услуг (доля расходов на персонал по группе сотрудников + доля расходов на персонал по административной группе) (например, общие расходы на персонал на выдачу 1-го издания  –  15 000 000 + 1 200 000 =  16 200 000 рублей, 64,8 % от 25 000 000 рублей).</a:t>
            </a:r>
            <a:endParaRPr lang="ru-RU" sz="1900" dirty="0">
              <a:solidFill>
                <a:srgbClr val="820000"/>
              </a:solidFill>
              <a:latin typeface="+mj-lt"/>
            </a:endParaRPr>
          </a:p>
          <a:p>
            <a:pPr marL="0" lvl="0" indent="0" algn="just" eaLnBrk="0" fontAlgn="base" hangingPunct="0">
              <a:spcBef>
                <a:spcPct val="0"/>
              </a:spcBef>
              <a:spcAft>
                <a:spcPct val="0"/>
              </a:spcAft>
              <a:buNone/>
              <a:tabLst>
                <a:tab pos="450850" algn="l"/>
                <a:tab pos="685800" algn="l"/>
              </a:tabLst>
            </a:pPr>
            <a:r>
              <a:rPr lang="ru-RU" sz="1900" b="1" dirty="0" smtClean="0">
                <a:solidFill>
                  <a:srgbClr val="820000"/>
                </a:solidFill>
                <a:latin typeface="+mj-lt"/>
                <a:ea typeface="Times New Roman" pitchFamily="18" charset="0"/>
                <a:cs typeface="Times New Roman" pitchFamily="18" charset="0"/>
              </a:rPr>
              <a:t>5.</a:t>
            </a:r>
            <a:r>
              <a:rPr lang="ru-RU" sz="1900" dirty="0" smtClean="0">
                <a:solidFill>
                  <a:srgbClr val="820000"/>
                </a:solidFill>
                <a:latin typeface="+mj-lt"/>
                <a:ea typeface="Times New Roman" pitchFamily="18" charset="0"/>
                <a:cs typeface="Times New Roman" pitchFamily="18" charset="0"/>
              </a:rPr>
              <a:t> Определяется </a:t>
            </a:r>
            <a:r>
              <a:rPr lang="ru-RU" sz="1900" dirty="0">
                <a:solidFill>
                  <a:srgbClr val="820000"/>
                </a:solidFill>
                <a:latin typeface="+mj-lt"/>
                <a:ea typeface="Times New Roman" pitchFamily="18" charset="0"/>
                <a:cs typeface="Times New Roman" pitchFamily="18" charset="0"/>
              </a:rPr>
              <a:t>сумма финансирования по каждой группе оказываемых услуг путем распределения общей суммы финансирования за </a:t>
            </a:r>
            <a:r>
              <a:rPr lang="ru-RU" sz="1900" dirty="0" smtClean="0">
                <a:solidFill>
                  <a:srgbClr val="820000"/>
                </a:solidFill>
                <a:latin typeface="+mj-lt"/>
                <a:ea typeface="Times New Roman" pitchFamily="18" charset="0"/>
                <a:cs typeface="Times New Roman" pitchFamily="18" charset="0"/>
              </a:rPr>
              <a:t>год </a:t>
            </a:r>
            <a:r>
              <a:rPr lang="ru-RU" sz="1900" dirty="0">
                <a:solidFill>
                  <a:srgbClr val="820000"/>
                </a:solidFill>
                <a:latin typeface="+mj-lt"/>
                <a:ea typeface="Times New Roman" pitchFamily="18" charset="0"/>
                <a:cs typeface="Times New Roman" pitchFamily="18" charset="0"/>
              </a:rPr>
              <a:t>(без учета расходов на персонал и капитальных затрат) (КОСГУ 221, 222, 223, 224, 225, 226 (без учета расходов на подписку) пропорционально полученной доле расходов на персонал (%) по каждой группе оказываемых услуг (например, общая сумма финансирования за 2010 год составила 10 000 000 рублей, расходы на выдачу 1-го издания составят 64,8 % (доля расходов на персонал на выдачу 1-го издания) от 10 000 000 рублей – 6 480 000 рублей).</a:t>
            </a:r>
            <a:endParaRPr lang="ru-RU" sz="1900" dirty="0">
              <a:solidFill>
                <a:srgbClr val="820000"/>
              </a:solidFill>
              <a:latin typeface="+mj-lt"/>
            </a:endParaRPr>
          </a:p>
          <a:p>
            <a:pPr marL="0" lvl="0" indent="0" algn="just">
              <a:buClr>
                <a:srgbClr val="F0A22E"/>
              </a:buClr>
              <a:buSzPct val="70000"/>
              <a:buNone/>
            </a:pPr>
            <a:endParaRPr lang="ru-RU" sz="1900" dirty="0" smtClean="0">
              <a:solidFill>
                <a:srgbClr val="820000"/>
              </a:solidFill>
              <a:latin typeface="+mj-lt"/>
              <a:cs typeface="Calibri" pitchFamily="34" charset="0"/>
            </a:endParaRPr>
          </a:p>
        </p:txBody>
      </p:sp>
    </p:spTree>
    <p:extLst>
      <p:ext uri="{BB962C8B-B14F-4D97-AF65-F5344CB8AC3E}">
        <p14:creationId xmlns:p14="http://schemas.microsoft.com/office/powerpoint/2010/main" val="1596669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он фирменный 2.jpg"/>
          <p:cNvPicPr>
            <a:picLocks noChangeAspect="1"/>
          </p:cNvPicPr>
          <p:nvPr/>
        </p:nvPicPr>
        <p:blipFill>
          <a:blip r:embed="rId2" cstate="print"/>
          <a:srcRect l="1742"/>
          <a:stretch>
            <a:fillRect/>
          </a:stretch>
        </p:blipFill>
        <p:spPr>
          <a:xfrm>
            <a:off x="-35497" y="18000"/>
            <a:ext cx="9179497" cy="6840000"/>
          </a:xfrm>
          <a:prstGeom prst="rect">
            <a:avLst/>
          </a:prstGeom>
        </p:spPr>
      </p:pic>
      <p:grpSp>
        <p:nvGrpSpPr>
          <p:cNvPr id="24" name="Группа 23"/>
          <p:cNvGrpSpPr/>
          <p:nvPr/>
        </p:nvGrpSpPr>
        <p:grpSpPr>
          <a:xfrm>
            <a:off x="395536" y="5949328"/>
            <a:ext cx="2088232" cy="432000"/>
            <a:chOff x="395536" y="5949328"/>
            <a:chExt cx="2088232" cy="432000"/>
          </a:xfrm>
        </p:grpSpPr>
        <p:pic>
          <p:nvPicPr>
            <p:cNvPr id="12" name="Рисунок 11" descr="IQNet certification mark.jpg"/>
            <p:cNvPicPr>
              <a:picLocks noChangeAspect="1"/>
            </p:cNvPicPr>
            <p:nvPr/>
          </p:nvPicPr>
          <p:blipFill>
            <a:blip r:embed="rId3" cstate="print"/>
            <a:stretch>
              <a:fillRect/>
            </a:stretch>
          </p:blipFill>
          <p:spPr>
            <a:xfrm>
              <a:off x="2053235" y="5949328"/>
              <a:ext cx="430533" cy="432000"/>
            </a:xfrm>
            <a:prstGeom prst="rect">
              <a:avLst/>
            </a:prstGeom>
            <a:ln>
              <a:noFill/>
            </a:ln>
          </p:spPr>
        </p:pic>
        <p:pic>
          <p:nvPicPr>
            <p:cNvPr id="13" name="Рисунок 12" descr="REGLOGO_FA_ENG.BMP"/>
            <p:cNvPicPr>
              <a:picLocks noChangeAspect="1"/>
            </p:cNvPicPr>
            <p:nvPr/>
          </p:nvPicPr>
          <p:blipFill>
            <a:blip r:embed="rId4" cstate="print"/>
            <a:stretch>
              <a:fillRect/>
            </a:stretch>
          </p:blipFill>
          <p:spPr>
            <a:xfrm>
              <a:off x="891436" y="5949328"/>
              <a:ext cx="1097898" cy="432000"/>
            </a:xfrm>
            <a:prstGeom prst="rect">
              <a:avLst/>
            </a:prstGeom>
            <a:ln>
              <a:noFill/>
            </a:ln>
          </p:spPr>
        </p:pic>
        <p:pic>
          <p:nvPicPr>
            <p:cNvPr id="14" name="Рисунок 13" descr="ЗНАК Югра 2012.jpg"/>
            <p:cNvPicPr>
              <a:picLocks noChangeAspect="1"/>
            </p:cNvPicPr>
            <p:nvPr/>
          </p:nvPicPr>
          <p:blipFill>
            <a:blip r:embed="rId5" cstate="print"/>
            <a:stretch>
              <a:fillRect/>
            </a:stretch>
          </p:blipFill>
          <p:spPr>
            <a:xfrm>
              <a:off x="395536" y="5949328"/>
              <a:ext cx="432000" cy="432000"/>
            </a:xfrm>
            <a:prstGeom prst="rect">
              <a:avLst/>
            </a:prstGeom>
            <a:ln>
              <a:noFill/>
            </a:ln>
          </p:spPr>
        </p:pic>
      </p:grpSp>
      <p:pic>
        <p:nvPicPr>
          <p:cNvPr id="21" name="Рисунок 20" descr="Логотип библиотеки  .png"/>
          <p:cNvPicPr>
            <a:picLocks noChangeAspect="1"/>
          </p:cNvPicPr>
          <p:nvPr/>
        </p:nvPicPr>
        <p:blipFill>
          <a:blip r:embed="rId6" cstate="print"/>
          <a:stretch>
            <a:fillRect/>
          </a:stretch>
        </p:blipFill>
        <p:spPr>
          <a:xfrm>
            <a:off x="395539" y="260648"/>
            <a:ext cx="428199" cy="540000"/>
          </a:xfrm>
          <a:prstGeom prst="rect">
            <a:avLst/>
          </a:prstGeom>
        </p:spPr>
      </p:pic>
      <p:pic>
        <p:nvPicPr>
          <p:cNvPr id="22" name="Рисунок 21" descr="Текст.png"/>
          <p:cNvPicPr>
            <a:picLocks noChangeAspect="1"/>
          </p:cNvPicPr>
          <p:nvPr/>
        </p:nvPicPr>
        <p:blipFill>
          <a:blip r:embed="rId7" cstate="print"/>
          <a:stretch>
            <a:fillRect/>
          </a:stretch>
        </p:blipFill>
        <p:spPr>
          <a:xfrm>
            <a:off x="971600" y="368704"/>
            <a:ext cx="1476886" cy="396000"/>
          </a:xfrm>
          <a:prstGeom prst="rect">
            <a:avLst/>
          </a:prstGeom>
        </p:spPr>
      </p:pic>
      <p:pic>
        <p:nvPicPr>
          <p:cNvPr id="10" name="Рисунок 9" descr="сайт.png"/>
          <p:cNvPicPr>
            <a:picLocks noChangeAspect="1"/>
          </p:cNvPicPr>
          <p:nvPr/>
        </p:nvPicPr>
        <p:blipFill>
          <a:blip r:embed="rId8" cstate="print"/>
          <a:stretch>
            <a:fillRect/>
          </a:stretch>
        </p:blipFill>
        <p:spPr>
          <a:xfrm>
            <a:off x="7322160" y="6093296"/>
            <a:ext cx="1282288" cy="144000"/>
          </a:xfrm>
          <a:prstGeom prst="rect">
            <a:avLst/>
          </a:prstGeom>
        </p:spPr>
      </p:pic>
      <p:sp>
        <p:nvSpPr>
          <p:cNvPr id="2" name="Прямоугольник 1"/>
          <p:cNvSpPr/>
          <p:nvPr/>
        </p:nvSpPr>
        <p:spPr>
          <a:xfrm>
            <a:off x="395539" y="1268760"/>
            <a:ext cx="8280917" cy="1107996"/>
          </a:xfrm>
          <a:prstGeom prst="rect">
            <a:avLst/>
          </a:prstGeom>
        </p:spPr>
        <p:txBody>
          <a:bodyPr wrap="square">
            <a:spAutoFit/>
          </a:bodyPr>
          <a:lstStyle/>
          <a:p>
            <a:endParaRPr lang="ru-RU" sz="2400" dirty="0" smtClean="0">
              <a:solidFill>
                <a:srgbClr val="800000"/>
              </a:solidFill>
              <a:ea typeface="+mj-ea"/>
              <a:cs typeface="+mj-cs"/>
            </a:endParaRPr>
          </a:p>
          <a:p>
            <a:endParaRPr lang="ru-RU" sz="2400" dirty="0" smtClean="0">
              <a:solidFill>
                <a:srgbClr val="800000"/>
              </a:solidFill>
              <a:ea typeface="+mj-ea"/>
              <a:cs typeface="+mj-cs"/>
            </a:endParaRPr>
          </a:p>
          <a:p>
            <a:endParaRPr lang="ru-RU" dirty="0"/>
          </a:p>
        </p:txBody>
      </p:sp>
      <p:sp>
        <p:nvSpPr>
          <p:cNvPr id="3" name="Прямоугольник 2"/>
          <p:cNvSpPr/>
          <p:nvPr/>
        </p:nvSpPr>
        <p:spPr>
          <a:xfrm>
            <a:off x="611536" y="1556792"/>
            <a:ext cx="7560864" cy="830997"/>
          </a:xfrm>
          <a:prstGeom prst="rect">
            <a:avLst/>
          </a:prstGeom>
        </p:spPr>
        <p:txBody>
          <a:bodyPr wrap="square">
            <a:spAutoFit/>
          </a:bodyPr>
          <a:lstStyle/>
          <a:p>
            <a:pPr algn="just"/>
            <a:endParaRPr lang="ru-RU" sz="2400" dirty="0" smtClean="0">
              <a:solidFill>
                <a:srgbClr val="820000"/>
              </a:solidFill>
            </a:endParaRPr>
          </a:p>
          <a:p>
            <a:pPr algn="just"/>
            <a:endParaRPr lang="ru-RU" sz="2400" dirty="0">
              <a:solidFill>
                <a:srgbClr val="820000"/>
              </a:solidFill>
            </a:endParaRPr>
          </a:p>
        </p:txBody>
      </p:sp>
      <p:sp>
        <p:nvSpPr>
          <p:cNvPr id="5" name="Заголовок 4"/>
          <p:cNvSpPr>
            <a:spLocks noGrp="1"/>
          </p:cNvSpPr>
          <p:nvPr>
            <p:ph type="title"/>
          </p:nvPr>
        </p:nvSpPr>
        <p:spPr>
          <a:xfrm>
            <a:off x="457200" y="908720"/>
            <a:ext cx="8229600" cy="720080"/>
          </a:xfrm>
        </p:spPr>
        <p:txBody>
          <a:bodyPr>
            <a:noAutofit/>
          </a:bodyPr>
          <a:lstStyle/>
          <a:p>
            <a:pPr algn="just"/>
            <a:r>
              <a:rPr lang="ru-RU" sz="2400" cap="all" dirty="0">
                <a:solidFill>
                  <a:srgbClr val="820000"/>
                </a:solidFill>
                <a:effectLst>
                  <a:reflection blurRad="12700" stA="48000" endA="300" endPos="55000" dir="5400000" sy="-90000" algn="bl" rotWithShape="0"/>
                </a:effectLst>
                <a:latin typeface="Franklin Gothic Medium"/>
              </a:rPr>
              <a:t>Алгоритм расчета стоимости услуг</a:t>
            </a:r>
            <a:r>
              <a:rPr lang="ru-RU" sz="2400" cap="all" dirty="0">
                <a:solidFill>
                  <a:srgbClr val="4E3B30"/>
                </a:solidFill>
                <a:effectLst>
                  <a:reflection blurRad="12700" stA="48000" endA="300" endPos="55000" dir="5400000" sy="-90000" algn="bl" rotWithShape="0"/>
                </a:effectLst>
                <a:latin typeface="Franklin Gothic Medium"/>
              </a:rPr>
              <a:t/>
            </a:r>
            <a:br>
              <a:rPr lang="ru-RU" sz="2400" cap="all" dirty="0">
                <a:solidFill>
                  <a:srgbClr val="4E3B30"/>
                </a:solidFill>
                <a:effectLst>
                  <a:reflection blurRad="12700" stA="48000" endA="300" endPos="55000" dir="5400000" sy="-90000" algn="bl" rotWithShape="0"/>
                </a:effectLst>
                <a:latin typeface="Franklin Gothic Medium"/>
              </a:rPr>
            </a:br>
            <a:endParaRPr lang="ru-RU" sz="2400" b="1" dirty="0">
              <a:solidFill>
                <a:srgbClr val="820000"/>
              </a:solidFill>
              <a:latin typeface="Calibri" pitchFamily="34" charset="0"/>
              <a:cs typeface="Calibri" pitchFamily="34" charset="0"/>
            </a:endParaRPr>
          </a:p>
        </p:txBody>
      </p:sp>
      <p:sp>
        <p:nvSpPr>
          <p:cNvPr id="6" name="Объект 5"/>
          <p:cNvSpPr>
            <a:spLocks noGrp="1"/>
          </p:cNvSpPr>
          <p:nvPr>
            <p:ph idx="1"/>
          </p:nvPr>
        </p:nvSpPr>
        <p:spPr>
          <a:xfrm>
            <a:off x="395536" y="1628800"/>
            <a:ext cx="8291264" cy="4497363"/>
          </a:xfrm>
        </p:spPr>
        <p:txBody>
          <a:bodyPr>
            <a:normAutofit/>
          </a:bodyPr>
          <a:lstStyle/>
          <a:p>
            <a:pPr marL="0" lvl="0" indent="0" algn="just" fontAlgn="base">
              <a:spcBef>
                <a:spcPct val="0"/>
              </a:spcBef>
              <a:spcAft>
                <a:spcPct val="0"/>
              </a:spcAft>
              <a:buNone/>
              <a:tabLst>
                <a:tab pos="450850" algn="l"/>
                <a:tab pos="685800" algn="l"/>
              </a:tabLst>
            </a:pPr>
            <a:r>
              <a:rPr lang="ru-RU" sz="1900" b="1" dirty="0">
                <a:solidFill>
                  <a:srgbClr val="820000"/>
                </a:solidFill>
                <a:ea typeface="Times New Roman" pitchFamily="18" charset="0"/>
                <a:cs typeface="Times New Roman" pitchFamily="18" charset="0"/>
              </a:rPr>
              <a:t>6.</a:t>
            </a:r>
            <a:r>
              <a:rPr lang="ru-RU" sz="1900" dirty="0">
                <a:solidFill>
                  <a:srgbClr val="820000"/>
                </a:solidFill>
                <a:ea typeface="Times New Roman" pitchFamily="18" charset="0"/>
                <a:cs typeface="Times New Roman" pitchFamily="18" charset="0"/>
              </a:rPr>
              <a:t> Вычисляется общая сумма финансирования по каждой группе оказываемых услуг (сумма финансирования  по каждой группе оказываемых услуг + доля расходов на персонал (в рублях) по каждой группе оказываемых услуг) (например, общая сумма финансирования на выдачу 1-го издания = 16 200 000 + 6 480 000 = 22 680 000 рублей).</a:t>
            </a:r>
          </a:p>
          <a:p>
            <a:pPr marL="0" lvl="0" indent="0" algn="just" fontAlgn="base">
              <a:spcBef>
                <a:spcPct val="0"/>
              </a:spcBef>
              <a:spcAft>
                <a:spcPct val="0"/>
              </a:spcAft>
              <a:buNone/>
              <a:tabLst>
                <a:tab pos="450850" algn="l"/>
                <a:tab pos="685800" algn="l"/>
              </a:tabLst>
            </a:pPr>
            <a:endParaRPr lang="ru-RU" sz="1900" dirty="0">
              <a:solidFill>
                <a:srgbClr val="820000"/>
              </a:solidFill>
            </a:endParaRPr>
          </a:p>
          <a:p>
            <a:pPr marL="0" lvl="0" indent="0" algn="just" eaLnBrk="0" fontAlgn="base" hangingPunct="0">
              <a:spcBef>
                <a:spcPct val="0"/>
              </a:spcBef>
              <a:spcAft>
                <a:spcPct val="0"/>
              </a:spcAft>
              <a:buNone/>
              <a:tabLst>
                <a:tab pos="450850" algn="l"/>
                <a:tab pos="685800" algn="l"/>
              </a:tabLst>
            </a:pPr>
            <a:r>
              <a:rPr lang="ru-RU" sz="1900" b="1" dirty="0">
                <a:solidFill>
                  <a:srgbClr val="820000"/>
                </a:solidFill>
                <a:ea typeface="Times New Roman" pitchFamily="18" charset="0"/>
                <a:cs typeface="Times New Roman" pitchFamily="18" charset="0"/>
              </a:rPr>
              <a:t>7.   </a:t>
            </a:r>
            <a:r>
              <a:rPr lang="ru-RU" sz="1900" dirty="0">
                <a:solidFill>
                  <a:srgbClr val="820000"/>
                </a:solidFill>
                <a:ea typeface="Times New Roman" pitchFamily="18" charset="0"/>
                <a:cs typeface="Times New Roman" pitchFamily="18" charset="0"/>
              </a:rPr>
              <a:t>Определяется стоимость единицы услуги путем деления  общей суммы финансирования (без капитальных затрат) за </a:t>
            </a:r>
            <a:r>
              <a:rPr lang="ru-RU" sz="1900" dirty="0" smtClean="0">
                <a:solidFill>
                  <a:srgbClr val="820000"/>
                </a:solidFill>
                <a:ea typeface="Times New Roman" pitchFamily="18" charset="0"/>
                <a:cs typeface="Times New Roman" pitchFamily="18" charset="0"/>
              </a:rPr>
              <a:t>год </a:t>
            </a:r>
            <a:r>
              <a:rPr lang="ru-RU" sz="1900" dirty="0">
                <a:solidFill>
                  <a:srgbClr val="820000"/>
                </a:solidFill>
                <a:ea typeface="Times New Roman" pitchFamily="18" charset="0"/>
                <a:cs typeface="Times New Roman" pitchFamily="18" charset="0"/>
              </a:rPr>
              <a:t>по каждой группе оказываемых услуг на общее количество оказанных услуг по каждой группе (например, стоимость 1-й книговыдачи = 22 680 000 рублей / 110 000 книговыдач = 206 рублей).</a:t>
            </a:r>
            <a:endParaRPr lang="ru-RU" sz="1900" dirty="0">
              <a:solidFill>
                <a:srgbClr val="820000"/>
              </a:solidFill>
            </a:endParaRPr>
          </a:p>
          <a:p>
            <a:pPr marL="0" lvl="0" indent="0" algn="just">
              <a:buClr>
                <a:srgbClr val="F0A22E"/>
              </a:buClr>
              <a:buSzPct val="70000"/>
              <a:buNone/>
            </a:pPr>
            <a:endParaRPr lang="ru-RU" sz="1900" dirty="0" smtClean="0">
              <a:solidFill>
                <a:srgbClr val="820000"/>
              </a:solidFill>
              <a:latin typeface="+mj-lt"/>
              <a:cs typeface="Calibri" pitchFamily="34" charset="0"/>
            </a:endParaRPr>
          </a:p>
        </p:txBody>
      </p:sp>
    </p:spTree>
    <p:extLst>
      <p:ext uri="{BB962C8B-B14F-4D97-AF65-F5344CB8AC3E}">
        <p14:creationId xmlns:p14="http://schemas.microsoft.com/office/powerpoint/2010/main" val="191261613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1629</Words>
  <Application>Microsoft Office PowerPoint</Application>
  <PresentationFormat>Экран (4:3)</PresentationFormat>
  <Paragraphs>407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«Оценка вклада общедоступных библиотек в социально-экономическое развитие Ханты-Мансийского автономного округа - Югры»</vt:lpstr>
      <vt:lpstr>Презентация PowerPoint</vt:lpstr>
      <vt:lpstr>Презентация PowerPoint</vt:lpstr>
      <vt:lpstr>Способы измерения полного экономического воздействия общедоступных библиотек</vt:lpstr>
      <vt:lpstr>В исследовании произведен расчет  прямого экономического воздействия методом выявления потребительского излишка, когда библиотечным услугам и продуктам придаются рыночные цены</vt:lpstr>
      <vt:lpstr>Основные направления, по которым оценено ROI</vt:lpstr>
      <vt:lpstr>Алгоритм расчета стоимости услуг </vt:lpstr>
      <vt:lpstr>Алгоритм расчета стоимости услуг </vt:lpstr>
      <vt:lpstr>Алгоритм расчета стоимости услуг </vt:lpstr>
      <vt:lpstr>Данные о стоимости выдачи изданий,  потребительском излишке и возврате на инвестиции от услуг </vt:lpstr>
      <vt:lpstr>Презентация PowerPoint</vt:lpstr>
      <vt:lpstr>Данные о стоимости информационного обслуживания, потребительском излишке и возврате на инвестиции от услуг</vt:lpstr>
      <vt:lpstr>Презентация PowerPoint</vt:lpstr>
      <vt:lpstr>Данные о стоимости мероприятий для детей и взрослых, потребительском излишке и возврате на инвестиции от услуг </vt:lpstr>
      <vt:lpstr>Презентация PowerPoint</vt:lpstr>
      <vt:lpstr>Данные о стоимости методических мероприятий, потребительском излишке и возврате на инвестиции от услуг</vt:lpstr>
      <vt:lpstr>Данные о стоимости услуг по использованию компьютера, интернета, КМТ, потребительском излишке и возврате инвестиции от услуг</vt:lpstr>
      <vt:lpstr>Презентация PowerPoint</vt:lpstr>
      <vt:lpstr>Общий расчет возврата на инвестиции</vt:lpstr>
      <vt:lpstr>Презентация PowerPoint</vt:lpstr>
      <vt:lpstr>Результаты исследований  библиотек штата Висконсин и Югры по объемам полученного потребительского излишка</vt:lpstr>
      <vt:lpstr>Спасибо за внимание!  Всегда Ваша – Государственная библиотека Югры  Приходите: г. Ханты-Мансийск, ул. Мира, 2 Звоните: 8 (3467) 322 653, 333 598, 335 690 Пишите: ugra@okrlib.ru Заходите: www.okrlib.ru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Grazhdankinaoe</dc:creator>
  <cp:lastModifiedBy>Павлова Ольга Михайловна</cp:lastModifiedBy>
  <cp:revision>87</cp:revision>
  <dcterms:created xsi:type="dcterms:W3CDTF">2013-01-17T08:44:08Z</dcterms:created>
  <dcterms:modified xsi:type="dcterms:W3CDTF">2016-11-22T11:54:37Z</dcterms:modified>
</cp:coreProperties>
</file>