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644" r:id="rId2"/>
    <p:sldId id="646" r:id="rId3"/>
    <p:sldId id="259" r:id="rId4"/>
    <p:sldId id="401" r:id="rId5"/>
    <p:sldId id="647" r:id="rId6"/>
    <p:sldId id="648" r:id="rId7"/>
    <p:sldId id="665" r:id="rId8"/>
    <p:sldId id="666" r:id="rId9"/>
    <p:sldId id="650" r:id="rId10"/>
    <p:sldId id="651" r:id="rId11"/>
    <p:sldId id="654" r:id="rId12"/>
    <p:sldId id="663" r:id="rId13"/>
    <p:sldId id="662" r:id="rId14"/>
    <p:sldId id="660" r:id="rId15"/>
    <p:sldId id="657" r:id="rId16"/>
    <p:sldId id="658" r:id="rId17"/>
    <p:sldId id="659" r:id="rId18"/>
    <p:sldId id="653" r:id="rId19"/>
    <p:sldId id="561" r:id="rId20"/>
    <p:sldId id="664" r:id="rId21"/>
    <p:sldId id="661" r:id="rId22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4" orient="horz" pos="482" userDrawn="1">
          <p15:clr>
            <a:srgbClr val="A4A3A4"/>
          </p15:clr>
        </p15:guide>
        <p15:guide id="5" pos="302" userDrawn="1">
          <p15:clr>
            <a:srgbClr val="A4A3A4"/>
          </p15:clr>
        </p15:guide>
        <p15:guide id="6" pos="7355" userDrawn="1">
          <p15:clr>
            <a:srgbClr val="A4A3A4"/>
          </p15:clr>
        </p15:guide>
        <p15:guide id="7" orient="horz" pos="4065" userDrawn="1">
          <p15:clr>
            <a:srgbClr val="A4A3A4"/>
          </p15:clr>
        </p15:guide>
        <p15:guide id="8" orient="horz" pos="890" userDrawn="1">
          <p15:clr>
            <a:srgbClr val="A4A3A4"/>
          </p15:clr>
        </p15:guide>
        <p15:guide id="9" orient="horz" pos="3430" userDrawn="1">
          <p15:clr>
            <a:srgbClr val="A4A3A4"/>
          </p15:clr>
        </p15:guide>
        <p15:guide id="10" pos="48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B03CF5-5FF7-E75E-D7D4-B46359FE3C8D}" name="Alexandra" initials="A" userId="9a87b044712760c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97C4"/>
    <a:srgbClr val="E7E6E6"/>
    <a:srgbClr val="9DA1CB"/>
    <a:srgbClr val="FFD44B"/>
    <a:srgbClr val="BEC1DC"/>
    <a:srgbClr val="F17751"/>
    <a:srgbClr val="4B518B"/>
    <a:srgbClr val="F4170C"/>
    <a:srgbClr val="0432FF"/>
    <a:srgbClr val="FFC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35" autoAdjust="0"/>
    <p:restoredTop sz="95946" autoAdjust="0"/>
  </p:normalViewPr>
  <p:slideViewPr>
    <p:cSldViewPr snapToGrid="0">
      <p:cViewPr>
        <p:scale>
          <a:sx n="80" d="100"/>
          <a:sy n="80" d="100"/>
        </p:scale>
        <p:origin x="568" y="856"/>
      </p:cViewPr>
      <p:guideLst>
        <p:guide orient="horz" pos="187"/>
        <p:guide orient="horz" pos="482"/>
        <p:guide pos="302"/>
        <p:guide pos="7355"/>
        <p:guide orient="horz" pos="4065"/>
        <p:guide orient="horz" pos="890"/>
        <p:guide orient="horz" pos="3430"/>
        <p:guide pos="4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200" d="100"/>
        <a:sy n="200" d="100"/>
      </p:scale>
      <p:origin x="0" y="3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5;&#1083;&#1077;&#1085;&#1072;%20&#1053;&#1080;&#1082;&#1080;&#1096;&#1080;&#1085;&#1072;\Google%20&#1044;&#1080;&#1089;&#1082;\Google%20&#1044;&#1080;&#1089;&#1082;\&#1072;&#1089;&#1087;&#1080;&#1088;&#1072;&#1085;&#1090;&#1091;&#1088;&#1072;\2%20&#1075;&#1083;&#1072;&#1074;&#1072;\&#1042;&#1089;&#1077;%20&#1076;&#1072;&#1085;&#1085;&#1099;&#1077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enanikishina/Dropbox/&#1060;&#1072;&#1082;&#1091;&#1083;&#1100;&#1090;&#1077;&#1090;/&#1091;&#1095;&#1077;&#1073;&#1085;&#1099;&#1077;%20&#1082;&#1091;&#1088;&#1089;&#1099;/&#1052;&#1060;&#1050;/&#1050;&#1085;&#1080;&#1078;&#1082;&#1072;/&#1054;&#1090;&#1088;&#1077;&#1076;&#1072;&#1082;&#1090;&#1080;&#1088;&#1086;&#1074;&#1072;&#1085;&#1085;&#1099;&#1077;%20&#1088;&#1072;&#1089;&#1096;&#1080;&#1092;&#1088;&#1086;&#1074;&#1082;&#1080;%20+%20&#1045;&#1053;/2-&#1044;&#1086;&#1074;&#1077;&#1088;&#1080;&#1077;%20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enanikishina/Dropbox%20(Personal)/&#1060;&#1072;&#1082;&#1091;&#1083;&#1100;&#1090;&#1077;&#1090;/&#1055;&#1091;&#1073;&#1083;&#1080;&#1082;&#1072;&#1094;&#1080;&#1080;/&#1055;&#1088;&#1077;&#1079;&#1077;&#1085;&#1090;&#1072;&#1094;&#1080;&#1080;/&#1040;&#1087;&#1088;&#1077;&#1083;&#1100;&#1089;&#1082;&#1072;&#1103;%202021/&#1057;&#1074;&#1086;&#1076;&#1085;&#1099;&#1077;%20&#1076;&#1072;&#1085;&#1085;&#1099;&#1077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v>Россия</c:v>
          </c:tx>
          <c:spPr>
            <a:ln w="38100">
              <a:solidFill>
                <a:srgbClr val="C00000"/>
              </a:solidFill>
            </a:ln>
          </c:spPr>
          <c:marker>
            <c:spPr>
              <a:ln w="38100">
                <a:solidFill>
                  <a:srgbClr val="C00000"/>
                </a:solidFill>
              </a:ln>
            </c:spPr>
          </c:marker>
          <c:cat>
            <c:strRef>
              <c:f>Лист8!$B$9:$F$9</c:f>
              <c:strCache>
                <c:ptCount val="5"/>
                <c:pt idx="0">
                  <c:v>Дистанция власти</c:v>
                </c:pt>
                <c:pt idx="1">
                  <c:v>Индивидуализм</c:v>
                </c:pt>
                <c:pt idx="2">
                  <c:v>Маскулинность</c:v>
                </c:pt>
                <c:pt idx="3">
                  <c:v>Избегание неопределенности</c:v>
                </c:pt>
                <c:pt idx="4">
                  <c:v>Долгосрочная ориентация</c:v>
                </c:pt>
              </c:strCache>
            </c:strRef>
          </c:cat>
          <c:val>
            <c:numRef>
              <c:f>Лист8!$B$10:$F$10</c:f>
              <c:numCache>
                <c:formatCode>General</c:formatCode>
                <c:ptCount val="5"/>
                <c:pt idx="0">
                  <c:v>93</c:v>
                </c:pt>
                <c:pt idx="1">
                  <c:v>39</c:v>
                </c:pt>
                <c:pt idx="2">
                  <c:v>36</c:v>
                </c:pt>
                <c:pt idx="3">
                  <c:v>95</c:v>
                </c:pt>
                <c:pt idx="4" formatCode="0">
                  <c:v>81.360201511335006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54-1845-8788-F1A7C463EB9D}"/>
            </c:ext>
          </c:extLst>
        </c:ser>
        <c:ser>
          <c:idx val="1"/>
          <c:order val="1"/>
          <c:tx>
            <c:v>Медиана</c:v>
          </c:tx>
          <c:spPr>
            <a:ln w="38100">
              <a:solidFill>
                <a:srgbClr val="0397C4"/>
              </a:solidFill>
            </a:ln>
          </c:spPr>
          <c:marker>
            <c:symbol val="none"/>
          </c:marker>
          <c:cat>
            <c:strRef>
              <c:f>Лист8!$B$9:$F$9</c:f>
              <c:strCache>
                <c:ptCount val="5"/>
                <c:pt idx="0">
                  <c:v>Дистанция власти</c:v>
                </c:pt>
                <c:pt idx="1">
                  <c:v>Индивидуализм</c:v>
                </c:pt>
                <c:pt idx="2">
                  <c:v>Маскулинность</c:v>
                </c:pt>
                <c:pt idx="3">
                  <c:v>Избегание неопределенности</c:v>
                </c:pt>
                <c:pt idx="4">
                  <c:v>Долгосрочная ориентация</c:v>
                </c:pt>
              </c:strCache>
            </c:strRef>
          </c:cat>
          <c:val>
            <c:numRef>
              <c:f>Лист8!$B$11:$F$11</c:f>
              <c:numCache>
                <c:formatCode>General</c:formatCode>
                <c:ptCount val="5"/>
                <c:pt idx="0">
                  <c:v>62</c:v>
                </c:pt>
                <c:pt idx="1">
                  <c:v>43.5</c:v>
                </c:pt>
                <c:pt idx="2">
                  <c:v>48.5</c:v>
                </c:pt>
                <c:pt idx="3">
                  <c:v>69.5</c:v>
                </c:pt>
                <c:pt idx="4">
                  <c:v>45.340050377833748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54-1845-8788-F1A7C463EB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780800"/>
        <c:axId val="75512576"/>
      </c:radarChart>
      <c:catAx>
        <c:axId val="48780800"/>
        <c:scaling>
          <c:orientation val="minMax"/>
        </c:scaling>
        <c:delete val="0"/>
        <c:axPos val="b"/>
        <c:majorGridlines/>
        <c:numFmt formatCode="General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2000" b="0">
                <a:latin typeface="Calibri" charset="0"/>
                <a:ea typeface="Calibri" charset="0"/>
                <a:cs typeface="Calibri" charset="0"/>
              </a:defRPr>
            </a:pPr>
            <a:endParaRPr lang="en-RU"/>
          </a:p>
        </c:txPr>
        <c:crossAx val="75512576"/>
        <c:crosses val="autoZero"/>
        <c:auto val="1"/>
        <c:lblAlgn val="ctr"/>
        <c:lblOffset val="100"/>
        <c:noMultiLvlLbl val="0"/>
      </c:catAx>
      <c:valAx>
        <c:axId val="75512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8780800"/>
        <c:crosses val="autoZero"/>
        <c:crossBetween val="between"/>
        <c:majorUnit val="20"/>
      </c:valAx>
      <c:spPr>
        <a:noFill/>
      </c:spPr>
    </c:plotArea>
    <c:legend>
      <c:legendPos val="r"/>
      <c:layout>
        <c:manualLayout>
          <c:xMode val="edge"/>
          <c:yMode val="edge"/>
          <c:x val="1.9821886395069366E-2"/>
          <c:y val="0.57227656681749817"/>
          <c:w val="0.12138343943462032"/>
          <c:h val="0.16644049158513172"/>
        </c:manualLayout>
      </c:layout>
      <c:overlay val="0"/>
      <c:txPr>
        <a:bodyPr/>
        <a:lstStyle/>
        <a:p>
          <a:pPr>
            <a:defRPr sz="1600"/>
          </a:pPr>
          <a:endParaRPr lang="en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200">
          <a:latin typeface="Helvetica Neue"/>
        </a:defRPr>
      </a:pPr>
      <a:endParaRPr lang="en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340515295095226E-2"/>
          <c:y val="7.909909621042914E-2"/>
          <c:w val="0.80749879489709231"/>
          <c:h val="0.65537147683654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Свод!$F$49</c:f>
              <c:strCache>
                <c:ptCount val="1"/>
                <c:pt idx="0">
                  <c:v>Россия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0,76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B00-064D-9E21-9186D9B2868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0,23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B00-064D-9E21-9186D9B2868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0,37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B00-064D-9E21-9186D9B286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Свод!$E$50:$E$53</c:f>
              <c:strCache>
                <c:ptCount val="4"/>
                <c:pt idx="0">
                  <c:v>Доверие семье</c:v>
                </c:pt>
                <c:pt idx="1">
                  <c:v>Доверие людям, которых вы знаете лично</c:v>
                </c:pt>
                <c:pt idx="2">
                  <c:v>Доверие людям, с которыми вы встречаетесь первый раз</c:v>
                </c:pt>
                <c:pt idx="3">
                  <c:v>Доверие людям другой национальности</c:v>
                </c:pt>
              </c:strCache>
            </c:strRef>
          </c:cat>
          <c:val>
            <c:numRef>
              <c:f>Свод!$F$50:$F$53</c:f>
              <c:numCache>
                <c:formatCode>General</c:formatCode>
                <c:ptCount val="4"/>
                <c:pt idx="0">
                  <c:v>0.97</c:v>
                </c:pt>
                <c:pt idx="1">
                  <c:v>0.76400000000000001</c:v>
                </c:pt>
                <c:pt idx="2">
                  <c:v>0.22700000000000004</c:v>
                </c:pt>
                <c:pt idx="3">
                  <c:v>0.36599999999999999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0E-6F42-A66F-B7912F2E96B0}"/>
            </c:ext>
          </c:extLst>
        </c:ser>
        <c:ser>
          <c:idx val="1"/>
          <c:order val="1"/>
          <c:tx>
            <c:strRef>
              <c:f>Свод!$G$49</c:f>
              <c:strCache>
                <c:ptCount val="1"/>
                <c:pt idx="0">
                  <c:v>Германия</c:v>
                </c:pt>
              </c:strCache>
            </c:strRef>
          </c:tx>
          <c:spPr>
            <a:solidFill>
              <a:srgbClr val="BEC1DC"/>
            </a:solidFill>
            <a:ln>
              <a:noFill/>
            </a:ln>
            <a:effectLst/>
          </c:spPr>
          <c:invertIfNegative val="0"/>
          <c:cat>
            <c:strRef>
              <c:f>Свод!$E$50:$E$53</c:f>
              <c:strCache>
                <c:ptCount val="4"/>
                <c:pt idx="0">
                  <c:v>Доверие семье</c:v>
                </c:pt>
                <c:pt idx="1">
                  <c:v>Доверие людям, которых вы знаете лично</c:v>
                </c:pt>
                <c:pt idx="2">
                  <c:v>Доверие людям, с которыми вы встречаетесь первый раз</c:v>
                </c:pt>
                <c:pt idx="3">
                  <c:v>Доверие людям другой национальности</c:v>
                </c:pt>
              </c:strCache>
            </c:strRef>
          </c:cat>
          <c:val>
            <c:numRef>
              <c:f>Свод!$G$50:$G$53</c:f>
              <c:numCache>
                <c:formatCode>General</c:formatCode>
                <c:ptCount val="4"/>
                <c:pt idx="0">
                  <c:v>0.97699999999999998</c:v>
                </c:pt>
                <c:pt idx="1">
                  <c:v>0.92799999999999994</c:v>
                </c:pt>
                <c:pt idx="2">
                  <c:v>0.28100000000000003</c:v>
                </c:pt>
                <c:pt idx="3">
                  <c:v>0.53100000000000003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0E-6F42-A66F-B7912F2E96B0}"/>
            </c:ext>
          </c:extLst>
        </c:ser>
        <c:ser>
          <c:idx val="2"/>
          <c:order val="2"/>
          <c:tx>
            <c:strRef>
              <c:f>Свод!$H$49</c:f>
              <c:strCache>
                <c:ptCount val="1"/>
                <c:pt idx="0">
                  <c:v>Казахстан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Свод!$E$50:$E$53</c:f>
              <c:strCache>
                <c:ptCount val="4"/>
                <c:pt idx="0">
                  <c:v>Доверие семье</c:v>
                </c:pt>
                <c:pt idx="1">
                  <c:v>Доверие людям, которых вы знаете лично</c:v>
                </c:pt>
                <c:pt idx="2">
                  <c:v>Доверие людям, с которыми вы встречаетесь первый раз</c:v>
                </c:pt>
                <c:pt idx="3">
                  <c:v>Доверие людям другой национальности</c:v>
                </c:pt>
              </c:strCache>
            </c:strRef>
          </c:cat>
          <c:val>
            <c:numRef>
              <c:f>Свод!$H$50:$H$53</c:f>
              <c:numCache>
                <c:formatCode>General</c:formatCode>
                <c:ptCount val="4"/>
                <c:pt idx="0">
                  <c:v>0.97299999999999998</c:v>
                </c:pt>
                <c:pt idx="1">
                  <c:v>0.71</c:v>
                </c:pt>
                <c:pt idx="2">
                  <c:v>0.19899999999999998</c:v>
                </c:pt>
                <c:pt idx="3">
                  <c:v>0.433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0E-6F42-A66F-B7912F2E96B0}"/>
            </c:ext>
          </c:extLst>
        </c:ser>
        <c:ser>
          <c:idx val="3"/>
          <c:order val="3"/>
          <c:tx>
            <c:strRef>
              <c:f>Свод!$I$49</c:f>
              <c:strCache>
                <c:ptCount val="1"/>
                <c:pt idx="0">
                  <c:v>Китай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Свод!$E$50:$E$53</c:f>
              <c:strCache>
                <c:ptCount val="4"/>
                <c:pt idx="0">
                  <c:v>Доверие семье</c:v>
                </c:pt>
                <c:pt idx="1">
                  <c:v>Доверие людям, которых вы знаете лично</c:v>
                </c:pt>
                <c:pt idx="2">
                  <c:v>Доверие людям, с которыми вы встречаетесь первый раз</c:v>
                </c:pt>
                <c:pt idx="3">
                  <c:v>Доверие людям другой национальности</c:v>
                </c:pt>
              </c:strCache>
            </c:strRef>
          </c:cat>
          <c:val>
            <c:numRef>
              <c:f>Свод!$I$50:$I$53</c:f>
              <c:numCache>
                <c:formatCode>General</c:formatCode>
                <c:ptCount val="4"/>
                <c:pt idx="0">
                  <c:v>0.99099999999999999</c:v>
                </c:pt>
                <c:pt idx="1">
                  <c:v>0.879</c:v>
                </c:pt>
                <c:pt idx="2">
                  <c:v>0.13400000000000001</c:v>
                </c:pt>
                <c:pt idx="3">
                  <c:v>0.16700000000000004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0E-6F42-A66F-B7912F2E96B0}"/>
            </c:ext>
          </c:extLst>
        </c:ser>
        <c:ser>
          <c:idx val="4"/>
          <c:order val="4"/>
          <c:tx>
            <c:strRef>
              <c:f>Свод!$J$49</c:f>
              <c:strCache>
                <c:ptCount val="1"/>
                <c:pt idx="0">
                  <c:v>Польша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Свод!$E$50:$E$53</c:f>
              <c:strCache>
                <c:ptCount val="4"/>
                <c:pt idx="0">
                  <c:v>Доверие семье</c:v>
                </c:pt>
                <c:pt idx="1">
                  <c:v>Доверие людям, которых вы знаете лично</c:v>
                </c:pt>
                <c:pt idx="2">
                  <c:v>Доверие людям, с которыми вы встречаетесь первый раз</c:v>
                </c:pt>
                <c:pt idx="3">
                  <c:v>Доверие людям другой национальности</c:v>
                </c:pt>
              </c:strCache>
            </c:strRef>
          </c:cat>
          <c:val>
            <c:numRef>
              <c:f>Свод!$J$50:$J$53</c:f>
              <c:numCache>
                <c:formatCode>General</c:formatCode>
                <c:ptCount val="4"/>
                <c:pt idx="0">
                  <c:v>0.97400000000000009</c:v>
                </c:pt>
                <c:pt idx="1">
                  <c:v>0.83700000000000008</c:v>
                </c:pt>
                <c:pt idx="2">
                  <c:v>0.25700000000000001</c:v>
                </c:pt>
                <c:pt idx="3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0E-6F42-A66F-B7912F2E96B0}"/>
            </c:ext>
          </c:extLst>
        </c:ser>
        <c:ser>
          <c:idx val="5"/>
          <c:order val="5"/>
          <c:tx>
            <c:strRef>
              <c:f>Свод!$K$49</c:f>
              <c:strCache>
                <c:ptCount val="1"/>
                <c:pt idx="0">
                  <c:v>США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Свод!$E$50:$E$53</c:f>
              <c:strCache>
                <c:ptCount val="4"/>
                <c:pt idx="0">
                  <c:v>Доверие семье</c:v>
                </c:pt>
                <c:pt idx="1">
                  <c:v>Доверие людям, которых вы знаете лично</c:v>
                </c:pt>
                <c:pt idx="2">
                  <c:v>Доверие людям, с которыми вы встречаетесь первый раз</c:v>
                </c:pt>
                <c:pt idx="3">
                  <c:v>Доверие людям другой национальности</c:v>
                </c:pt>
              </c:strCache>
            </c:strRef>
          </c:cat>
          <c:val>
            <c:numRef>
              <c:f>Свод!$K$50:$K$53</c:f>
              <c:numCache>
                <c:formatCode>General</c:formatCode>
                <c:ptCount val="4"/>
                <c:pt idx="0">
                  <c:v>0.94199999999999984</c:v>
                </c:pt>
                <c:pt idx="1">
                  <c:v>0.89599999999999991</c:v>
                </c:pt>
                <c:pt idx="2">
                  <c:v>0.39399999999999996</c:v>
                </c:pt>
                <c:pt idx="3">
                  <c:v>0.73199999999999987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D0E-6F42-A66F-B7912F2E96B0}"/>
            </c:ext>
          </c:extLst>
        </c:ser>
        <c:ser>
          <c:idx val="6"/>
          <c:order val="6"/>
          <c:tx>
            <c:strRef>
              <c:f>Свод!$L$49</c:f>
              <c:strCache>
                <c:ptCount val="1"/>
                <c:pt idx="0">
                  <c:v>Финляндия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Свод!$E$50:$E$53</c:f>
              <c:strCache>
                <c:ptCount val="4"/>
                <c:pt idx="0">
                  <c:v>Доверие семье</c:v>
                </c:pt>
                <c:pt idx="1">
                  <c:v>Доверие людям, которых вы знаете лично</c:v>
                </c:pt>
                <c:pt idx="2">
                  <c:v>Доверие людям, с которыми вы встречаетесь первый раз</c:v>
                </c:pt>
                <c:pt idx="3">
                  <c:v>Доверие людям другой национальности</c:v>
                </c:pt>
              </c:strCache>
            </c:strRef>
          </c:cat>
          <c:val>
            <c:numRef>
              <c:f>Свод!$L$50:$L$53</c:f>
              <c:numCache>
                <c:formatCode>General</c:formatCode>
                <c:ptCount val="4"/>
                <c:pt idx="0">
                  <c:v>0.98299999999999998</c:v>
                </c:pt>
                <c:pt idx="1">
                  <c:v>0.96499999999999997</c:v>
                </c:pt>
                <c:pt idx="2">
                  <c:v>0.60099999999999998</c:v>
                </c:pt>
                <c:pt idx="3">
                  <c:v>0.7589999999999999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D0E-6F42-A66F-B7912F2E96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44521183"/>
        <c:axId val="1709518799"/>
      </c:barChart>
      <c:catAx>
        <c:axId val="1644521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1709518799"/>
        <c:crosses val="autoZero"/>
        <c:auto val="1"/>
        <c:lblAlgn val="ctr"/>
        <c:lblOffset val="100"/>
        <c:noMultiLvlLbl val="0"/>
      </c:catAx>
      <c:valAx>
        <c:axId val="170951879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164452118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483931019218751"/>
          <c:y val="0"/>
          <c:w val="0.14402130347411454"/>
          <c:h val="0.998246170644178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04986485671445E-2"/>
          <c:y val="2.4387114457742869E-2"/>
          <c:w val="0.93295013514328551"/>
          <c:h val="0.360559711415848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'График РУС'!$B$2</c:f>
              <c:strCache>
                <c:ptCount val="1"/>
                <c:pt idx="0">
                  <c:v>Москва, 2018</c:v>
                </c:pt>
              </c:strCache>
            </c:strRef>
          </c:tx>
          <c:spPr>
            <a:solidFill>
              <a:srgbClr val="9DA1CB">
                <a:alpha val="31000"/>
              </a:srgbClr>
            </a:solidFill>
            <a:ln w="38100" cmpd="thickThin">
              <a:solidFill>
                <a:srgbClr val="0070C0"/>
              </a:solidFill>
              <a:prstDash val="sysDash"/>
            </a:ln>
            <a:effectLst/>
          </c:spPr>
          <c:invertIfNegative val="0"/>
          <c:cat>
            <c:strRef>
              <c:f>'График РУС'!$A$3:$A$6</c:f>
              <c:strCache>
                <c:ptCount val="4"/>
                <c:pt idx="0">
                  <c:v>Незнакомые ситуации: избегать их не следует-они могут давать новые возможности.</c:v>
                </c:pt>
                <c:pt idx="1">
                  <c:v>Я стараюсь поступать по-своему, даже если это может вызвать недовольство в моем окружении.</c:v>
                </c:pt>
                <c:pt idx="2">
                  <c:v>Государство должно заботиться о каждом человеке.</c:v>
                </c:pt>
                <c:pt idx="3">
                  <c:v>Большинству людей можно доверять</c:v>
                </c:pt>
              </c:strCache>
            </c:strRef>
          </c:cat>
          <c:val>
            <c:numRef>
              <c:f>'График РУС'!$B$3:$B$6</c:f>
              <c:numCache>
                <c:formatCode>0%</c:formatCode>
                <c:ptCount val="4"/>
                <c:pt idx="0">
                  <c:v>0.67</c:v>
                </c:pt>
                <c:pt idx="1">
                  <c:v>0.71</c:v>
                </c:pt>
                <c:pt idx="2">
                  <c:v>0.38</c:v>
                </c:pt>
                <c:pt idx="3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DC-2C4E-A789-CC260227B6A5}"/>
            </c:ext>
          </c:extLst>
        </c:ser>
        <c:ser>
          <c:idx val="1"/>
          <c:order val="1"/>
          <c:tx>
            <c:strRef>
              <c:f>'График РУС'!$C$2</c:f>
              <c:strCache>
                <c:ptCount val="1"/>
                <c:pt idx="0">
                  <c:v>Москва, 2020</c:v>
                </c:pt>
              </c:strCache>
            </c:strRef>
          </c:tx>
          <c:spPr>
            <a:solidFill>
              <a:srgbClr val="FFD44B"/>
            </a:solidFill>
            <a:ln>
              <a:noFill/>
            </a:ln>
            <a:effectLst/>
          </c:spPr>
          <c:invertIfNegative val="0"/>
          <c:cat>
            <c:strRef>
              <c:f>'График РУС'!$A$3:$A$6</c:f>
              <c:strCache>
                <c:ptCount val="4"/>
                <c:pt idx="0">
                  <c:v>Незнакомые ситуации: избегать их не следует-они могут давать новые возможности.</c:v>
                </c:pt>
                <c:pt idx="1">
                  <c:v>Я стараюсь поступать по-своему, даже если это может вызвать недовольство в моем окружении.</c:v>
                </c:pt>
                <c:pt idx="2">
                  <c:v>Государство должно заботиться о каждом человеке.</c:v>
                </c:pt>
                <c:pt idx="3">
                  <c:v>Большинству людей можно доверять</c:v>
                </c:pt>
              </c:strCache>
            </c:strRef>
          </c:cat>
          <c:val>
            <c:numRef>
              <c:f>'График РУС'!$C$3:$C$6</c:f>
              <c:numCache>
                <c:formatCode>0%</c:formatCode>
                <c:ptCount val="4"/>
                <c:pt idx="0">
                  <c:v>0.53</c:v>
                </c:pt>
                <c:pt idx="1">
                  <c:v>0.76</c:v>
                </c:pt>
                <c:pt idx="2">
                  <c:v>0.5</c:v>
                </c:pt>
                <c:pt idx="3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DC-2C4E-A789-CC260227B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6"/>
        <c:overlap val="-10"/>
        <c:axId val="1593725951"/>
        <c:axId val="1593621439"/>
      </c:barChart>
      <c:lineChart>
        <c:grouping val="standard"/>
        <c:varyColors val="0"/>
        <c:ser>
          <c:idx val="2"/>
          <c:order val="2"/>
          <c:tx>
            <c:strRef>
              <c:f>'График РУС'!$D$2</c:f>
              <c:strCache>
                <c:ptCount val="1"/>
                <c:pt idx="0">
                  <c:v>Россия, 2018</c:v>
                </c:pt>
              </c:strCache>
            </c:strRef>
          </c:tx>
          <c:spPr>
            <a:ln w="44450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3374066012626673E-2"/>
                  <c:y val="-1.6852860133281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DC-2C4E-A789-CC260227B6A5}"/>
                </c:ext>
              </c:extLst>
            </c:dLbl>
            <c:dLbl>
              <c:idx val="1"/>
              <c:layout>
                <c:manualLayout>
                  <c:x val="-6.5835697256741163E-3"/>
                  <c:y val="6.5008361916711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DC-2C4E-A789-CC260227B6A5}"/>
                </c:ext>
              </c:extLst>
            </c:dLbl>
            <c:dLbl>
              <c:idx val="2"/>
              <c:layout>
                <c:manualLayout>
                  <c:x val="-1.1406108195468362E-3"/>
                  <c:y val="3.9464879949811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DDC-2C4E-A789-CC260227B6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'График РУС'!$A$3:$A$6</c:f>
              <c:strCache>
                <c:ptCount val="4"/>
                <c:pt idx="0">
                  <c:v>Незнакомые ситуации: избегать их не следует-они могут давать новые возможности.</c:v>
                </c:pt>
                <c:pt idx="1">
                  <c:v>Я стараюсь поступать по-своему, даже если это может вызвать недовольство в моем окружении.</c:v>
                </c:pt>
                <c:pt idx="2">
                  <c:v>Государство должно заботиться о каждом человеке.</c:v>
                </c:pt>
                <c:pt idx="3">
                  <c:v>Большинству людей можно доверять</c:v>
                </c:pt>
              </c:strCache>
            </c:strRef>
          </c:cat>
          <c:val>
            <c:numRef>
              <c:f>'График РУС'!$D$3:$D$6</c:f>
              <c:numCache>
                <c:formatCode>0%</c:formatCode>
                <c:ptCount val="4"/>
                <c:pt idx="0">
                  <c:v>0.75</c:v>
                </c:pt>
                <c:pt idx="1">
                  <c:v>0.69</c:v>
                </c:pt>
                <c:pt idx="2">
                  <c:v>0.41</c:v>
                </c:pt>
                <c:pt idx="3">
                  <c:v>0.26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DDC-2C4E-A789-CC260227B6A5}"/>
            </c:ext>
          </c:extLst>
        </c:ser>
        <c:ser>
          <c:idx val="3"/>
          <c:order val="3"/>
          <c:tx>
            <c:strRef>
              <c:f>'График РУС'!$E$2</c:f>
              <c:strCache>
                <c:ptCount val="1"/>
                <c:pt idx="0">
                  <c:v>Россия, 2020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6.4397856379596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DDC-2C4E-A789-CC260227B6A5}"/>
                </c:ext>
              </c:extLst>
            </c:dLbl>
            <c:dLbl>
              <c:idx val="1"/>
              <c:layout>
                <c:manualLayout>
                  <c:x val="-2.0944668250648779E-2"/>
                  <c:y val="-5.707753994285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DDC-2C4E-A789-CC260227B6A5}"/>
                </c:ext>
              </c:extLst>
            </c:dLbl>
            <c:dLbl>
              <c:idx val="2"/>
              <c:layout>
                <c:manualLayout>
                  <c:x val="-1.9957667458687486E-2"/>
                  <c:y val="-5.6629453352559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DDC-2C4E-A789-CC260227B6A5}"/>
                </c:ext>
              </c:extLst>
            </c:dLbl>
            <c:dLbl>
              <c:idx val="3"/>
              <c:layout>
                <c:manualLayout>
                  <c:x val="-1.4554373681168907E-2"/>
                  <c:y val="5.1459073926372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DDC-2C4E-A789-CC260227B6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'График РУС'!$A$3:$A$6</c:f>
              <c:strCache>
                <c:ptCount val="4"/>
                <c:pt idx="0">
                  <c:v>Незнакомые ситуации: избегать их не следует-они могут давать новые возможности.</c:v>
                </c:pt>
                <c:pt idx="1">
                  <c:v>Я стараюсь поступать по-своему, даже если это может вызвать недовольство в моем окружении.</c:v>
                </c:pt>
                <c:pt idx="2">
                  <c:v>Государство должно заботиться о каждом человеке.</c:v>
                </c:pt>
                <c:pt idx="3">
                  <c:v>Большинству людей можно доверять</c:v>
                </c:pt>
              </c:strCache>
            </c:strRef>
          </c:cat>
          <c:val>
            <c:numRef>
              <c:f>'График РУС'!$E$3:$E$6</c:f>
              <c:numCache>
                <c:formatCode>0%</c:formatCode>
                <c:ptCount val="4"/>
                <c:pt idx="0">
                  <c:v>0.48</c:v>
                </c:pt>
                <c:pt idx="1">
                  <c:v>0.68</c:v>
                </c:pt>
                <c:pt idx="2">
                  <c:v>0.51</c:v>
                </c:pt>
                <c:pt idx="3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DDC-2C4E-A789-CC260227B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3725951"/>
        <c:axId val="1593621439"/>
      </c:lineChart>
      <c:catAx>
        <c:axId val="15937259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1593621439"/>
        <c:crosses val="autoZero"/>
        <c:auto val="1"/>
        <c:lblAlgn val="ctr"/>
        <c:lblOffset val="100"/>
        <c:noMultiLvlLbl val="0"/>
      </c:catAx>
      <c:valAx>
        <c:axId val="1593621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RU"/>
          </a:p>
        </c:txPr>
        <c:crossAx val="15937259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0.11418</cdr:x>
      <cdr:y>0.55061</cdr:y>
    </cdr:from>
    <cdr:to>
      <cdr:x>0.82985</cdr:x>
      <cdr:y>0.64064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A78BFDE1-C4D9-6943-BD17-B1E56C5FB4C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271282" y="2583850"/>
          <a:ext cx="7968643" cy="422471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1" cy="493315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4" y="1"/>
            <a:ext cx="2918831" cy="493315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796FDC21-CC20-4E37-B8E7-0FB24DE31C61}" type="datetimeFigureOut">
              <a:rPr lang="ru-RU" smtClean="0"/>
              <a:pPr/>
              <a:t>19.11.2022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71286"/>
            <a:ext cx="2918831" cy="49331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4" y="9371286"/>
            <a:ext cx="2918831" cy="49331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0E2EEACD-CCD1-48D8-9E29-331DF561D7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31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1" cy="493315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1"/>
            <a:ext cx="2918831" cy="493315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7F9E6097-E4C0-4EE3-AF1E-99B6C9AD599F}" type="datetimeFigureOut">
              <a:rPr lang="ru-RU" smtClean="0"/>
              <a:pPr/>
              <a:t>19.11.2022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01"/>
            <a:ext cx="5388610" cy="4439840"/>
          </a:xfrm>
          <a:prstGeom prst="rect">
            <a:avLst/>
          </a:prstGeom>
        </p:spPr>
        <p:txBody>
          <a:bodyPr vert="horz" lIns="91436" tIns="45718" rIns="91436" bIns="4571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1" cy="49331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3315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8BEE5851-F555-449F-9B7F-983295DF01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380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788" y="739775"/>
            <a:ext cx="6580187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5851-F555-449F-9B7F-983295DF015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412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427EB-D8CE-4C10-AE32-3498D9790C1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44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9FA5F-8250-401E-80F5-2B4D988463E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490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E5851-F555-449F-9B7F-983295DF015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576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+ вытащить треугольник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E5851-F555-449F-9B7F-983295DF015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46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Первой научно-популярной библиотеке «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Научка</a:t>
            </a:r>
            <a:r>
              <a:rPr lang="ru-RU" b="0" i="0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» </a:t>
            </a:r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E5851-F555-449F-9B7F-983295DF015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791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7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EE5851-F555-449F-9B7F-983295DF015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69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D390A-85B1-FC43-9650-57F38BA340D4}" type="datetime1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03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6CA50-46D3-0E4F-AC1E-69D532461682}" type="datetime1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49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7D4A-B276-934E-98F6-E69B692CD44E}" type="datetime1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846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89D26-D6F5-5D40-912C-AB32DFB6CF9F}" type="datetime1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572297" y="6570450"/>
            <a:ext cx="2743200" cy="365125"/>
          </a:xfrm>
        </p:spPr>
        <p:txBody>
          <a:bodyPr/>
          <a:lstStyle/>
          <a:p>
            <a:fld id="{F5E7DADF-E40B-441D-B9F2-FD13617FF9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B606007-F5E1-067F-297E-216967CBB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211" y="224043"/>
            <a:ext cx="10579649" cy="447671"/>
          </a:xfrm>
        </p:spPr>
        <p:txBody>
          <a:bodyPr>
            <a:noAutofit/>
          </a:bodyPr>
          <a:lstStyle>
            <a:lvl1pPr algn="ctr"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02270F-A732-C38F-5C11-1DAEA3793FFB}"/>
              </a:ext>
            </a:extLst>
          </p:cNvPr>
          <p:cNvCxnSpPr>
            <a:cxnSpLocks/>
          </p:cNvCxnSpPr>
          <p:nvPr userDrawn="1"/>
        </p:nvCxnSpPr>
        <p:spPr>
          <a:xfrm>
            <a:off x="873211" y="704902"/>
            <a:ext cx="10579649" cy="0"/>
          </a:xfrm>
          <a:prstGeom prst="line">
            <a:avLst/>
          </a:prstGeom>
          <a:ln w="38100">
            <a:solidFill>
              <a:srgbClr val="0397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765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243DB-6F32-DD45-B55C-A2D31CC86FE4}" type="datetime1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42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074-DA3A-4C4E-AA52-66F6F1E2B3FE}" type="datetime1">
              <a:rPr lang="ru-RU" smtClean="0"/>
              <a:t>19.11.2022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17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4476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EB83A-09C1-5F4E-9802-0307210373CF}" type="datetime1">
              <a:rPr lang="ru-RU" smtClean="0"/>
              <a:t>19.11.2022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180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F0C5-54D0-664C-B27D-ACFD7F8CC124}" type="datetime1">
              <a:rPr lang="ru-RU" smtClean="0"/>
              <a:t>19.11.2022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97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7CBB-487F-E548-ABB8-9D768FD67D17}" type="datetime1">
              <a:rPr lang="ru-RU" smtClean="0"/>
              <a:t>19.11.2022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56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D3120-5616-E44D-B869-CFC524AA5DA0}" type="datetime1">
              <a:rPr lang="ru-RU" smtClean="0"/>
              <a:t>19.11.2022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49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3A260-540E-F440-9020-77E6C48B2E00}" type="datetime1">
              <a:rPr lang="ru-RU" smtClean="0"/>
              <a:t>19.11.2022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79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22D8A-9F1C-2240-80DB-C8EDC5DBB7BE}" type="datetime1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7DADF-E40B-441D-B9F2-FD13617FF9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98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pengaz.ru/stat/idealnoe-mesto-dlya-vstrech-lyudey-i-idey" TargetMode="External"/><Relationship Id="rId3" Type="http://schemas.openxmlformats.org/officeDocument/2006/relationships/hyperlink" Target="https://minkultrb.ru/news/news/18344-itogi-konkursnogo-otbora-k-kontsu-2021-goda-v-buryatii-otkroetsya-eshche-odna-modelnaya-biblioteka" TargetMode="External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dmagazine.ru/interior/biblioteka-alvara-aalto-v-vyborge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gppu.ru/news/7451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vc.ru/upload/iblock/14a/RVC_attitudes_to_technologies_report.pdf" TargetMode="External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hyperlink" Target="https://inp.ru/.files/406/1_backup.pdf" TargetMode="External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hyperlink" Target="https://arzamas.academy/courses/90" TargetMode="External"/><Relationship Id="rId15" Type="http://schemas.openxmlformats.org/officeDocument/2006/relationships/image" Target="../media/image26.png"/><Relationship Id="rId10" Type="http://schemas.openxmlformats.org/officeDocument/2006/relationships/hyperlink" Target="https://inp.ru/.files/358/2_backup.pdf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hyperlink" Target="https://www.forbes.ru/mneniya/465373-gruz-proslogo-cem-opasen-dla-biznesa-effekt-kolei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sitory.ifla.org/bitstream/123456789/168/1/pl-manifesto-en.pdf" TargetMode="External"/><Relationship Id="rId2" Type="http://schemas.openxmlformats.org/officeDocument/2006/relationships/hyperlink" Target="https://www.ifla.org/wp-content/uploads/2019/05/assets/hq/topics/libraries-development/documents/public-libraries-brief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40671" y="2974686"/>
            <a:ext cx="104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Почему культура имеет значение: роль библиотек</a:t>
            </a:r>
            <a:endParaRPr lang="ru-RU" sz="3000" b="1" dirty="0">
              <a:solidFill>
                <a:srgbClr val="002060"/>
              </a:solidFill>
              <a:latin typeface="Helvetica Neue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957554" y="3771734"/>
            <a:ext cx="11239500" cy="0"/>
          </a:xfrm>
          <a:prstGeom prst="line">
            <a:avLst/>
          </a:prstGeom>
          <a:ln w="142875">
            <a:solidFill>
              <a:srgbClr val="0397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/>
        </p:nvSpPr>
        <p:spPr>
          <a:xfrm>
            <a:off x="862584" y="4128492"/>
            <a:ext cx="7220893" cy="1307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961" y="138150"/>
            <a:ext cx="2443039" cy="745865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026763" y="6255956"/>
            <a:ext cx="2095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21  </a:t>
            </a:r>
            <a:r>
              <a:rPr lang="ru-RU" altLang="ru-RU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ноября 2022 г.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5" y="78190"/>
            <a:ext cx="1852332" cy="10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7555" y="4609707"/>
            <a:ext cx="9826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Елена Никишина</a:t>
            </a:r>
          </a:p>
          <a:p>
            <a:r>
              <a:rPr lang="ru-RU" sz="2000" dirty="0"/>
              <a:t>к.э.н., доцент экономического факультета МГУ</a:t>
            </a:r>
          </a:p>
          <a:p>
            <a:r>
              <a:rPr lang="ru-RU" sz="2000" dirty="0"/>
              <a:t>директор по стратегическому развития Института национальных проектов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BDCF8-4201-BB0F-8934-02F31F6E1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347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7C8505-2B72-7A5C-4B61-B4E982555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73" y="1037230"/>
            <a:ext cx="5872127" cy="4783540"/>
          </a:xfrm>
          <a:ln w="38100">
            <a:solidFill>
              <a:srgbClr val="0397C4"/>
            </a:solidFill>
          </a:ln>
        </p:spPr>
        <p:txBody>
          <a:bodyPr>
            <a:normAutofit fontScale="62500" lnSpcReduction="20000"/>
          </a:bodyPr>
          <a:lstStyle/>
          <a:p>
            <a:pPr marL="514350" indent="-514350">
              <a:buAutoNum type="arabicParenR"/>
            </a:pPr>
            <a:endParaRPr lang="ru-RU" sz="3400" dirty="0"/>
          </a:p>
          <a:p>
            <a:pPr marL="514350" indent="-514350">
              <a:buAutoNum type="arabicParenR"/>
            </a:pPr>
            <a:r>
              <a:rPr lang="ru-RU" sz="3400" b="1" dirty="0"/>
              <a:t>Предоставляемые библиотекой ресурсы</a:t>
            </a:r>
          </a:p>
          <a:p>
            <a:pPr marL="514350" indent="-514350">
              <a:buAutoNum type="arabicParenR"/>
            </a:pPr>
            <a:endParaRPr lang="ru-RU" sz="3400" b="1" dirty="0"/>
          </a:p>
          <a:p>
            <a:pPr marL="514350" indent="-514350">
              <a:buAutoNum type="arabicParenR"/>
            </a:pPr>
            <a:r>
              <a:rPr lang="ru-RU" sz="3400" b="1" dirty="0"/>
              <a:t>Правила пользования библиотекой</a:t>
            </a:r>
          </a:p>
          <a:p>
            <a:pPr marL="514350" indent="-514350">
              <a:buAutoNum type="arabicParenR"/>
            </a:pPr>
            <a:endParaRPr lang="ru-RU" sz="3400" b="1" dirty="0"/>
          </a:p>
          <a:p>
            <a:pPr marL="514350" indent="-514350">
              <a:buAutoNum type="arabicParenR"/>
            </a:pPr>
            <a:r>
              <a:rPr lang="ru-RU" sz="3400" b="1" dirty="0"/>
              <a:t>Организация пространства библиотеки</a:t>
            </a:r>
          </a:p>
          <a:p>
            <a:pPr marL="514350" indent="-514350">
              <a:buAutoNum type="arabicParenR"/>
            </a:pPr>
            <a:endParaRPr lang="ru-RU" sz="3400" b="1" dirty="0"/>
          </a:p>
          <a:p>
            <a:pPr marL="514350" indent="-514350">
              <a:buAutoNum type="arabicParenR"/>
            </a:pPr>
            <a:r>
              <a:rPr lang="ru-RU" sz="3400" b="1" dirty="0"/>
              <a:t>Мероприятия, проводимые в библиотеке</a:t>
            </a:r>
          </a:p>
          <a:p>
            <a:pPr marL="514350" indent="-514350">
              <a:buAutoNum type="arabicParenR"/>
            </a:pPr>
            <a:endParaRPr lang="ru-RU" sz="3400" b="1" dirty="0"/>
          </a:p>
          <a:p>
            <a:pPr marL="514350" indent="-514350">
              <a:buAutoNum type="arabicParenR"/>
            </a:pPr>
            <a:r>
              <a:rPr lang="ru-RU" sz="3400" b="1" dirty="0"/>
              <a:t>Корпоративная культура библиотеки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300" dirty="0"/>
              <a:t>		</a:t>
            </a:r>
            <a:r>
              <a:rPr lang="en-US" sz="2700" i="1" dirty="0"/>
              <a:t>[</a:t>
            </a:r>
            <a:r>
              <a:rPr lang="ru-RU" sz="2700" i="1" dirty="0"/>
              <a:t>на основе </a:t>
            </a:r>
            <a:r>
              <a:rPr lang="en-US" sz="2700" i="1" dirty="0"/>
              <a:t>Johnson, 2012; Miller, 2014; </a:t>
            </a:r>
            <a:endParaRPr lang="ru-RU" sz="2700" i="1" dirty="0"/>
          </a:p>
          <a:p>
            <a:pPr marL="0" indent="0">
              <a:buNone/>
            </a:pPr>
            <a:r>
              <a:rPr lang="ru-RU" sz="2700" i="1" dirty="0"/>
              <a:t>		 </a:t>
            </a:r>
            <a:r>
              <a:rPr lang="en-US" sz="2700" i="1" dirty="0" err="1"/>
              <a:t>Pedich</a:t>
            </a:r>
            <a:r>
              <a:rPr lang="en-US" sz="2700" i="1" dirty="0"/>
              <a:t>, 2019, 2020, </a:t>
            </a:r>
            <a:r>
              <a:rPr lang="ru-RU" sz="2700" i="1" dirty="0"/>
              <a:t>	</a:t>
            </a:r>
            <a:r>
              <a:rPr lang="ru-RU" sz="2700" i="1" dirty="0" err="1"/>
              <a:t>Волженина</a:t>
            </a:r>
            <a:r>
              <a:rPr lang="ru-RU" sz="2700" i="1" dirty="0"/>
              <a:t>, 2017</a:t>
            </a:r>
            <a:r>
              <a:rPr lang="en-US" sz="2700" i="1" dirty="0"/>
              <a:t>]</a:t>
            </a:r>
            <a:endParaRPr lang="en-RU" sz="2700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C3BB45-2CFD-6AA1-196E-95FD7CB8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9BF1D4-350A-5D66-4EC8-6BFD2A4A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11" y="128507"/>
            <a:ext cx="10579649" cy="447671"/>
          </a:xfrm>
        </p:spPr>
        <p:txBody>
          <a:bodyPr/>
          <a:lstStyle/>
          <a:p>
            <a:r>
              <a:rPr lang="en-US" sz="2800" dirty="0" err="1"/>
              <a:t>Б</a:t>
            </a:r>
            <a:r>
              <a:rPr lang="ru-RU" sz="2800" dirty="0" err="1"/>
              <a:t>иблиотеки</a:t>
            </a:r>
            <a:r>
              <a:rPr lang="ru-RU" sz="2800" dirty="0"/>
              <a:t>: инструменты формирования культуры, поддерживающей развитие</a:t>
            </a:r>
            <a:endParaRPr lang="en-RU" sz="28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5035302-0864-9301-CCF3-9DED009C1C41}"/>
              </a:ext>
            </a:extLst>
          </p:cNvPr>
          <p:cNvSpPr/>
          <p:nvPr/>
        </p:nvSpPr>
        <p:spPr>
          <a:xfrm>
            <a:off x="7086600" y="1037230"/>
            <a:ext cx="4691027" cy="4783540"/>
          </a:xfrm>
          <a:prstGeom prst="roundRect">
            <a:avLst/>
          </a:prstGeom>
          <a:noFill/>
          <a:ln w="28575">
            <a:solidFill>
              <a:srgbClr val="039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Рост социального капитала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Снижение избегания неопределенности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Рост горизонта планирования и долгосрочной ориентации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Снижение патерналистических  настроений, рост инициативности 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6AC37473-9EFD-9BD4-FC00-287651459349}"/>
              </a:ext>
            </a:extLst>
          </p:cNvPr>
          <p:cNvSpPr/>
          <p:nvPr/>
        </p:nvSpPr>
        <p:spPr>
          <a:xfrm rot="16200000">
            <a:off x="6486757" y="2943457"/>
            <a:ext cx="437686" cy="533400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19284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24A401-946A-B77C-E200-490FD214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140" y="801009"/>
            <a:ext cx="6739346" cy="5720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Да!  </a:t>
            </a:r>
          </a:p>
          <a:p>
            <a:pPr marL="360363" indent="-217488"/>
            <a:r>
              <a:rPr lang="ru-RU" sz="2400" b="1" dirty="0"/>
              <a:t>Ресурсам, позволяющим получить востребованные </a:t>
            </a:r>
            <a:r>
              <a:rPr lang="ru-RU" sz="2400" dirty="0"/>
              <a:t>(в т.ч. в среднесрочном периоде) </a:t>
            </a:r>
            <a:r>
              <a:rPr lang="ru-RU" sz="2400" b="1" dirty="0"/>
              <a:t>знания и навыки</a:t>
            </a:r>
            <a:r>
              <a:rPr lang="ru-RU" sz="2400" dirty="0"/>
              <a:t>:</a:t>
            </a:r>
            <a:endParaRPr lang="ru-RU" sz="500" dirty="0"/>
          </a:p>
          <a:p>
            <a:pPr lvl="1">
              <a:lnSpc>
                <a:spcPct val="100000"/>
              </a:lnSpc>
            </a:pPr>
            <a:r>
              <a:rPr lang="ru-RU" dirty="0"/>
              <a:t>Специализированные базы данных, программы  </a:t>
            </a:r>
            <a:endParaRPr lang="ru-RU" i="1" dirty="0"/>
          </a:p>
          <a:p>
            <a:pPr lvl="1">
              <a:lnSpc>
                <a:spcPct val="100000"/>
              </a:lnSpc>
            </a:pPr>
            <a:r>
              <a:rPr lang="ru-RU" dirty="0"/>
              <a:t>Учебная литература /  тренажеры / практикумы </a:t>
            </a:r>
          </a:p>
          <a:p>
            <a:pPr lvl="1">
              <a:lnSpc>
                <a:spcPct val="100000"/>
              </a:lnSpc>
            </a:pPr>
            <a:r>
              <a:rPr lang="ru-RU" dirty="0"/>
              <a:t>Программы повышения квалификации </a:t>
            </a:r>
          </a:p>
          <a:p>
            <a:pPr lvl="1">
              <a:lnSpc>
                <a:spcPct val="100000"/>
              </a:lnSpc>
            </a:pPr>
            <a:r>
              <a:rPr lang="ru-RU" dirty="0"/>
              <a:t>Программы повышения цифровых навыков </a:t>
            </a:r>
          </a:p>
          <a:p>
            <a:pPr lvl="1">
              <a:lnSpc>
                <a:spcPct val="100000"/>
              </a:lnSpc>
            </a:pPr>
            <a:r>
              <a:rPr lang="ru-RU" dirty="0"/>
              <a:t>Ресурсы по повышению финансовой грамотности  </a:t>
            </a:r>
          </a:p>
          <a:p>
            <a:pPr marL="457200" lvl="1" indent="0">
              <a:buNone/>
            </a:pPr>
            <a:r>
              <a:rPr lang="ru-RU" i="1" dirty="0"/>
              <a:t>     …</a:t>
            </a:r>
          </a:p>
          <a:p>
            <a:pPr lvl="1"/>
            <a:endParaRPr lang="ru-RU" dirty="0"/>
          </a:p>
          <a:p>
            <a:pPr marL="457200" lvl="1" indent="0">
              <a:buNone/>
            </a:pPr>
            <a:endParaRPr lang="en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F5370C-0F49-BCE2-F044-9A3C1759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B499D4-3C44-8F16-584D-8BB640B6F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11" y="196747"/>
            <a:ext cx="10579649" cy="447671"/>
          </a:xfrm>
        </p:spPr>
        <p:txBody>
          <a:bodyPr/>
          <a:lstStyle/>
          <a:p>
            <a:r>
              <a:rPr lang="ru-RU" dirty="0"/>
              <a:t>Инструменты: предоставляемые библиотекой ресурсы </a:t>
            </a:r>
            <a:endParaRPr lang="en-R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10EBC-F9D8-DBEE-37CE-4629CFC87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336" y="885364"/>
            <a:ext cx="3901524" cy="2211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F21C88-5956-2C9D-211D-0B093035F6A0}"/>
              </a:ext>
            </a:extLst>
          </p:cNvPr>
          <p:cNvSpPr txBox="1"/>
          <p:nvPr/>
        </p:nvSpPr>
        <p:spPr>
          <a:xfrm>
            <a:off x="8868" y="6088559"/>
            <a:ext cx="1230833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dirty="0"/>
              <a:t>Зачем?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Для </a:t>
            </a:r>
            <a:r>
              <a:rPr lang="ru-RU" sz="2000" b="1" i="1" dirty="0"/>
              <a:t>формирования долгосрочной ориентации и увеличения горизонта планирования</a:t>
            </a:r>
          </a:p>
        </p:txBody>
      </p:sp>
      <p:pic>
        <p:nvPicPr>
          <p:cNvPr id="10244" name="Picture 4" descr="Библиотека будущего: курсы английского языка и бесплатный интернет за чашкой кофе">
            <a:extLst>
              <a:ext uri="{FF2B5EF4-FFF2-40B4-BE49-F238E27FC236}">
                <a16:creationId xmlns:a16="http://schemas.microsoft.com/office/drawing/2014/main" id="{1A9B8B45-1FB1-A8C5-0455-91177057F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36" y="3270224"/>
            <a:ext cx="3967037" cy="264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A9C8DB-4484-4C17-C628-6199F1D2630D}"/>
              </a:ext>
            </a:extLst>
          </p:cNvPr>
          <p:cNvSpPr txBox="1"/>
          <p:nvPr/>
        </p:nvSpPr>
        <p:spPr>
          <a:xfrm rot="16200000">
            <a:off x="10507168" y="4334933"/>
            <a:ext cx="263724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sz="900" dirty="0"/>
              <a:t>https://vm.ru/society/738925-biblioteka-budushego-kursy-anglijskogo-yazyka-i-besplatnyj-internet-za-chashkoj-kofe</a:t>
            </a:r>
          </a:p>
        </p:txBody>
      </p:sp>
    </p:spTree>
    <p:extLst>
      <p:ext uri="{BB962C8B-B14F-4D97-AF65-F5344CB8AC3E}">
        <p14:creationId xmlns:p14="http://schemas.microsoft.com/office/powerpoint/2010/main" val="195767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DA3BE4-A34F-B04A-04CC-02592279E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983737"/>
            <a:ext cx="6150430" cy="5222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Нет!</a:t>
            </a:r>
          </a:p>
          <a:p>
            <a:pPr lvl="1"/>
            <a:r>
              <a:rPr lang="ru-RU" dirty="0"/>
              <a:t>Длинному и скучному перечню правил</a:t>
            </a:r>
          </a:p>
          <a:p>
            <a:pPr lvl="1"/>
            <a:r>
              <a:rPr lang="ru-RU" dirty="0"/>
              <a:t>Избыточной регламентации и контролю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b="1" dirty="0"/>
              <a:t>Да!</a:t>
            </a:r>
            <a:endParaRPr lang="ru-RU" sz="2400" dirty="0"/>
          </a:p>
          <a:p>
            <a:pPr lvl="1"/>
            <a:r>
              <a:rPr lang="ru-RU" dirty="0"/>
              <a:t>Кратким и понятным правилам</a:t>
            </a:r>
          </a:p>
          <a:p>
            <a:pPr lvl="1"/>
            <a:r>
              <a:rPr lang="ru-RU" dirty="0" err="1"/>
              <a:t>Инфостилю</a:t>
            </a:r>
            <a:endParaRPr lang="ru-RU" dirty="0"/>
          </a:p>
          <a:p>
            <a:pPr lvl="1"/>
            <a:r>
              <a:rPr lang="ru-RU" dirty="0"/>
              <a:t>Универсальным правилам для разных категорий посетителей</a:t>
            </a:r>
          </a:p>
          <a:p>
            <a:pPr marL="250825" indent="0">
              <a:buNone/>
            </a:pPr>
            <a:endParaRPr lang="ru-RU" sz="2400" dirty="0"/>
          </a:p>
          <a:p>
            <a:pPr marL="250825" indent="0">
              <a:buNone/>
            </a:pPr>
            <a:endParaRPr lang="ru-RU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ru-RU" sz="2000" dirty="0"/>
          </a:p>
          <a:p>
            <a:pPr marL="250825" indent="0">
              <a:buNone/>
            </a:pP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392B24-21D1-D960-0484-33A59CCAB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0853CD-2F18-44F6-FF35-B31270D5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Инструменты: правила пользования библиотекой  </a:t>
            </a:r>
            <a:endParaRPr lang="en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01D79B-52CF-64B4-F951-DDB8FB0412D7}"/>
              </a:ext>
            </a:extLst>
          </p:cNvPr>
          <p:cNvSpPr txBox="1"/>
          <p:nvPr/>
        </p:nvSpPr>
        <p:spPr>
          <a:xfrm>
            <a:off x="-58167" y="5473005"/>
            <a:ext cx="12308333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dirty="0"/>
              <a:t>Зачем?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Для </a:t>
            </a:r>
            <a:r>
              <a:rPr lang="ru-RU" sz="2000" b="1" i="1" dirty="0"/>
              <a:t>снижения избегания неопределенности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Для формирования </a:t>
            </a:r>
            <a:r>
              <a:rPr lang="ru-RU" sz="2000" b="1" i="1" dirty="0"/>
              <a:t>атмосферы доверия и равенства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Для </a:t>
            </a:r>
            <a:r>
              <a:rPr lang="ru-RU" sz="2000" b="1" i="1" dirty="0"/>
              <a:t>уважения к правилам и восприятия их универсальности</a:t>
            </a:r>
            <a:endParaRPr lang="en-US" sz="2000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67501-AB35-7F64-F1E1-C999B86E127C}"/>
              </a:ext>
            </a:extLst>
          </p:cNvPr>
          <p:cNvSpPr txBox="1"/>
          <p:nvPr/>
        </p:nvSpPr>
        <p:spPr>
          <a:xfrm>
            <a:off x="6506082" y="4396910"/>
            <a:ext cx="56061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Контроль воспринимается как сигнал недоверия, </a:t>
            </a:r>
            <a:r>
              <a:rPr lang="en-US" sz="2000" dirty="0" err="1"/>
              <a:t>ф</a:t>
            </a:r>
            <a:r>
              <a:rPr lang="ru-RU" sz="2000" dirty="0" err="1"/>
              <a:t>ормируя</a:t>
            </a:r>
            <a:r>
              <a:rPr lang="ru-RU" sz="2000" dirty="0"/>
              <a:t> «отрицательную взаимность», </a:t>
            </a:r>
            <a:r>
              <a:rPr lang="ru-RU" sz="2000" dirty="0" err="1"/>
              <a:t>дестимулируя</a:t>
            </a:r>
            <a:r>
              <a:rPr lang="ru-RU" sz="2000" dirty="0"/>
              <a:t> взаимодействие [</a:t>
            </a:r>
            <a:r>
              <a:rPr lang="en-US" sz="2000" dirty="0"/>
              <a:t>Falk, 2004]</a:t>
            </a:r>
          </a:p>
        </p:txBody>
      </p:sp>
      <p:pic>
        <p:nvPicPr>
          <p:cNvPr id="9218" name="Picture 2" descr="Разложить по полочкам: как изменились городские библиотеки в Москве — Сноб">
            <a:extLst>
              <a:ext uri="{FF2B5EF4-FFF2-40B4-BE49-F238E27FC236}">
                <a16:creationId xmlns:a16="http://schemas.microsoft.com/office/drawing/2014/main" id="{48A817B6-CE95-8A3E-81FA-A25503CF6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41" y="1070803"/>
            <a:ext cx="4852819" cy="323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718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EE0AC7-7FD8-3117-E6D4-B0E7A6B1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22664E-AB71-5627-19A4-74CDE735A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Инструменты: Организация пространства</a:t>
            </a:r>
            <a:endParaRPr lang="en-RU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0AAE84D-D6E7-C9B7-8193-441AD7C1E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90285" y="568730"/>
            <a:ext cx="7226073" cy="57205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600" dirty="0"/>
          </a:p>
          <a:p>
            <a:pPr lvl="1"/>
            <a:r>
              <a:rPr lang="ru-RU" sz="2600" b="1" dirty="0"/>
              <a:t>Нет! </a:t>
            </a:r>
          </a:p>
          <a:p>
            <a:pPr lvl="2"/>
            <a:r>
              <a:rPr lang="ru-RU" sz="2200" dirty="0"/>
              <a:t>длинным коридорам со служебными входами</a:t>
            </a:r>
          </a:p>
          <a:p>
            <a:pPr lvl="2"/>
            <a:r>
              <a:rPr lang="ru-RU" sz="2200" dirty="0"/>
              <a:t>массивным и плохо открывающимся дверям</a:t>
            </a:r>
          </a:p>
          <a:p>
            <a:pPr lvl="2"/>
            <a:r>
              <a:rPr lang="ru-RU" sz="2200" dirty="0"/>
              <a:t>перекрывающим  проход лентам</a:t>
            </a:r>
          </a:p>
          <a:p>
            <a:pPr lvl="2"/>
            <a:endParaRPr lang="ru-RU" sz="1000" dirty="0"/>
          </a:p>
          <a:p>
            <a:pPr lvl="1"/>
            <a:r>
              <a:rPr lang="ru-RU" sz="2600" b="1" dirty="0"/>
              <a:t>Да!  </a:t>
            </a:r>
          </a:p>
          <a:p>
            <a:pPr lvl="2"/>
            <a:r>
              <a:rPr lang="ru-RU" sz="2200" dirty="0"/>
              <a:t>гибким и легко перестраиваемым пространствам</a:t>
            </a:r>
          </a:p>
          <a:p>
            <a:pPr lvl="2"/>
            <a:r>
              <a:rPr lang="ru-RU" sz="2200" dirty="0"/>
              <a:t>разнообразным и </a:t>
            </a:r>
            <a:r>
              <a:rPr lang="ru-RU" sz="2200" dirty="0" err="1"/>
              <a:t>полифункциональности</a:t>
            </a:r>
            <a:r>
              <a:rPr lang="ru-RU" sz="2200" dirty="0"/>
              <a:t> зонам</a:t>
            </a:r>
          </a:p>
          <a:p>
            <a:pPr lvl="2"/>
            <a:r>
              <a:rPr lang="ru-RU" sz="2200" dirty="0"/>
              <a:t>зонам для совместного общения, работы</a:t>
            </a:r>
          </a:p>
          <a:p>
            <a:pPr lvl="2"/>
            <a:r>
              <a:rPr lang="ru-RU" sz="2200" dirty="0"/>
              <a:t>возможности самостоятельного доступа к книгам / иным ресурсам</a:t>
            </a:r>
          </a:p>
          <a:p>
            <a:endParaRPr lang="ru-RU" sz="2400" dirty="0"/>
          </a:p>
          <a:p>
            <a:endParaRPr lang="ru-RU" dirty="0"/>
          </a:p>
          <a:p>
            <a:pPr lvl="1"/>
            <a:endParaRPr lang="ru-RU" dirty="0"/>
          </a:p>
          <a:p>
            <a:pPr marL="457200" lvl="1" indent="0">
              <a:buNone/>
            </a:pPr>
            <a:endParaRPr lang="en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8686D-FFE7-A828-3A8B-B3E70FAF6919}"/>
              </a:ext>
            </a:extLst>
          </p:cNvPr>
          <p:cNvSpPr txBox="1"/>
          <p:nvPr/>
        </p:nvSpPr>
        <p:spPr>
          <a:xfrm>
            <a:off x="202972" y="5116299"/>
            <a:ext cx="7109959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dirty="0"/>
              <a:t>Зачем?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Для создания </a:t>
            </a:r>
            <a:r>
              <a:rPr lang="ru-RU" sz="2000" b="1" i="1" dirty="0"/>
              <a:t>доверительной атмосферы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Для </a:t>
            </a:r>
            <a:r>
              <a:rPr lang="ru-RU" sz="2000" b="1" i="1" dirty="0"/>
              <a:t>снижения барьеров между людьми и институтами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Для </a:t>
            </a:r>
            <a:r>
              <a:rPr lang="ru-RU" sz="2000" b="1" i="1" dirty="0"/>
              <a:t>снижения избегания неопределенности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Для </a:t>
            </a:r>
            <a:r>
              <a:rPr lang="ru-RU" sz="2000" b="1" i="1" dirty="0"/>
              <a:t>роста инициативности</a:t>
            </a:r>
          </a:p>
        </p:txBody>
      </p:sp>
      <p:pic>
        <p:nvPicPr>
          <p:cNvPr id="7" name="Picture 8" descr="Библиотека им. Н. А. Некрасова, библиотека, Бауманская ул., 58/25с14,  Москва — Яндекс Карты">
            <a:extLst>
              <a:ext uri="{FF2B5EF4-FFF2-40B4-BE49-F238E27FC236}">
                <a16:creationId xmlns:a16="http://schemas.microsoft.com/office/drawing/2014/main" id="{A58A736B-EE31-446A-6F53-F340C8520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721" y="3446987"/>
            <a:ext cx="4266092" cy="284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EE0597-950E-8215-D8A4-FC1E990EA69E}"/>
              </a:ext>
            </a:extLst>
          </p:cNvPr>
          <p:cNvSpPr txBox="1"/>
          <p:nvPr/>
        </p:nvSpPr>
        <p:spPr>
          <a:xfrm>
            <a:off x="7436428" y="6031362"/>
            <a:ext cx="4879069" cy="276999"/>
          </a:xfrm>
          <a:prstGeom prst="rect">
            <a:avLst/>
          </a:prstGeom>
          <a:solidFill>
            <a:schemeClr val="bg1">
              <a:alpha val="7844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i="1" dirty="0"/>
              <a:t>Библиотека имени </a:t>
            </a:r>
            <a:r>
              <a:rPr lang="ru-RU" sz="1200" b="1" i="1" dirty="0" err="1"/>
              <a:t>Н.А.Некрасова</a:t>
            </a:r>
            <a:r>
              <a:rPr lang="ru-RU" sz="1200" b="1" i="1" dirty="0"/>
              <a:t>, Москва</a:t>
            </a:r>
            <a:endParaRPr lang="en-RU" sz="1200" b="1" i="1" dirty="0"/>
          </a:p>
        </p:txBody>
      </p:sp>
      <p:pic>
        <p:nvPicPr>
          <p:cNvPr id="8198" name="Picture 6" descr="ЛО Лента оградительная штриховая 75мм 250м &quot;Зебра&quot;, красно-белая (  110608-00016 )">
            <a:extLst>
              <a:ext uri="{FF2B5EF4-FFF2-40B4-BE49-F238E27FC236}">
                <a16:creationId xmlns:a16="http://schemas.microsoft.com/office/drawing/2014/main" id="{EDD010C5-EB94-3A8F-D9C7-E1DE901B0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191" y="954302"/>
            <a:ext cx="4184294" cy="187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D5B23C-23E9-A660-2586-00FBE7EDF191}"/>
              </a:ext>
            </a:extLst>
          </p:cNvPr>
          <p:cNvSpPr txBox="1"/>
          <p:nvPr/>
        </p:nvSpPr>
        <p:spPr>
          <a:xfrm rot="16200000">
            <a:off x="10625888" y="4708013"/>
            <a:ext cx="27928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sz="800" dirty="0"/>
              <a:t>https://yandex.ru/maps/org/biblioteka_im_n_a_nekrasova/1247167414/?ll=37.678657%2C55.767104&amp;z=16</a:t>
            </a:r>
          </a:p>
        </p:txBody>
      </p:sp>
    </p:spTree>
    <p:extLst>
      <p:ext uri="{BB962C8B-B14F-4D97-AF65-F5344CB8AC3E}">
        <p14:creationId xmlns:p14="http://schemas.microsoft.com/office/powerpoint/2010/main" val="2256334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FDB49A-1126-44F5-5EA4-99805EDB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5304" y="6585893"/>
            <a:ext cx="2743200" cy="365125"/>
          </a:xfrm>
        </p:spPr>
        <p:txBody>
          <a:bodyPr/>
          <a:lstStyle/>
          <a:p>
            <a:fld id="{F5E7DADF-E40B-441D-B9F2-FD13617FF99D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9771F9-1445-719E-8CDE-8FA8D9C07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09" y="726627"/>
            <a:ext cx="4567025" cy="3108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36CBDD-A28C-57E6-B5A9-5DDFA8416254}"/>
              </a:ext>
            </a:extLst>
          </p:cNvPr>
          <p:cNvSpPr txBox="1"/>
          <p:nvPr/>
        </p:nvSpPr>
        <p:spPr>
          <a:xfrm>
            <a:off x="1225057" y="3457082"/>
            <a:ext cx="4367478" cy="369332"/>
          </a:xfrm>
          <a:prstGeom prst="rect">
            <a:avLst/>
          </a:prstGeom>
          <a:solidFill>
            <a:srgbClr val="E7E6E6">
              <a:alpha val="76863"/>
            </a:srgb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Сельская библиотека  в с. </a:t>
            </a:r>
            <a:r>
              <a:rPr lang="ru-RU" dirty="0" err="1"/>
              <a:t>Хуртага</a:t>
            </a:r>
            <a:r>
              <a:rPr lang="ru-RU" dirty="0"/>
              <a:t>, Бурятия</a:t>
            </a:r>
            <a:endParaRPr lang="en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219A3D-EE2D-0402-EA0F-BAB9BDC02B3C}"/>
              </a:ext>
            </a:extLst>
          </p:cNvPr>
          <p:cNvSpPr txBox="1"/>
          <p:nvPr/>
        </p:nvSpPr>
        <p:spPr>
          <a:xfrm rot="16200000">
            <a:off x="-460512" y="2218754"/>
            <a:ext cx="301076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0" i="0" dirty="0">
                <a:solidFill>
                  <a:srgbClr val="777777"/>
                </a:solidFill>
                <a:effectLst/>
                <a:latin typeface="SourceSansPro-Regular"/>
              </a:rPr>
              <a:t>Пресс-служба Министерства культуры Бурятии</a:t>
            </a:r>
          </a:p>
          <a:p>
            <a:r>
              <a:rPr lang="en-GB" sz="300" dirty="0">
                <a:hlinkClick r:id="rId3"/>
              </a:rPr>
              <a:t>https://minkultrb.ru/news/news/18344-itogi-konkursnogo-otbora-k-kontsu-2021-goda-v-buryatii-otkroetsya-eshche-odna-modelnaya-biblioteka</a:t>
            </a:r>
            <a:endParaRPr lang="ru-RU" sz="300" dirty="0"/>
          </a:p>
          <a:p>
            <a:r>
              <a:rPr lang="en-GB" sz="1100" dirty="0"/>
              <a:t>/</a:t>
            </a:r>
            <a:endParaRPr lang="en-RU" sz="1100" dirty="0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279B8BA5-994B-8365-52DB-6445C159C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318" y="4228473"/>
            <a:ext cx="3366052" cy="25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D0672D-CFCD-F6DD-AB60-584542C82BA3}"/>
              </a:ext>
            </a:extLst>
          </p:cNvPr>
          <p:cNvSpPr txBox="1"/>
          <p:nvPr/>
        </p:nvSpPr>
        <p:spPr>
          <a:xfrm rot="16200000">
            <a:off x="-123709" y="5283661"/>
            <a:ext cx="25709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https://</a:t>
            </a:r>
            <a:r>
              <a:rPr lang="en-GB" sz="1050" dirty="0" err="1"/>
              <a:t>kolomna-news.ru</a:t>
            </a:r>
            <a:r>
              <a:rPr lang="en-GB" sz="1050" dirty="0"/>
              <a:t>/</a:t>
            </a:r>
            <a:r>
              <a:rPr lang="en-GB" sz="1050" dirty="0" err="1"/>
              <a:t>novyeprostranstvavbibliotekeimeniivanalajechnikova</a:t>
            </a:r>
            <a:r>
              <a:rPr lang="en-GB" sz="1050" dirty="0"/>
              <a:t>/</a:t>
            </a:r>
            <a:endParaRPr lang="en-RU" sz="10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678B46-A5F7-8861-1D17-2BA9339BAC7B}"/>
              </a:ext>
            </a:extLst>
          </p:cNvPr>
          <p:cNvSpPr txBox="1"/>
          <p:nvPr/>
        </p:nvSpPr>
        <p:spPr>
          <a:xfrm>
            <a:off x="1450293" y="6459179"/>
            <a:ext cx="5029847" cy="276999"/>
          </a:xfrm>
          <a:prstGeom prst="rect">
            <a:avLst/>
          </a:prstGeom>
          <a:solidFill>
            <a:schemeClr val="bg1">
              <a:alpha val="7844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i="1" dirty="0"/>
              <a:t>Библиотека имени Лажечникова, Коломна</a:t>
            </a:r>
            <a:endParaRPr lang="en-RU" sz="1200" b="1" i="1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0A86C05-D5AC-B8E7-EA68-E58AA2DAE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Инструменты: Организация пространства</a:t>
            </a:r>
            <a:endParaRPr lang="en-RU" dirty="0"/>
          </a:p>
        </p:txBody>
      </p:sp>
      <p:pic>
        <p:nvPicPr>
          <p:cNvPr id="15" name="Picture 2" descr="2015 год. Фото Ольга Мелекесцева.">
            <a:extLst>
              <a:ext uri="{FF2B5EF4-FFF2-40B4-BE49-F238E27FC236}">
                <a16:creationId xmlns:a16="http://schemas.microsoft.com/office/drawing/2014/main" id="{C7414083-58A5-611B-D3C6-ED39F71EE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29" y="4242850"/>
            <a:ext cx="3896062" cy="263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E5E9F7-4AFD-07B9-58AA-BEDEDF63CBAF}"/>
              </a:ext>
            </a:extLst>
          </p:cNvPr>
          <p:cNvSpPr txBox="1"/>
          <p:nvPr/>
        </p:nvSpPr>
        <p:spPr>
          <a:xfrm rot="16200000">
            <a:off x="10575552" y="5186084"/>
            <a:ext cx="159761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sz="700" dirty="0">
                <a:hlinkClick r:id="rId6"/>
              </a:rPr>
              <a:t>https://www.admagazine.ru/interior/biblioteka-alvara-aalto-v-vyborge</a:t>
            </a:r>
            <a:endParaRPr lang="ru-RU" sz="700" dirty="0"/>
          </a:p>
          <a:p>
            <a:endParaRPr lang="en-RU" sz="7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EAFD3F-0D74-EFE9-DAC6-DD5F5F636D59}"/>
              </a:ext>
            </a:extLst>
          </p:cNvPr>
          <p:cNvSpPr txBox="1"/>
          <p:nvPr/>
        </p:nvSpPr>
        <p:spPr>
          <a:xfrm>
            <a:off x="7234045" y="6633958"/>
            <a:ext cx="3896062" cy="276999"/>
          </a:xfrm>
          <a:prstGeom prst="rect">
            <a:avLst/>
          </a:prstGeom>
          <a:solidFill>
            <a:schemeClr val="bg1">
              <a:alpha val="7844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i="1" dirty="0"/>
              <a:t>Библиотека </a:t>
            </a:r>
            <a:r>
              <a:rPr lang="ru-RU" sz="1200" b="1" i="1" dirty="0" err="1"/>
              <a:t>А.Аалто</a:t>
            </a:r>
            <a:r>
              <a:rPr lang="ru-RU" sz="1200" b="1" i="1" dirty="0"/>
              <a:t>, Выборг</a:t>
            </a:r>
            <a:endParaRPr lang="en-RU" sz="1200" b="1" i="1" dirty="0"/>
          </a:p>
        </p:txBody>
      </p:sp>
      <p:pic>
        <p:nvPicPr>
          <p:cNvPr id="2060" name="Picture 12" descr="Идеальное место для встреч людей и идей | «Открытая газета»">
            <a:extLst>
              <a:ext uri="{FF2B5EF4-FFF2-40B4-BE49-F238E27FC236}">
                <a16:creationId xmlns:a16="http://schemas.microsoft.com/office/drawing/2014/main" id="{B3F5EF9A-7937-C040-485A-1A6957771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30" y="838269"/>
            <a:ext cx="4217478" cy="28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06D152-9ED5-8117-0A2F-08228BF6C812}"/>
              </a:ext>
            </a:extLst>
          </p:cNvPr>
          <p:cNvSpPr txBox="1"/>
          <p:nvPr/>
        </p:nvSpPr>
        <p:spPr>
          <a:xfrm rot="16200000">
            <a:off x="9960694" y="1994414"/>
            <a:ext cx="2886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sz="1200" dirty="0">
                <a:hlinkClick r:id="rId8"/>
              </a:rPr>
              <a:t>https://www.opengaz.ru/stat/idealnoe-mesto-dlya-vstrech-lyudey-i-idey</a:t>
            </a:r>
            <a:endParaRPr lang="ru-RU" sz="1200" dirty="0"/>
          </a:p>
          <a:p>
            <a:endParaRPr lang="en-RU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7CFCEB-34E1-01BB-FED2-F0314DBAB2B9}"/>
              </a:ext>
            </a:extLst>
          </p:cNvPr>
          <p:cNvSpPr txBox="1"/>
          <p:nvPr/>
        </p:nvSpPr>
        <p:spPr>
          <a:xfrm>
            <a:off x="6852551" y="3353954"/>
            <a:ext cx="4177383" cy="369332"/>
          </a:xfrm>
          <a:prstGeom prst="rect">
            <a:avLst/>
          </a:prstGeom>
          <a:solidFill>
            <a:srgbClr val="E7E6E6">
              <a:alpha val="76863"/>
            </a:srgb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Библиотека </a:t>
            </a:r>
            <a:r>
              <a:rPr lang="ru-RU" dirty="0" err="1"/>
              <a:t>И.Кашпурова</a:t>
            </a:r>
            <a:r>
              <a:rPr lang="ru-RU" dirty="0"/>
              <a:t>, Ставрополь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946598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2D84FC-498C-D0D0-0442-D53DE4CCD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51D242-FCAF-5D48-2C15-49F270F3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Инструменты: корпоративная культура</a:t>
            </a:r>
            <a:endParaRPr lang="en-RU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FEA8541-1066-BC97-1E53-33DFE4F01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67409"/>
            <a:ext cx="5257801" cy="3439491"/>
          </a:xfrm>
        </p:spPr>
        <p:txBody>
          <a:bodyPr>
            <a:normAutofit/>
          </a:bodyPr>
          <a:lstStyle/>
          <a:p>
            <a:pPr marL="15875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Да!  </a:t>
            </a:r>
          </a:p>
          <a:p>
            <a:pPr marL="15875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r>
              <a:rPr lang="ru-RU" sz="24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Дружелюбной и позитивной атмосфере</a:t>
            </a:r>
            <a:endParaRPr lang="ru-RU" sz="2400" dirty="0">
              <a:solidFill>
                <a:srgbClr val="22222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ru-RU" sz="24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Культуре уважения, доверия, помощи, открытости</a:t>
            </a:r>
            <a:endParaRPr lang="en-US" sz="2400" dirty="0">
              <a:solidFill>
                <a:srgbClr val="22222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/>
            <a:r>
              <a:rPr lang="ru-RU" sz="20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между сотрудниками библиотеки</a:t>
            </a:r>
          </a:p>
          <a:p>
            <a:pPr lvl="1"/>
            <a:r>
              <a:rPr lang="ru-RU" sz="20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между сотрудниками и посетителями библиотеки</a:t>
            </a:r>
            <a:endParaRPr lang="en-US" sz="2000" dirty="0">
              <a:solidFill>
                <a:srgbClr val="22222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/>
          </a:p>
          <a:p>
            <a:endParaRPr lang="ru-RU" sz="2000" dirty="0"/>
          </a:p>
          <a:p>
            <a:pPr marL="250825" indent="0">
              <a:buNone/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F82B9-9043-FC46-9764-B91F1C422F88}"/>
              </a:ext>
            </a:extLst>
          </p:cNvPr>
          <p:cNvSpPr txBox="1"/>
          <p:nvPr/>
        </p:nvSpPr>
        <p:spPr>
          <a:xfrm>
            <a:off x="0" y="5473005"/>
            <a:ext cx="1188720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dirty="0"/>
              <a:t>Зачем?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Для формирования социального капитала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Для снижения избегания неопределенности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Для создания среды, поддерживающей любовь к чтению, стремлению к саморазвитию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9366599-EC1D-51E1-0257-2603CF9BE68D}"/>
              </a:ext>
            </a:extLst>
          </p:cNvPr>
          <p:cNvSpPr/>
          <p:nvPr/>
        </p:nvSpPr>
        <p:spPr>
          <a:xfrm>
            <a:off x="7124700" y="1384300"/>
            <a:ext cx="4530397" cy="2882900"/>
          </a:xfrm>
          <a:prstGeom prst="roundRect">
            <a:avLst/>
          </a:prstGeom>
          <a:noFill/>
          <a:ln w="28575">
            <a:solidFill>
              <a:srgbClr val="039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ru-RU" sz="24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Позитивная атмосфера –</a:t>
            </a:r>
          </a:p>
          <a:p>
            <a:pPr>
              <a:spcAft>
                <a:spcPts val="500"/>
              </a:spcAft>
            </a:pPr>
            <a:r>
              <a:rPr lang="ru-RU" sz="3600" b="1" dirty="0">
                <a:solidFill>
                  <a:srgbClr val="0397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24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по значимости мотиватор к обучению у людей, рожденных после 1995 г.</a:t>
            </a:r>
          </a:p>
          <a:p>
            <a:pPr algn="r">
              <a:spcAft>
                <a:spcPts val="500"/>
              </a:spcAft>
            </a:pPr>
            <a:r>
              <a:rPr lang="ru-RU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ru-RU" i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Аузан</a:t>
            </a:r>
            <a:r>
              <a:rPr lang="ru-RU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др., 2022</a:t>
            </a:r>
            <a:r>
              <a:rPr lang="en-US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ru-RU" i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4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06B74-78A5-4034-E23F-290A24ED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AB44DA-BE71-2606-AE51-CCBEF5D3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55" y="164409"/>
            <a:ext cx="10579649" cy="447671"/>
          </a:xfrm>
        </p:spPr>
        <p:txBody>
          <a:bodyPr/>
          <a:lstStyle/>
          <a:p>
            <a:r>
              <a:rPr lang="ru-RU" dirty="0"/>
              <a:t>Инструменты: проведение мероприятий</a:t>
            </a:r>
            <a:endParaRPr lang="en-RU" dirty="0"/>
          </a:p>
        </p:txBody>
      </p:sp>
      <p:pic>
        <p:nvPicPr>
          <p:cNvPr id="2050" name="Picture 2" descr="Работа библиотеки в дистанционном режиме">
            <a:extLst>
              <a:ext uri="{FF2B5EF4-FFF2-40B4-BE49-F238E27FC236}">
                <a16:creationId xmlns:a16="http://schemas.microsoft.com/office/drawing/2014/main" id="{128D1BD7-C049-FCD6-F9BD-F4E5FEA2D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29" y="849910"/>
            <a:ext cx="3284083" cy="24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DB81A1C-DC46-BD3A-E0EB-6D52E8DAF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87" y="730466"/>
            <a:ext cx="7341042" cy="53970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/>
              <a:t>Да!  </a:t>
            </a:r>
          </a:p>
          <a:p>
            <a:r>
              <a:rPr lang="ru-RU" sz="2400" dirty="0"/>
              <a:t>Мероприятиям, направленным на развитие </a:t>
            </a:r>
            <a:r>
              <a:rPr lang="ru-RU" sz="2400" b="1" dirty="0"/>
              <a:t>человеческого капитала и взаимодействие между людьми:</a:t>
            </a:r>
          </a:p>
          <a:p>
            <a:pPr marL="904875" indent="-412750"/>
            <a:r>
              <a:rPr lang="ru-RU" sz="2400" dirty="0"/>
              <a:t>Вечера искусств (литература, музыка, выставки), </a:t>
            </a:r>
          </a:p>
          <a:p>
            <a:pPr marL="904875" indent="-412750"/>
            <a:r>
              <a:rPr lang="ru-RU" sz="2400" dirty="0"/>
              <a:t>Книжные клубы</a:t>
            </a:r>
            <a:endParaRPr lang="en-US" sz="2400" dirty="0"/>
          </a:p>
          <a:p>
            <a:pPr marL="904875" indent="-412750"/>
            <a:r>
              <a:rPr lang="ru-RU" sz="2400" dirty="0"/>
              <a:t>Конкурсы среди пользователей (исследовательские и прикладные работы, конкурсы по </a:t>
            </a:r>
            <a:r>
              <a:rPr lang="ru-RU" sz="2400" dirty="0" err="1"/>
              <a:t>фин.грамотности</a:t>
            </a:r>
            <a:r>
              <a:rPr lang="ru-RU" sz="2400" dirty="0"/>
              <a:t> и др.)</a:t>
            </a:r>
          </a:p>
          <a:p>
            <a:pPr marL="904875" indent="-412750"/>
            <a:r>
              <a:rPr lang="ru-RU" sz="2400" dirty="0"/>
              <a:t>Волонтёрские проекты (эко-проекты и др.)</a:t>
            </a:r>
          </a:p>
          <a:p>
            <a:pPr marL="904875" indent="-412750"/>
            <a:r>
              <a:rPr lang="ru-RU" sz="2400" dirty="0"/>
              <a:t>Конференции, обучающие семинары, летние школы</a:t>
            </a:r>
          </a:p>
          <a:p>
            <a:pPr marL="904875" indent="-412750"/>
            <a:r>
              <a:rPr lang="ru-RU" sz="2400" dirty="0"/>
              <a:t>Языковые курсы и др.</a:t>
            </a:r>
          </a:p>
          <a:p>
            <a:pPr marL="457200" lvl="1" indent="0">
              <a:buNone/>
            </a:pP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F74EFD-C5B7-48AD-2EA6-46E61EC237FB}"/>
              </a:ext>
            </a:extLst>
          </p:cNvPr>
          <p:cNvSpPr txBox="1"/>
          <p:nvPr/>
        </p:nvSpPr>
        <p:spPr>
          <a:xfrm rot="16200000">
            <a:off x="9727348" y="1004665"/>
            <a:ext cx="39395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hlinkClick r:id="rId3"/>
              </a:rPr>
              <a:t>МГППУ</a:t>
            </a:r>
          </a:p>
          <a:p>
            <a:r>
              <a:rPr lang="en-GB" sz="1000" dirty="0">
                <a:hlinkClick r:id="rId3"/>
              </a:rPr>
              <a:t>https://mgppu.ru/news/7451</a:t>
            </a:r>
            <a:endParaRPr lang="ru-RU" sz="1000" dirty="0"/>
          </a:p>
          <a:p>
            <a:endParaRPr lang="en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E8067B-7666-23F6-2EC8-1122F581A5B0}"/>
              </a:ext>
            </a:extLst>
          </p:cNvPr>
          <p:cNvSpPr txBox="1"/>
          <p:nvPr/>
        </p:nvSpPr>
        <p:spPr>
          <a:xfrm>
            <a:off x="439380" y="5784815"/>
            <a:ext cx="710995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dirty="0"/>
              <a:t>Зачем?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Для формирования социального капитала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i="1" dirty="0"/>
              <a:t>Для стимулирования </a:t>
            </a:r>
            <a:r>
              <a:rPr lang="ru-RU" sz="2000" i="1" dirty="0" err="1"/>
              <a:t>инновативности</a:t>
            </a:r>
            <a:endParaRPr lang="ru-RU" sz="2000" i="1" dirty="0"/>
          </a:p>
        </p:txBody>
      </p:sp>
      <p:pic>
        <p:nvPicPr>
          <p:cNvPr id="12" name="Picture 2" descr="В Чишминском районе курсы обучения башкирскому языку теперь продолжаются в онлайн формате">
            <a:extLst>
              <a:ext uri="{FF2B5EF4-FFF2-40B4-BE49-F238E27FC236}">
                <a16:creationId xmlns:a16="http://schemas.microsoft.com/office/drawing/2014/main" id="{348CD8D8-6077-0174-941F-7ACC8CE0F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29" y="3429000"/>
            <a:ext cx="3403668" cy="226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024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6248F3-CD09-ABFD-EF46-E4176539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59AB6B-029B-A4A1-B03D-B77B873D4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Инструменты: проведение мероприятий</a:t>
            </a:r>
            <a:endParaRPr lang="en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AB06C5A-6BE6-8D91-9BBF-B2B6FEB70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40" y="776474"/>
            <a:ext cx="4181504" cy="268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87318E-AF6D-EC64-7F08-516DB17CC20D}"/>
              </a:ext>
            </a:extLst>
          </p:cNvPr>
          <p:cNvSpPr txBox="1"/>
          <p:nvPr/>
        </p:nvSpPr>
        <p:spPr>
          <a:xfrm rot="16200000">
            <a:off x="-180704" y="1896028"/>
            <a:ext cx="2896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Concert Tango Tinto in the monastery library during </a:t>
            </a:r>
            <a:r>
              <a:rPr lang="en-GB" sz="7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Wittem</a:t>
            </a:r>
            <a:r>
              <a:rPr lang="en-GB" sz="7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Art Days 2019 (Courtesy of Henk </a:t>
            </a:r>
            <a:r>
              <a:rPr lang="en-GB" sz="7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Hollemans</a:t>
            </a:r>
            <a:r>
              <a:rPr lang="en-GB" sz="7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)</a:t>
            </a:r>
            <a:r>
              <a:rPr lang="ru-RU" sz="7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7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https://</a:t>
            </a:r>
            <a:r>
              <a:rPr lang="en-GB" sz="7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www.researchgate.net</a:t>
            </a:r>
            <a:r>
              <a:rPr lang="en-GB" sz="7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/publication/351746481_The_Study_of_Cultural_Tourism_in_Ten_Models_-_Wil_Munsters/</a:t>
            </a:r>
            <a:r>
              <a:rPr lang="en-GB" sz="7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figures?lo</a:t>
            </a:r>
            <a:r>
              <a:rPr lang="en-GB" sz="7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=1</a:t>
            </a:r>
            <a:endParaRPr lang="en-RU" sz="7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8D1B03B-F725-E225-0516-D8C5161D3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545" y="776474"/>
            <a:ext cx="4095090" cy="273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C777A5-ACB5-FEAA-9D2E-AFE8F1D73F5D}"/>
              </a:ext>
            </a:extLst>
          </p:cNvPr>
          <p:cNvSpPr txBox="1"/>
          <p:nvPr/>
        </p:nvSpPr>
        <p:spPr>
          <a:xfrm rot="16200000">
            <a:off x="9874819" y="1734172"/>
            <a:ext cx="1995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https://</a:t>
            </a:r>
            <a:r>
              <a:rPr lang="en-GB" sz="700" dirty="0" err="1"/>
              <a:t>letnyayashkola.org</a:t>
            </a:r>
            <a:r>
              <a:rPr lang="en-GB" sz="700" dirty="0"/>
              <a:t>/media/news/2021-05-17/a5c98677ffdb42e68439ebcdf6063ea4.JPG</a:t>
            </a:r>
            <a:endParaRPr lang="en-RU" sz="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827A91-2C53-7919-8B31-1FA2D3BF8CB2}"/>
              </a:ext>
            </a:extLst>
          </p:cNvPr>
          <p:cNvSpPr txBox="1"/>
          <p:nvPr/>
        </p:nvSpPr>
        <p:spPr>
          <a:xfrm>
            <a:off x="6487545" y="3044868"/>
            <a:ext cx="4095090" cy="461665"/>
          </a:xfrm>
          <a:prstGeom prst="rect">
            <a:avLst/>
          </a:prstGeom>
          <a:solidFill>
            <a:schemeClr val="bg1">
              <a:alpha val="7844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i="1" dirty="0"/>
              <a:t>Летняя школа координаторов в научно-популярной библиотеке «</a:t>
            </a:r>
            <a:r>
              <a:rPr lang="ru-RU" sz="1200" b="1" i="1" dirty="0" err="1"/>
              <a:t>Научка</a:t>
            </a:r>
            <a:r>
              <a:rPr lang="ru-RU" sz="1200" b="1" i="1" dirty="0"/>
              <a:t>», Москва</a:t>
            </a:r>
            <a:endParaRPr lang="en-RU" sz="1200" b="1" i="1" dirty="0"/>
          </a:p>
        </p:txBody>
      </p:sp>
      <p:pic>
        <p:nvPicPr>
          <p:cNvPr id="3078" name="Picture 6" descr="В библиотеке села Ленино-Кокушкино прошел творческий вечер">
            <a:extLst>
              <a:ext uri="{FF2B5EF4-FFF2-40B4-BE49-F238E27FC236}">
                <a16:creationId xmlns:a16="http://schemas.microsoft.com/office/drawing/2014/main" id="{933E59F6-2FEE-255F-B30C-30A28EA5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740" y="3499348"/>
            <a:ext cx="4181504" cy="310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145739-1FA6-2109-B38B-5D91540FC9ED}"/>
              </a:ext>
            </a:extLst>
          </p:cNvPr>
          <p:cNvSpPr txBox="1"/>
          <p:nvPr/>
        </p:nvSpPr>
        <p:spPr>
          <a:xfrm>
            <a:off x="1490740" y="6307739"/>
            <a:ext cx="4181504" cy="285103"/>
          </a:xfrm>
          <a:prstGeom prst="rect">
            <a:avLst/>
          </a:prstGeom>
          <a:solidFill>
            <a:schemeClr val="bg1">
              <a:alpha val="7844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i="1" dirty="0"/>
              <a:t>Творческий вечер в селе Ленино-</a:t>
            </a:r>
            <a:r>
              <a:rPr lang="ru-RU" sz="1200" b="1" i="1" dirty="0" err="1"/>
              <a:t>Кокушкино</a:t>
            </a:r>
            <a:endParaRPr lang="en-GB" b="0" i="0" dirty="0">
              <a:solidFill>
                <a:srgbClr val="545454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DDFF76-042D-4D45-9E1B-A68D4F3D454F}"/>
              </a:ext>
            </a:extLst>
          </p:cNvPr>
          <p:cNvSpPr txBox="1"/>
          <p:nvPr/>
        </p:nvSpPr>
        <p:spPr>
          <a:xfrm rot="16200000">
            <a:off x="-312206" y="4969211"/>
            <a:ext cx="2975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>
                <a:solidFill>
                  <a:srgbClr val="545454"/>
                </a:solidFill>
                <a:effectLst/>
                <a:latin typeface="Roboto" panose="02000000000000000000" pitchFamily="2" charset="0"/>
              </a:rPr>
              <a:t>http://</a:t>
            </a:r>
            <a:r>
              <a:rPr lang="en-GB" sz="800" b="0" i="0" dirty="0" err="1">
                <a:solidFill>
                  <a:srgbClr val="545454"/>
                </a:solidFill>
                <a:effectLst/>
                <a:latin typeface="Roboto" panose="02000000000000000000" pitchFamily="2" charset="0"/>
              </a:rPr>
              <a:t>pestrecy-rt.ru</a:t>
            </a:r>
            <a:r>
              <a:rPr lang="en-GB" sz="800" b="0" i="0" dirty="0">
                <a:solidFill>
                  <a:srgbClr val="545454"/>
                </a:solidFill>
                <a:effectLst/>
                <a:latin typeface="Roboto" panose="02000000000000000000" pitchFamily="2" charset="0"/>
              </a:rPr>
              <a:t>/news/</a:t>
            </a:r>
            <a:r>
              <a:rPr lang="en-GB" sz="800" b="0" i="0" dirty="0" err="1">
                <a:solidFill>
                  <a:srgbClr val="545454"/>
                </a:solidFill>
                <a:effectLst/>
                <a:latin typeface="Roboto" panose="02000000000000000000" pitchFamily="2" charset="0"/>
              </a:rPr>
              <a:t>obschestvo</a:t>
            </a:r>
            <a:r>
              <a:rPr lang="en-GB" sz="800" b="0" i="0" dirty="0">
                <a:solidFill>
                  <a:srgbClr val="545454"/>
                </a:solidFill>
                <a:effectLst/>
                <a:latin typeface="Roboto" panose="02000000000000000000" pitchFamily="2" charset="0"/>
              </a:rPr>
              <a:t>/v-</a:t>
            </a:r>
            <a:r>
              <a:rPr lang="en-GB" sz="800" b="0" i="0" dirty="0" err="1">
                <a:solidFill>
                  <a:srgbClr val="545454"/>
                </a:solidFill>
                <a:effectLst/>
                <a:latin typeface="Roboto" panose="02000000000000000000" pitchFamily="2" charset="0"/>
              </a:rPr>
              <a:t>biblioteke</a:t>
            </a:r>
            <a:r>
              <a:rPr lang="en-GB" sz="800" b="0" i="0" dirty="0">
                <a:solidFill>
                  <a:srgbClr val="545454"/>
                </a:solidFill>
                <a:effectLst/>
                <a:latin typeface="Roboto" panose="02000000000000000000" pitchFamily="2" charset="0"/>
              </a:rPr>
              <a:t>-sela-</a:t>
            </a:r>
            <a:r>
              <a:rPr lang="en-GB" sz="800" b="0" i="0" dirty="0" err="1">
                <a:solidFill>
                  <a:srgbClr val="545454"/>
                </a:solidFill>
                <a:effectLst/>
                <a:latin typeface="Roboto" panose="02000000000000000000" pitchFamily="2" charset="0"/>
              </a:rPr>
              <a:t>lenino</a:t>
            </a:r>
            <a:r>
              <a:rPr lang="en-GB" sz="800" b="0" i="0" dirty="0">
                <a:solidFill>
                  <a:srgbClr val="545454"/>
                </a:solidFill>
                <a:effectLst/>
                <a:latin typeface="Roboto" panose="02000000000000000000" pitchFamily="2" charset="0"/>
              </a:rPr>
              <a:t>-</a:t>
            </a:r>
            <a:r>
              <a:rPr lang="en-GB" sz="800" b="0" i="0" dirty="0" err="1">
                <a:solidFill>
                  <a:srgbClr val="545454"/>
                </a:solidFill>
                <a:effectLst/>
                <a:latin typeface="Roboto" panose="02000000000000000000" pitchFamily="2" charset="0"/>
              </a:rPr>
              <a:t>kokushkino-proshel-tvorcheskiy-vecher</a:t>
            </a:r>
            <a:endParaRPr lang="en-RU" sz="800" dirty="0"/>
          </a:p>
        </p:txBody>
      </p:sp>
      <p:pic>
        <p:nvPicPr>
          <p:cNvPr id="1026" name="Picture 2" descr="Ночь искусств&quot;-2019 - ГБУК г. Москвы &quot;ОКЦ ЦАО&quot;">
            <a:extLst>
              <a:ext uri="{FF2B5EF4-FFF2-40B4-BE49-F238E27FC236}">
                <a16:creationId xmlns:a16="http://schemas.microsoft.com/office/drawing/2014/main" id="{E5AEFA01-5A44-2AAE-5967-94F1D39BA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21" r="10347"/>
          <a:stretch/>
        </p:blipFill>
        <p:spPr bwMode="auto">
          <a:xfrm>
            <a:off x="6400401" y="3471464"/>
            <a:ext cx="4405319" cy="310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F4EB82-C0D2-D47F-29F1-D8570A645378}"/>
              </a:ext>
            </a:extLst>
          </p:cNvPr>
          <p:cNvSpPr txBox="1"/>
          <p:nvPr/>
        </p:nvSpPr>
        <p:spPr>
          <a:xfrm>
            <a:off x="6400403" y="6301555"/>
            <a:ext cx="4444769" cy="276999"/>
          </a:xfrm>
          <a:prstGeom prst="rect">
            <a:avLst/>
          </a:prstGeom>
          <a:solidFill>
            <a:schemeClr val="bg1">
              <a:alpha val="7844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i="1" dirty="0"/>
              <a:t>Ночь искусств  в библиотеках Москвы</a:t>
            </a:r>
            <a:endParaRPr lang="en-RU" sz="1200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3C0F84-29F2-9FDB-822F-D20CD6A8AD2A}"/>
              </a:ext>
            </a:extLst>
          </p:cNvPr>
          <p:cNvSpPr txBox="1"/>
          <p:nvPr/>
        </p:nvSpPr>
        <p:spPr>
          <a:xfrm rot="16200000">
            <a:off x="9094908" y="4465622"/>
            <a:ext cx="3772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sz="1100" dirty="0"/>
              <a:t>https://cbscao.ru/blog/item/noch-iskusstv-2024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504FF-8C58-A98A-49D3-681C53CD23A9}"/>
              </a:ext>
            </a:extLst>
          </p:cNvPr>
          <p:cNvSpPr txBox="1"/>
          <p:nvPr/>
        </p:nvSpPr>
        <p:spPr>
          <a:xfrm>
            <a:off x="1770003" y="3157590"/>
            <a:ext cx="4095090" cy="276999"/>
          </a:xfrm>
          <a:prstGeom prst="rect">
            <a:avLst/>
          </a:prstGeom>
          <a:solidFill>
            <a:schemeClr val="bg1">
              <a:alpha val="7844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i="1" dirty="0"/>
              <a:t>Концерт в библиотеке монастыря </a:t>
            </a:r>
            <a:r>
              <a:rPr lang="ru-RU" sz="1200" b="1" i="1" dirty="0" err="1"/>
              <a:t>Виттен</a:t>
            </a:r>
            <a:r>
              <a:rPr lang="ru-RU" sz="1200" b="1" i="1" dirty="0"/>
              <a:t>, Дания</a:t>
            </a:r>
            <a:endParaRPr lang="en-RU" sz="1200" b="1" i="1" dirty="0"/>
          </a:p>
        </p:txBody>
      </p:sp>
    </p:spTree>
    <p:extLst>
      <p:ext uri="{BB962C8B-B14F-4D97-AF65-F5344CB8AC3E}">
        <p14:creationId xmlns:p14="http://schemas.microsoft.com/office/powerpoint/2010/main" val="2701214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A99235-E0AF-9CEF-94D3-E425DE437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500482-4267-5F16-B2F4-EFF0A911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Ключевые выводы</a:t>
            </a:r>
            <a:endParaRPr lang="en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35C7-0717-26D1-8B86-B59258B3E799}"/>
              </a:ext>
            </a:extLst>
          </p:cNvPr>
          <p:cNvSpPr txBox="1"/>
          <p:nvPr/>
        </p:nvSpPr>
        <p:spPr>
          <a:xfrm>
            <a:off x="739140" y="828940"/>
            <a:ext cx="112657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Библиотеки могут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способствоват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ь не только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формированию человеческого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капитала, но и формированию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социального и  культурного капиталов </a:t>
            </a: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– ценностей и поведенческих установок, способствующих устойчивому экономическому развитию.</a:t>
            </a:r>
          </a:p>
          <a:p>
            <a:pPr marL="342900" indent="-342900">
              <a:buAutoNum type="arabicPeriod"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Ключевые инструменты библиотек: </a:t>
            </a:r>
          </a:p>
          <a:p>
            <a:pPr lvl="1"/>
            <a:r>
              <a:rPr lang="ru-RU" sz="24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(1) предоставляемые библиотекой ресурсы; (2) существующие правила пользования библиотекой; (3) организация пространства библиотеки; (4) мероприятия, проводимые в библиотеке; (5) корпоративная культура библиотеки. </a:t>
            </a:r>
          </a:p>
          <a:p>
            <a:endParaRPr lang="ru-RU" sz="24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Перспективно </a:t>
            </a:r>
            <a:r>
              <a:rPr lang="ru-RU" sz="24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проведение </a:t>
            </a:r>
            <a:r>
              <a:rPr lang="en-US" sz="2400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</a:t>
            </a:r>
            <a:r>
              <a:rPr lang="ru-RU" sz="2400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мпирических</a:t>
            </a:r>
            <a:r>
              <a:rPr lang="ru-RU" sz="24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исследований на российских данных</a:t>
            </a:r>
            <a:r>
              <a:rPr lang="ru-RU" sz="24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направленных на изучение роли библиотек в формировании </a:t>
            </a:r>
            <a:r>
              <a:rPr lang="ru-RU" sz="2400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ценностей и установок (прежде всего, доверия), способствующих экономическому росту и развитию.</a:t>
            </a:r>
            <a:endParaRPr lang="en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496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46383-41D5-124A-BADF-920BC1E5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27736" y="6570347"/>
            <a:ext cx="2743200" cy="365125"/>
          </a:xfrm>
        </p:spPr>
        <p:txBody>
          <a:bodyPr/>
          <a:lstStyle/>
          <a:p>
            <a:fld id="{AB40BAD4-A24E-4CBF-B5A1-5AB59E12E2ED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9C6CF99-797A-7131-C8F3-7A14453B6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b="0" dirty="0">
                <a:latin typeface="Calibri" panose="020F0502020204030204" pitchFamily="34" charset="0"/>
                <a:cs typeface="Calibri" panose="020F0502020204030204" pitchFamily="34" charset="0"/>
              </a:rPr>
              <a:t>Социокультурная экономика</a:t>
            </a:r>
            <a:endParaRPr lang="en-RU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33613B-CA3A-3F44-9500-EC1504B5F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21" y="1300202"/>
            <a:ext cx="1357568" cy="19047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6BF220-2F68-834E-8B86-F8A86D41A9A5}"/>
              </a:ext>
            </a:extLst>
          </p:cNvPr>
          <p:cNvSpPr txBox="1"/>
          <p:nvPr/>
        </p:nvSpPr>
        <p:spPr>
          <a:xfrm>
            <a:off x="0" y="3228727"/>
            <a:ext cx="2820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i="1">
                <a:solidFill>
                  <a:srgbClr val="0000FF"/>
                </a:solidFill>
              </a:defRPr>
            </a:lvl1pPr>
          </a:lstStyle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«Социокультурная экономика»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2021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B48DC5-347E-8D46-808B-539321398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743" y="1562326"/>
            <a:ext cx="2053202" cy="13552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9E9B4A-F6B3-304F-AD99-3E954C16A6FD}"/>
              </a:ext>
            </a:extLst>
          </p:cNvPr>
          <p:cNvSpPr txBox="1"/>
          <p:nvPr/>
        </p:nvSpPr>
        <p:spPr>
          <a:xfrm>
            <a:off x="2808922" y="3197267"/>
            <a:ext cx="3087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Культурные коды экономики, А</a:t>
            </a:r>
            <a:r>
              <a:rPr lang="en-US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rzamas, 2021</a:t>
            </a:r>
            <a:endParaRPr lang="x-none" sz="14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46394A-D41C-7E4B-AC9D-0FB883015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1401" y="1983032"/>
            <a:ext cx="1352551" cy="534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4D6758-A1B4-0A49-9475-34EA469E9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3931" y="4496848"/>
            <a:ext cx="1151185" cy="16215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EA7B2D-3AB1-8F4B-A0DA-D4D2AEF7D5FC}"/>
              </a:ext>
            </a:extLst>
          </p:cNvPr>
          <p:cNvSpPr txBox="1"/>
          <p:nvPr/>
        </p:nvSpPr>
        <p:spPr>
          <a:xfrm>
            <a:off x="730932" y="6137014"/>
            <a:ext cx="3660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Социокультурные факторы</a:t>
            </a:r>
          </a:p>
          <a:p>
            <a:pPr algn="ctr"/>
            <a:r>
              <a:rPr lang="ru-RU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инновационной активности населения, </a:t>
            </a:r>
          </a:p>
          <a:p>
            <a:pPr algn="ctr"/>
            <a:r>
              <a:rPr lang="ru-RU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2018</a:t>
            </a:r>
            <a:endParaRPr lang="en-RU" sz="14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AF1986-9D38-6A41-B5EE-D83B6B79AE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5484" y="4450215"/>
            <a:ext cx="2307744" cy="16215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4BCACAB-82A2-DC49-8B3B-0A765AF376E7}"/>
              </a:ext>
            </a:extLst>
          </p:cNvPr>
          <p:cNvSpPr txBox="1"/>
          <p:nvPr/>
        </p:nvSpPr>
        <p:spPr>
          <a:xfrm>
            <a:off x="5010123" y="6137014"/>
            <a:ext cx="26132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Социокультурные факторы инновационного развития в условиях кризиса, 2021</a:t>
            </a:r>
            <a:endParaRPr lang="en-RU" sz="14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30EB2F-682B-AB46-945D-66FF7F8309C9}"/>
              </a:ext>
            </a:extLst>
          </p:cNvPr>
          <p:cNvSpPr txBox="1"/>
          <p:nvPr/>
        </p:nvSpPr>
        <p:spPr>
          <a:xfrm>
            <a:off x="137215" y="4000167"/>
            <a:ext cx="463731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ПРИКЛАДНЫЕ ИССЛЕДОВАНИЯ: </a:t>
            </a:r>
            <a:endParaRPr lang="en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7EA225-BCF3-58C5-1E52-0EDF76CDB8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9344" y="4401157"/>
            <a:ext cx="1295855" cy="180889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1AF12F-00B8-43B1-BAB6-561D558AFC46}"/>
              </a:ext>
            </a:extLst>
          </p:cNvPr>
          <p:cNvSpPr txBox="1"/>
          <p:nvPr/>
        </p:nvSpPr>
        <p:spPr>
          <a:xfrm>
            <a:off x="8293332" y="6287493"/>
            <a:ext cx="238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432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Мифы и реальность о поколении зумеров, 2022</a:t>
            </a:r>
            <a:endParaRPr lang="ru-RU" sz="1400" i="1" dirty="0">
              <a:solidFill>
                <a:srgbClr val="0432FF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D0529E-0B10-C425-F5D4-6402A5F955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90420" y="1474824"/>
            <a:ext cx="2773621" cy="15624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175E47-C2C4-24B3-0E06-301CBDC3073C}"/>
              </a:ext>
            </a:extLst>
          </p:cNvPr>
          <p:cNvSpPr txBox="1"/>
          <p:nvPr/>
        </p:nvSpPr>
        <p:spPr>
          <a:xfrm>
            <a:off x="8245399" y="3162016"/>
            <a:ext cx="3556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432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Груз прошлого: чем опасен для бизнеса эффект колеи, </a:t>
            </a:r>
            <a:r>
              <a:rPr lang="ru-RU" sz="1400" i="1" dirty="0" err="1">
                <a:solidFill>
                  <a:srgbClr val="0432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</a:t>
            </a:r>
            <a:r>
              <a:rPr lang="en-US" sz="1400" i="1" dirty="0">
                <a:solidFill>
                  <a:srgbClr val="0432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orbes, 2022</a:t>
            </a:r>
            <a:endParaRPr lang="ru-RU" sz="1400" i="1" dirty="0">
              <a:solidFill>
                <a:srgbClr val="0432FF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7D055B9-4B90-7EBE-C70A-F14644F187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87223" y="1251472"/>
            <a:ext cx="1236198" cy="18935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A46F52F-FCBD-F985-B583-8D1D31A49CFC}"/>
              </a:ext>
            </a:extLst>
          </p:cNvPr>
          <p:cNvSpPr txBox="1"/>
          <p:nvPr/>
        </p:nvSpPr>
        <p:spPr>
          <a:xfrm>
            <a:off x="5525945" y="3169259"/>
            <a:ext cx="3087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Культурные коды </a:t>
            </a:r>
            <a:endParaRPr lang="en-US" sz="14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ru-RU" sz="1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экономики, </a:t>
            </a:r>
            <a:r>
              <a:rPr lang="en-US" sz="14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</a:t>
            </a:r>
            <a:r>
              <a:rPr lang="ru-RU" sz="14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1400" i="1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9">
            <a:extLst>
              <a:ext uri="{FF2B5EF4-FFF2-40B4-BE49-F238E27FC236}">
                <a16:creationId xmlns:a16="http://schemas.microsoft.com/office/drawing/2014/main" id="{F95BD832-F4D6-2B61-E5FF-6AFC632D305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776" y="97245"/>
            <a:ext cx="1780032" cy="543448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CBA03543-BDB4-8233-7D50-C802C0584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7" y="13257"/>
            <a:ext cx="1144972" cy="62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A0FAB28-720F-60A0-9CD1-31A936DAF152}"/>
              </a:ext>
            </a:extLst>
          </p:cNvPr>
          <p:cNvSpPr txBox="1"/>
          <p:nvPr/>
        </p:nvSpPr>
        <p:spPr>
          <a:xfrm>
            <a:off x="137215" y="805980"/>
            <a:ext cx="799418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ОБОБЩЕНИЕ </a:t>
            </a:r>
            <a:r>
              <a:rPr lang="en-US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ОДХОДОВ В ОБЛАСТИ СОЦИОКУЛЬТУРНОЙ ЭКОНОМИКИ </a:t>
            </a:r>
            <a:endParaRPr lang="en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535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42F706-BB77-5858-4FC1-741CBCD68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9056"/>
            <a:ext cx="10515600" cy="473790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/>
              <a:t>Социокультурная экономика: почему культура имеет значение</a:t>
            </a:r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r>
              <a:rPr lang="ru-RU" dirty="0"/>
              <a:t>Социокультурные особенности России</a:t>
            </a:r>
          </a:p>
          <a:p>
            <a:pPr marL="514350" indent="-514350">
              <a:buAutoNum type="arabicPeriod"/>
            </a:pPr>
            <a:endParaRPr lang="ru-RU" dirty="0"/>
          </a:p>
          <a:p>
            <a:pPr marL="514350" indent="-514350">
              <a:buAutoNum type="arabicPeriod"/>
            </a:pPr>
            <a:r>
              <a:rPr lang="ru-RU" dirty="0"/>
              <a:t>Библиотеки как фактор формирования культуры</a:t>
            </a:r>
            <a:endParaRPr lang="en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AA9434-5007-E4B7-9FB9-5C1DDC28E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41689-26F4-CC0F-BF2C-50A39AC9F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75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693083-0830-489C-9755-0BC2D673F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43" y="671714"/>
            <a:ext cx="11520713" cy="6263861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3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Аузан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А. А. Культурные коды экономики. Как ценности влияют на конкуренцию, демократию и благосостояние народа //Общественные науки и современность. – 2022. 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3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Аузан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А. А., Никишина Е. Н. Социокультурная экономика: как культура влияет на экономику, а экономика—на культуру: курс лекций //М.: Экономический факультет МГУ имени МВ Ломоносова. – 2021.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3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Аузан</a:t>
            </a:r>
            <a:r>
              <a:rPr lang="ru-RU" sz="13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А.А., </a:t>
            </a:r>
            <a:r>
              <a:rPr lang="ru-RU" sz="13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Бахтигараева</a:t>
            </a:r>
            <a:r>
              <a:rPr lang="ru-RU" sz="13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А.И., </a:t>
            </a:r>
            <a:r>
              <a:rPr lang="ru-RU" sz="13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Брызгалин</a:t>
            </a:r>
            <a:r>
              <a:rPr lang="ru-RU" sz="13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В.А., Зайцев И.С., Золотов А.В., </a:t>
            </a:r>
            <a:r>
              <a:rPr lang="ru-RU" sz="13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Изместьев</a:t>
            </a:r>
            <a:r>
              <a:rPr lang="ru-RU" sz="13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Д.В., </a:t>
            </a:r>
            <a:r>
              <a:rPr lang="ru-RU" sz="13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Калабихина</a:t>
            </a:r>
            <a:r>
              <a:rPr lang="ru-RU" sz="13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И.Е., Никишина Е.Н., </a:t>
            </a:r>
            <a:r>
              <a:rPr lang="ru-RU" sz="13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Припузова</a:t>
            </a:r>
            <a:r>
              <a:rPr lang="ru-RU" sz="13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Н.А., </a:t>
            </a:r>
            <a:r>
              <a:rPr lang="ru-RU" sz="13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Ставинская</a:t>
            </a:r>
            <a:r>
              <a:rPr lang="ru-RU" sz="13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А.А., Трухачев С.А и др. Мифы и реальность о поколении </a:t>
            </a:r>
            <a:r>
              <a:rPr lang="ru-RU" sz="13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зумеров</a:t>
            </a:r>
            <a:r>
              <a:rPr lang="ru-RU" sz="13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[Доклад]. – Москва: Институт национальных проектов; ГК ЛАНИТ, 2022. – 74 страниц. 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3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Волженина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С. Ю. Публичная библиотека как фактор формирования социального капитала //Библиотечное дело. – 2017. – №. 18. – С. 32-35.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Никишина Е. Н. Культурный капитал как фактор неопределенности и трансакционных издержек //Вестник Московского университета. Серия 6. Экономика. – 2015. – №. 5. – С. 3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Фукуяма Ф. Доверие: С</a:t>
            </a:r>
            <a:r>
              <a:rPr lang="ru-RU" sz="1350" dirty="0">
                <a:solidFill>
                  <a:srgbClr val="49494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оциальные добродетели и путь к процветанию // М.: АСТ. –2008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Alesina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A., Giuliano P. Culture and institutions //Journal of economic literature. – 2015.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53. – №. 4.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898-944.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Algan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Y., </a:t>
            </a:r>
            <a:r>
              <a:rPr lang="en-US" sz="13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Cahuc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P. Inherited trust and growth //American Economic Review. – 2010.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100. – №.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 – С. 2060-92.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fr-FR" sz="1350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Brodeur A., </a:t>
            </a:r>
            <a:r>
              <a:rPr lang="fr-FR" sz="1350" dirty="0" err="1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Grigoryeva</a:t>
            </a:r>
            <a:r>
              <a:rPr lang="fr-FR" sz="1350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I., &amp; </a:t>
            </a:r>
            <a:r>
              <a:rPr lang="fr-FR" sz="1350" dirty="0" err="1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Kattan</a:t>
            </a:r>
            <a:r>
              <a:rPr lang="fr-FR" sz="1350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L. (2021). </a:t>
            </a:r>
            <a:r>
              <a:rPr lang="en-US" sz="1350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Stay-at-home orders, social distancing, and trust. </a:t>
            </a:r>
            <a:r>
              <a:rPr lang="en-US" sz="1350" i="1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Journal of Population Economics</a:t>
            </a:r>
            <a:r>
              <a:rPr lang="en-US" sz="1350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  <a:r>
              <a:rPr lang="en-US" sz="1350" i="1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34</a:t>
            </a:r>
            <a:r>
              <a:rPr lang="en-US" sz="1350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(4)</a:t>
            </a:r>
            <a:r>
              <a:rPr lang="ru-RU" sz="1350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1350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1321</a:t>
            </a:r>
            <a:r>
              <a:rPr lang="ru-RU" sz="1350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1350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1354.</a:t>
            </a:r>
            <a:endParaRPr lang="en-US" sz="1350" dirty="0">
              <a:solidFill>
                <a:srgbClr val="22222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Durante R., </a:t>
            </a:r>
            <a:r>
              <a:rPr lang="en-US" sz="13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Guiso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L., </a:t>
            </a:r>
            <a:r>
              <a:rPr lang="en-US" sz="13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Gulino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G. Asocial capital: Civic culture and social distancing during COVID-19 //Journal of Public Economics. – 2021.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194.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104342.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Giuliano P., </a:t>
            </a:r>
            <a:r>
              <a:rPr lang="en-US" sz="13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Spilimbergo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A. Growing up in a recession //Review of Economic Studies. – 2014.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81. – №. 2.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787-817.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Gorodnichenko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Y., Roland G. Individualism, innovation, and long-run growth //Proceedings of the National Academy of Sciences. – 2011.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108. – №. supplement_4.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21316-21319.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Hofstede G. Culture's consequences: Comparing values, behaviors, institutions and organizations across nations. – Sage publications, 2001.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Johnson C. A. How do public libraries create social capital? An analysis of interactions between library staff and patrons //Library &amp; information science research. – 2012.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34. – №.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– С. 52-62.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Miller J. A comparative study of public libraries in Edinburgh and Copenhagen and their potential for social capital creation //Libri. – 2014.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64. – №. 4.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316-326.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Pędich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M. Power Distance in library architecture. An analysis of selected new library buildings in former East Germany //</a:t>
            </a:r>
            <a:r>
              <a:rPr lang="en-US" sz="13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3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Zarządzanie</a:t>
            </a:r>
            <a:r>
              <a:rPr lang="en-US" sz="13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35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Biblioteką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2020.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135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1.– 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№. 1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P.139-159.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Pędich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M. Uncertainty Avoidance in Library Architecture. An Analysis of Selected New Library Buildings in the Former East Germany //</a:t>
            </a:r>
            <a:r>
              <a:rPr lang="en-US" sz="13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Zarządzanie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35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Biblioteką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– 2019. –T.1 – №.(11).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125-148.</a:t>
            </a:r>
            <a:endParaRPr lang="en-RU" sz="13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Shane S., Venkataraman S., MacMillan I. Cultural differences in innovation championing strategies // Journal of management. – 1995.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21. – №. 5. – </a:t>
            </a:r>
            <a:r>
              <a:rPr lang="ru-RU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en-US" sz="135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931-952</a:t>
            </a:r>
            <a:r>
              <a:rPr lang="en-US" sz="11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RU" sz="1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C7D73-D406-C22B-23B6-0A269745D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9F0DB7-9701-303C-FC32-1CB2BF67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043642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06D198-D1BA-D6FF-5FF1-715D66ABD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4D5DF68-024E-258B-3319-2FEF99170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16" y="-163968"/>
            <a:ext cx="10600640" cy="707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862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610" y="1273502"/>
            <a:ext cx="10780779" cy="562075"/>
          </a:xfrm>
        </p:spPr>
        <p:txBody>
          <a:bodyPr>
            <a:normAutofit/>
          </a:bodyPr>
          <a:lstStyle/>
          <a:p>
            <a:r>
              <a:rPr lang="ru-RU" dirty="0"/>
              <a:t>ОСНОВНЫЕ ТЕЗИСЫ ЛЕКЦИИ-1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BAD4-A24E-4CBF-B5A1-5AB59E12E2ED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3299" y="170931"/>
            <a:ext cx="10679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algn="ctr"/>
            <a:r>
              <a:rPr lang="ru-RU" sz="3200" dirty="0">
                <a:solidFill>
                  <a:srgbClr val="002060"/>
                </a:solidFill>
                <a:latin typeface="Calibri"/>
                <a:cs typeface="Georgia"/>
              </a:rPr>
              <a:t>Социокультурная экономика: ключевые тезисы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925824"/>
              </p:ext>
            </p:extLst>
          </p:nvPr>
        </p:nvGraphicFramePr>
        <p:xfrm>
          <a:off x="901700" y="1042669"/>
          <a:ext cx="10348980" cy="51798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51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1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06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75418">
                <a:tc rowSpan="2">
                  <a:txBody>
                    <a:bodyPr/>
                    <a:lstStyle/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  <a:p>
                      <a:pPr algn="ctr"/>
                      <a:endParaRPr lang="ru-RU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ru-RU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ru-RU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  <a:p>
                      <a:endParaRPr lang="ru-RU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Существуют экономические явления, которые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не удается объяснить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другими факторами, кроме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культурных.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С точки зрения теории неформальных институтов 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культура – это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ценности и поведенческие установки,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разделяемые определенным сообществом и медленно меняющиеся во времени.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Культура может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тормозить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или 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стимулировать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экономическое развитие через структуру и уровень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трансакционных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издержек. Возникновение прироста вследствие снижения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трансакционных</a:t>
                      </a: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издержек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позволяет</a:t>
                      </a: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трактовать совокупность социокультурных факторов как </a:t>
                      </a:r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социальный и культурный капиталы.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985">
                <a:tc vMerge="1"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endParaRPr lang="ru-RU" sz="1400" b="0" dirty="0">
                        <a:latin typeface="+mn-lt"/>
                      </a:endParaRPr>
                    </a:p>
                    <a:p>
                      <a:r>
                        <a:rPr lang="ru-RU" sz="2800" b="0" dirty="0">
                          <a:latin typeface="+mn-lt"/>
                        </a:rPr>
                        <a:t>5</a:t>
                      </a:r>
                      <a:endParaRPr lang="en-US" sz="2800" b="0" dirty="0">
                        <a:latin typeface="+mn-lt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dirty="0">
                        <a:latin typeface="+mn-lt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+mn-lt"/>
                        </a:rPr>
                        <a:t>Использование</a:t>
                      </a:r>
                      <a:r>
                        <a:rPr lang="ru-RU" sz="1800" b="0" baseline="0" dirty="0">
                          <a:latin typeface="+mn-lt"/>
                        </a:rPr>
                        <a:t> влияния культуры на экономику возможно также и через </a:t>
                      </a:r>
                      <a:r>
                        <a:rPr lang="ru-RU" sz="1800" b="1" baseline="0" dirty="0">
                          <a:latin typeface="+mn-lt"/>
                        </a:rPr>
                        <a:t>изменение структуры социального и культурного капитала </a:t>
                      </a:r>
                      <a:r>
                        <a:rPr lang="ru-RU" sz="1800" b="0" baseline="0" dirty="0">
                          <a:latin typeface="+mn-lt"/>
                        </a:rPr>
                        <a:t>посредством, прежде всего, </a:t>
                      </a:r>
                      <a:r>
                        <a:rPr lang="ru-RU" sz="1800" b="1" baseline="0" dirty="0">
                          <a:latin typeface="+mn-lt"/>
                        </a:rPr>
                        <a:t>образования.</a:t>
                      </a:r>
                      <a:endParaRPr lang="ru-RU" sz="18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432">
                <a:tc>
                  <a:txBody>
                    <a:bodyPr/>
                    <a:lstStyle/>
                    <a:p>
                      <a:r>
                        <a:rPr lang="ru-RU" sz="2800" b="0" dirty="0">
                          <a:latin typeface="+mn-lt"/>
                        </a:rPr>
                        <a:t>3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+mn-lt"/>
                        </a:rPr>
                        <a:t>Культура </a:t>
                      </a:r>
                      <a:r>
                        <a:rPr lang="ru-RU" sz="1800" b="1" dirty="0">
                          <a:latin typeface="+mn-lt"/>
                        </a:rPr>
                        <a:t>влияет</a:t>
                      </a:r>
                      <a:r>
                        <a:rPr lang="ru-RU" sz="1800" b="0" dirty="0">
                          <a:latin typeface="+mn-lt"/>
                        </a:rPr>
                        <a:t> на экономическое развитие, но </a:t>
                      </a:r>
                      <a:r>
                        <a:rPr lang="ru-RU" sz="1800" b="1" dirty="0">
                          <a:latin typeface="+mn-lt"/>
                        </a:rPr>
                        <a:t>не детерминирует </a:t>
                      </a:r>
                      <a:r>
                        <a:rPr lang="ru-RU" sz="1800" b="0" dirty="0">
                          <a:latin typeface="+mn-lt"/>
                        </a:rPr>
                        <a:t>его. Воздействие культуры устойчиво во времени, но связано с другими факторами.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700" b="1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dirty="0">
                        <a:latin typeface="Georgia" panose="02040502050405020303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98BA13E-2E81-BCB4-F7B1-B4F62B166B04}"/>
              </a:ext>
            </a:extLst>
          </p:cNvPr>
          <p:cNvSpPr txBox="1"/>
          <p:nvPr/>
        </p:nvSpPr>
        <p:spPr>
          <a:xfrm>
            <a:off x="7075837" y="6417075"/>
            <a:ext cx="499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Аузан</a:t>
            </a:r>
            <a:r>
              <a:rPr lang="ru-RU" dirty="0"/>
              <a:t> и др., 2016</a:t>
            </a:r>
            <a:r>
              <a:rPr lang="en-US" dirty="0"/>
              <a:t>; </a:t>
            </a:r>
            <a:r>
              <a:rPr lang="ru-RU" dirty="0" err="1"/>
              <a:t>Аузан</a:t>
            </a:r>
            <a:r>
              <a:rPr lang="ru-RU" dirty="0"/>
              <a:t>, Никишина, 2021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551541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D9F93E-B097-FF42-84C6-5084A226D45E}"/>
              </a:ext>
            </a:extLst>
          </p:cNvPr>
          <p:cNvGrpSpPr/>
          <p:nvPr/>
        </p:nvGrpSpPr>
        <p:grpSpPr>
          <a:xfrm>
            <a:off x="1057863" y="1202829"/>
            <a:ext cx="9549970" cy="4463903"/>
            <a:chOff x="376232" y="1174222"/>
            <a:chExt cx="9549970" cy="446390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B58ABE-031B-1E41-906B-AB3FB8C4FAE1}"/>
                </a:ext>
              </a:extLst>
            </p:cNvPr>
            <p:cNvSpPr/>
            <p:nvPr/>
          </p:nvSpPr>
          <p:spPr>
            <a:xfrm>
              <a:off x="376232" y="2998907"/>
              <a:ext cx="2102140" cy="1154201"/>
            </a:xfrm>
            <a:custGeom>
              <a:avLst/>
              <a:gdLst>
                <a:gd name="connsiteX0" fmla="*/ 0 w 1947014"/>
                <a:gd name="connsiteY0" fmla="*/ 71239 h 712388"/>
                <a:gd name="connsiteX1" fmla="*/ 71239 w 1947014"/>
                <a:gd name="connsiteY1" fmla="*/ 0 h 712388"/>
                <a:gd name="connsiteX2" fmla="*/ 1875775 w 1947014"/>
                <a:gd name="connsiteY2" fmla="*/ 0 h 712388"/>
                <a:gd name="connsiteX3" fmla="*/ 1947014 w 1947014"/>
                <a:gd name="connsiteY3" fmla="*/ 71239 h 712388"/>
                <a:gd name="connsiteX4" fmla="*/ 1947014 w 1947014"/>
                <a:gd name="connsiteY4" fmla="*/ 641149 h 712388"/>
                <a:gd name="connsiteX5" fmla="*/ 1875775 w 1947014"/>
                <a:gd name="connsiteY5" fmla="*/ 712388 h 712388"/>
                <a:gd name="connsiteX6" fmla="*/ 71239 w 1947014"/>
                <a:gd name="connsiteY6" fmla="*/ 712388 h 712388"/>
                <a:gd name="connsiteX7" fmla="*/ 0 w 1947014"/>
                <a:gd name="connsiteY7" fmla="*/ 641149 h 712388"/>
                <a:gd name="connsiteX8" fmla="*/ 0 w 1947014"/>
                <a:gd name="connsiteY8" fmla="*/ 71239 h 71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7014" h="712388">
                  <a:moveTo>
                    <a:pt x="0" y="71239"/>
                  </a:moveTo>
                  <a:cubicBezTo>
                    <a:pt x="0" y="31895"/>
                    <a:pt x="31895" y="0"/>
                    <a:pt x="71239" y="0"/>
                  </a:cubicBezTo>
                  <a:lnTo>
                    <a:pt x="1875775" y="0"/>
                  </a:lnTo>
                  <a:cubicBezTo>
                    <a:pt x="1915119" y="0"/>
                    <a:pt x="1947014" y="31895"/>
                    <a:pt x="1947014" y="71239"/>
                  </a:cubicBezTo>
                  <a:lnTo>
                    <a:pt x="1947014" y="641149"/>
                  </a:lnTo>
                  <a:cubicBezTo>
                    <a:pt x="1947014" y="680493"/>
                    <a:pt x="1915119" y="712388"/>
                    <a:pt x="1875775" y="712388"/>
                  </a:cubicBezTo>
                  <a:lnTo>
                    <a:pt x="71239" y="712388"/>
                  </a:lnTo>
                  <a:cubicBezTo>
                    <a:pt x="31895" y="712388"/>
                    <a:pt x="0" y="680493"/>
                    <a:pt x="0" y="641149"/>
                  </a:cubicBezTo>
                  <a:lnTo>
                    <a:pt x="0" y="71239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44546A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565" tIns="33565" rIns="33565" bIns="33565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>
                  <a:solidFill>
                    <a:srgbClr val="0397C4"/>
                  </a:solidFill>
                  <a:latin typeface="Calibri"/>
                </a:rPr>
                <a:t>Культура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>
                  <a:solidFill>
                    <a:prstClr val="black"/>
                  </a:solidFill>
                  <a:latin typeface="Calibri"/>
                </a:rPr>
                <a:t>может влиять на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AEAF90-9230-7C4F-A207-E3F3CE56ABEF}"/>
                </a:ext>
              </a:extLst>
            </p:cNvPr>
            <p:cNvSpPr/>
            <p:nvPr/>
          </p:nvSpPr>
          <p:spPr>
            <a:xfrm>
              <a:off x="3775613" y="1174222"/>
              <a:ext cx="6150589" cy="819474"/>
            </a:xfrm>
            <a:custGeom>
              <a:avLst/>
              <a:gdLst>
                <a:gd name="connsiteX0" fmla="*/ 0 w 3877317"/>
                <a:gd name="connsiteY0" fmla="*/ 71239 h 712388"/>
                <a:gd name="connsiteX1" fmla="*/ 71239 w 3877317"/>
                <a:gd name="connsiteY1" fmla="*/ 0 h 712388"/>
                <a:gd name="connsiteX2" fmla="*/ 3806078 w 3877317"/>
                <a:gd name="connsiteY2" fmla="*/ 0 h 712388"/>
                <a:gd name="connsiteX3" fmla="*/ 3877317 w 3877317"/>
                <a:gd name="connsiteY3" fmla="*/ 71239 h 712388"/>
                <a:gd name="connsiteX4" fmla="*/ 3877317 w 3877317"/>
                <a:gd name="connsiteY4" fmla="*/ 641149 h 712388"/>
                <a:gd name="connsiteX5" fmla="*/ 3806078 w 3877317"/>
                <a:gd name="connsiteY5" fmla="*/ 712388 h 712388"/>
                <a:gd name="connsiteX6" fmla="*/ 71239 w 3877317"/>
                <a:gd name="connsiteY6" fmla="*/ 712388 h 712388"/>
                <a:gd name="connsiteX7" fmla="*/ 0 w 3877317"/>
                <a:gd name="connsiteY7" fmla="*/ 641149 h 712388"/>
                <a:gd name="connsiteX8" fmla="*/ 0 w 3877317"/>
                <a:gd name="connsiteY8" fmla="*/ 71239 h 71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7317" h="712388">
                  <a:moveTo>
                    <a:pt x="0" y="71239"/>
                  </a:moveTo>
                  <a:cubicBezTo>
                    <a:pt x="0" y="31895"/>
                    <a:pt x="31895" y="0"/>
                    <a:pt x="71239" y="0"/>
                  </a:cubicBezTo>
                  <a:lnTo>
                    <a:pt x="3806078" y="0"/>
                  </a:lnTo>
                  <a:cubicBezTo>
                    <a:pt x="3845422" y="0"/>
                    <a:pt x="3877317" y="31895"/>
                    <a:pt x="3877317" y="71239"/>
                  </a:cubicBezTo>
                  <a:lnTo>
                    <a:pt x="3877317" y="641149"/>
                  </a:lnTo>
                  <a:cubicBezTo>
                    <a:pt x="3877317" y="680493"/>
                    <a:pt x="3845422" y="712388"/>
                    <a:pt x="3806078" y="712388"/>
                  </a:cubicBezTo>
                  <a:lnTo>
                    <a:pt x="71239" y="712388"/>
                  </a:lnTo>
                  <a:cubicBezTo>
                    <a:pt x="31895" y="712388"/>
                    <a:pt x="0" y="680493"/>
                    <a:pt x="0" y="641149"/>
                  </a:cubicBezTo>
                  <a:lnTo>
                    <a:pt x="0" y="71239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44546A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565" tIns="33565" rIns="33565" bIns="33565" numCol="1" spcCol="1270" anchor="ctr" anchorCtr="0">
              <a:noAutofit/>
            </a:bodyPr>
            <a:lstStyle/>
            <a:p>
              <a:pPr algn="ctr" defTabSz="889000">
                <a:spcBef>
                  <a:spcPct val="0"/>
                </a:spcBef>
              </a:pPr>
              <a:r>
                <a:rPr lang="ru-RU" sz="2400" b="1" dirty="0">
                  <a:solidFill>
                    <a:srgbClr val="0397C4"/>
                  </a:solidFill>
                  <a:latin typeface="Calibri"/>
                </a:rPr>
                <a:t>Экономический рост</a:t>
              </a:r>
            </a:p>
            <a:p>
              <a:pPr algn="ctr" defTabSz="889000">
                <a:spcBef>
                  <a:spcPct val="0"/>
                </a:spcBef>
              </a:pP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Вебер, 1905; 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Dobler</a:t>
              </a: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2009, 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Gorodnichenko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, Roland, 2011</a:t>
              </a:r>
              <a:endParaRPr lang="ru-RU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D3A44E1-D597-1142-AEEB-8D1139044747}"/>
                </a:ext>
              </a:extLst>
            </p:cNvPr>
            <p:cNvSpPr/>
            <p:nvPr/>
          </p:nvSpPr>
          <p:spPr>
            <a:xfrm>
              <a:off x="3779904" y="2178780"/>
              <a:ext cx="6146298" cy="712388"/>
            </a:xfrm>
            <a:custGeom>
              <a:avLst/>
              <a:gdLst>
                <a:gd name="connsiteX0" fmla="*/ 0 w 3720776"/>
                <a:gd name="connsiteY0" fmla="*/ 71239 h 712388"/>
                <a:gd name="connsiteX1" fmla="*/ 71239 w 3720776"/>
                <a:gd name="connsiteY1" fmla="*/ 0 h 712388"/>
                <a:gd name="connsiteX2" fmla="*/ 3649537 w 3720776"/>
                <a:gd name="connsiteY2" fmla="*/ 0 h 712388"/>
                <a:gd name="connsiteX3" fmla="*/ 3720776 w 3720776"/>
                <a:gd name="connsiteY3" fmla="*/ 71239 h 712388"/>
                <a:gd name="connsiteX4" fmla="*/ 3720776 w 3720776"/>
                <a:gd name="connsiteY4" fmla="*/ 641149 h 712388"/>
                <a:gd name="connsiteX5" fmla="*/ 3649537 w 3720776"/>
                <a:gd name="connsiteY5" fmla="*/ 712388 h 712388"/>
                <a:gd name="connsiteX6" fmla="*/ 71239 w 3720776"/>
                <a:gd name="connsiteY6" fmla="*/ 712388 h 712388"/>
                <a:gd name="connsiteX7" fmla="*/ 0 w 3720776"/>
                <a:gd name="connsiteY7" fmla="*/ 641149 h 712388"/>
                <a:gd name="connsiteX8" fmla="*/ 0 w 3720776"/>
                <a:gd name="connsiteY8" fmla="*/ 71239 h 71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20776" h="712388">
                  <a:moveTo>
                    <a:pt x="0" y="71239"/>
                  </a:moveTo>
                  <a:cubicBezTo>
                    <a:pt x="0" y="31895"/>
                    <a:pt x="31895" y="0"/>
                    <a:pt x="71239" y="0"/>
                  </a:cubicBezTo>
                  <a:lnTo>
                    <a:pt x="3649537" y="0"/>
                  </a:lnTo>
                  <a:cubicBezTo>
                    <a:pt x="3688881" y="0"/>
                    <a:pt x="3720776" y="31895"/>
                    <a:pt x="3720776" y="71239"/>
                  </a:cubicBezTo>
                  <a:lnTo>
                    <a:pt x="3720776" y="641149"/>
                  </a:lnTo>
                  <a:cubicBezTo>
                    <a:pt x="3720776" y="680493"/>
                    <a:pt x="3688881" y="712388"/>
                    <a:pt x="3649537" y="712388"/>
                  </a:cubicBezTo>
                  <a:lnTo>
                    <a:pt x="71239" y="712388"/>
                  </a:lnTo>
                  <a:cubicBezTo>
                    <a:pt x="31895" y="712388"/>
                    <a:pt x="0" y="680493"/>
                    <a:pt x="0" y="641149"/>
                  </a:cubicBezTo>
                  <a:lnTo>
                    <a:pt x="0" y="71239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44546A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565" tIns="33565" rIns="33565" bIns="33565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ru-RU" sz="2200" b="1" dirty="0">
                  <a:solidFill>
                    <a:srgbClr val="0397C4"/>
                  </a:solidFill>
                  <a:latin typeface="Calibri"/>
                </a:rPr>
                <a:t>Инновации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Shane</a:t>
              </a: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1992</a:t>
              </a: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1993 </a:t>
              </a: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58F6C8-45CC-3441-A9BF-A07369967B8D}"/>
                </a:ext>
              </a:extLst>
            </p:cNvPr>
            <p:cNvSpPr/>
            <p:nvPr/>
          </p:nvSpPr>
          <p:spPr>
            <a:xfrm>
              <a:off x="3862710" y="3107991"/>
              <a:ext cx="6063492" cy="712388"/>
            </a:xfrm>
            <a:custGeom>
              <a:avLst/>
              <a:gdLst>
                <a:gd name="connsiteX0" fmla="*/ 0 w 3785333"/>
                <a:gd name="connsiteY0" fmla="*/ 71239 h 712388"/>
                <a:gd name="connsiteX1" fmla="*/ 71239 w 3785333"/>
                <a:gd name="connsiteY1" fmla="*/ 0 h 712388"/>
                <a:gd name="connsiteX2" fmla="*/ 3714094 w 3785333"/>
                <a:gd name="connsiteY2" fmla="*/ 0 h 712388"/>
                <a:gd name="connsiteX3" fmla="*/ 3785333 w 3785333"/>
                <a:gd name="connsiteY3" fmla="*/ 71239 h 712388"/>
                <a:gd name="connsiteX4" fmla="*/ 3785333 w 3785333"/>
                <a:gd name="connsiteY4" fmla="*/ 641149 h 712388"/>
                <a:gd name="connsiteX5" fmla="*/ 3714094 w 3785333"/>
                <a:gd name="connsiteY5" fmla="*/ 712388 h 712388"/>
                <a:gd name="connsiteX6" fmla="*/ 71239 w 3785333"/>
                <a:gd name="connsiteY6" fmla="*/ 712388 h 712388"/>
                <a:gd name="connsiteX7" fmla="*/ 0 w 3785333"/>
                <a:gd name="connsiteY7" fmla="*/ 641149 h 712388"/>
                <a:gd name="connsiteX8" fmla="*/ 0 w 3785333"/>
                <a:gd name="connsiteY8" fmla="*/ 71239 h 71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85333" h="712388">
                  <a:moveTo>
                    <a:pt x="0" y="71239"/>
                  </a:moveTo>
                  <a:cubicBezTo>
                    <a:pt x="0" y="31895"/>
                    <a:pt x="31895" y="0"/>
                    <a:pt x="71239" y="0"/>
                  </a:cubicBezTo>
                  <a:lnTo>
                    <a:pt x="3714094" y="0"/>
                  </a:lnTo>
                  <a:cubicBezTo>
                    <a:pt x="3753438" y="0"/>
                    <a:pt x="3785333" y="31895"/>
                    <a:pt x="3785333" y="71239"/>
                  </a:cubicBezTo>
                  <a:lnTo>
                    <a:pt x="3785333" y="641149"/>
                  </a:lnTo>
                  <a:cubicBezTo>
                    <a:pt x="3785333" y="680493"/>
                    <a:pt x="3753438" y="712388"/>
                    <a:pt x="3714094" y="712388"/>
                  </a:cubicBezTo>
                  <a:lnTo>
                    <a:pt x="71239" y="712388"/>
                  </a:lnTo>
                  <a:cubicBezTo>
                    <a:pt x="31895" y="712388"/>
                    <a:pt x="0" y="680493"/>
                    <a:pt x="0" y="641149"/>
                  </a:cubicBezTo>
                  <a:lnTo>
                    <a:pt x="0" y="71239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44546A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565" tIns="33565" rIns="33565" bIns="33565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ru-RU" sz="2200" b="1" dirty="0">
                  <a:solidFill>
                    <a:srgbClr val="0397C4"/>
                  </a:solidFill>
                  <a:latin typeface="Calibri"/>
                </a:rPr>
                <a:t>Человеческий капитал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Hofstede</a:t>
              </a: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,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 2002;</a:t>
              </a: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Leung et al., 2006</a:t>
              </a:r>
              <a:endParaRPr lang="ru-RU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6101CB8-CD8A-2A40-8106-6B7F1D75B784}"/>
                </a:ext>
              </a:extLst>
            </p:cNvPr>
            <p:cNvSpPr/>
            <p:nvPr/>
          </p:nvSpPr>
          <p:spPr>
            <a:xfrm>
              <a:off x="3862710" y="4016864"/>
              <a:ext cx="6063492" cy="712388"/>
            </a:xfrm>
            <a:custGeom>
              <a:avLst/>
              <a:gdLst>
                <a:gd name="connsiteX0" fmla="*/ 0 w 3877317"/>
                <a:gd name="connsiteY0" fmla="*/ 71239 h 712388"/>
                <a:gd name="connsiteX1" fmla="*/ 71239 w 3877317"/>
                <a:gd name="connsiteY1" fmla="*/ 0 h 712388"/>
                <a:gd name="connsiteX2" fmla="*/ 3806078 w 3877317"/>
                <a:gd name="connsiteY2" fmla="*/ 0 h 712388"/>
                <a:gd name="connsiteX3" fmla="*/ 3877317 w 3877317"/>
                <a:gd name="connsiteY3" fmla="*/ 71239 h 712388"/>
                <a:gd name="connsiteX4" fmla="*/ 3877317 w 3877317"/>
                <a:gd name="connsiteY4" fmla="*/ 641149 h 712388"/>
                <a:gd name="connsiteX5" fmla="*/ 3806078 w 3877317"/>
                <a:gd name="connsiteY5" fmla="*/ 712388 h 712388"/>
                <a:gd name="connsiteX6" fmla="*/ 71239 w 3877317"/>
                <a:gd name="connsiteY6" fmla="*/ 712388 h 712388"/>
                <a:gd name="connsiteX7" fmla="*/ 0 w 3877317"/>
                <a:gd name="connsiteY7" fmla="*/ 641149 h 712388"/>
                <a:gd name="connsiteX8" fmla="*/ 0 w 3877317"/>
                <a:gd name="connsiteY8" fmla="*/ 71239 h 71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7317" h="712388">
                  <a:moveTo>
                    <a:pt x="0" y="71239"/>
                  </a:moveTo>
                  <a:cubicBezTo>
                    <a:pt x="0" y="31895"/>
                    <a:pt x="31895" y="0"/>
                    <a:pt x="71239" y="0"/>
                  </a:cubicBezTo>
                  <a:lnTo>
                    <a:pt x="3806078" y="0"/>
                  </a:lnTo>
                  <a:cubicBezTo>
                    <a:pt x="3845422" y="0"/>
                    <a:pt x="3877317" y="31895"/>
                    <a:pt x="3877317" y="71239"/>
                  </a:cubicBezTo>
                  <a:lnTo>
                    <a:pt x="3877317" y="641149"/>
                  </a:lnTo>
                  <a:cubicBezTo>
                    <a:pt x="3877317" y="680493"/>
                    <a:pt x="3845422" y="712388"/>
                    <a:pt x="3806078" y="712388"/>
                  </a:cubicBezTo>
                  <a:lnTo>
                    <a:pt x="71239" y="712388"/>
                  </a:lnTo>
                  <a:cubicBezTo>
                    <a:pt x="31895" y="712388"/>
                    <a:pt x="0" y="680493"/>
                    <a:pt x="0" y="641149"/>
                  </a:cubicBezTo>
                  <a:lnTo>
                    <a:pt x="0" y="71239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44546A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565" tIns="33565" rIns="33565" bIns="33565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ru-RU" sz="2200" b="1" dirty="0">
                  <a:solidFill>
                    <a:srgbClr val="0397C4"/>
                  </a:solidFill>
                  <a:latin typeface="Calibri"/>
                </a:rPr>
                <a:t>Конкурентные преимущества</a:t>
              </a:r>
              <a:r>
                <a:rPr lang="en-US" sz="2200" b="1" dirty="0">
                  <a:solidFill>
                    <a:srgbClr val="0397C4"/>
                  </a:solidFill>
                  <a:latin typeface="Calibri"/>
                </a:rPr>
                <a:t> </a:t>
              </a:r>
              <a:endParaRPr lang="ru-RU" sz="2200" b="1" dirty="0">
                <a:solidFill>
                  <a:srgbClr val="0397C4"/>
                </a:solidFill>
                <a:latin typeface="Calibri"/>
              </a:endParaRP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Hofstede, 2001</a:t>
              </a: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8EE7C2E-79B1-8445-A7BE-61B395435519}"/>
                </a:ext>
              </a:extLst>
            </p:cNvPr>
            <p:cNvSpPr/>
            <p:nvPr/>
          </p:nvSpPr>
          <p:spPr>
            <a:xfrm>
              <a:off x="3862710" y="4925737"/>
              <a:ext cx="6063492" cy="712388"/>
            </a:xfrm>
            <a:custGeom>
              <a:avLst/>
              <a:gdLst>
                <a:gd name="connsiteX0" fmla="*/ 0 w 3877317"/>
                <a:gd name="connsiteY0" fmla="*/ 71239 h 712388"/>
                <a:gd name="connsiteX1" fmla="*/ 71239 w 3877317"/>
                <a:gd name="connsiteY1" fmla="*/ 0 h 712388"/>
                <a:gd name="connsiteX2" fmla="*/ 3806078 w 3877317"/>
                <a:gd name="connsiteY2" fmla="*/ 0 h 712388"/>
                <a:gd name="connsiteX3" fmla="*/ 3877317 w 3877317"/>
                <a:gd name="connsiteY3" fmla="*/ 71239 h 712388"/>
                <a:gd name="connsiteX4" fmla="*/ 3877317 w 3877317"/>
                <a:gd name="connsiteY4" fmla="*/ 641149 h 712388"/>
                <a:gd name="connsiteX5" fmla="*/ 3806078 w 3877317"/>
                <a:gd name="connsiteY5" fmla="*/ 712388 h 712388"/>
                <a:gd name="connsiteX6" fmla="*/ 71239 w 3877317"/>
                <a:gd name="connsiteY6" fmla="*/ 712388 h 712388"/>
                <a:gd name="connsiteX7" fmla="*/ 0 w 3877317"/>
                <a:gd name="connsiteY7" fmla="*/ 641149 h 712388"/>
                <a:gd name="connsiteX8" fmla="*/ 0 w 3877317"/>
                <a:gd name="connsiteY8" fmla="*/ 71239 h 71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7317" h="712388">
                  <a:moveTo>
                    <a:pt x="0" y="71239"/>
                  </a:moveTo>
                  <a:cubicBezTo>
                    <a:pt x="0" y="31895"/>
                    <a:pt x="31895" y="0"/>
                    <a:pt x="71239" y="0"/>
                  </a:cubicBezTo>
                  <a:lnTo>
                    <a:pt x="3806078" y="0"/>
                  </a:lnTo>
                  <a:cubicBezTo>
                    <a:pt x="3845422" y="0"/>
                    <a:pt x="3877317" y="31895"/>
                    <a:pt x="3877317" y="71239"/>
                  </a:cubicBezTo>
                  <a:lnTo>
                    <a:pt x="3877317" y="641149"/>
                  </a:lnTo>
                  <a:cubicBezTo>
                    <a:pt x="3877317" y="680493"/>
                    <a:pt x="3845422" y="712388"/>
                    <a:pt x="3806078" y="712388"/>
                  </a:cubicBezTo>
                  <a:lnTo>
                    <a:pt x="71239" y="712388"/>
                  </a:lnTo>
                  <a:cubicBezTo>
                    <a:pt x="31895" y="712388"/>
                    <a:pt x="0" y="680493"/>
                    <a:pt x="0" y="641149"/>
                  </a:cubicBezTo>
                  <a:lnTo>
                    <a:pt x="0" y="71239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rgbClr val="44546A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2295" tIns="32295" rIns="32295" bIns="32295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dirty="0">
                  <a:solidFill>
                    <a:srgbClr val="0397C4"/>
                  </a:solidFill>
                  <a:latin typeface="Calibri"/>
                </a:rPr>
                <a:t>Особенности спроса на  государства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Giuliano and 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Spilimbergo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 2014</a:t>
              </a:r>
              <a:r>
                <a:rPr lang="ru-RU" sz="1400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Inglehart, 2005</a:t>
              </a:r>
              <a:endParaRPr lang="ru-RU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3" name="Прямая со стрелкой 2"/>
          <p:cNvCxnSpPr/>
          <p:nvPr/>
        </p:nvCxnSpPr>
        <p:spPr bwMode="auto">
          <a:xfrm flipV="1">
            <a:off x="3309414" y="1723441"/>
            <a:ext cx="936104" cy="17281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97C4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Прямая со стрелкой 12"/>
          <p:cNvCxnSpPr/>
          <p:nvPr/>
        </p:nvCxnSpPr>
        <p:spPr bwMode="auto">
          <a:xfrm flipV="1">
            <a:off x="3309414" y="2731553"/>
            <a:ext cx="936104" cy="72008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97C4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Прямая со стрелкой 17"/>
          <p:cNvCxnSpPr>
            <a:cxnSpLocks/>
          </p:cNvCxnSpPr>
          <p:nvPr/>
        </p:nvCxnSpPr>
        <p:spPr bwMode="auto">
          <a:xfrm>
            <a:off x="3309414" y="3519795"/>
            <a:ext cx="114783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97C4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Прямая со стрелкой 20"/>
          <p:cNvCxnSpPr/>
          <p:nvPr/>
        </p:nvCxnSpPr>
        <p:spPr bwMode="auto">
          <a:xfrm>
            <a:off x="3309414" y="3559645"/>
            <a:ext cx="1147830" cy="9001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97C4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Прямая со стрелкой 22"/>
          <p:cNvCxnSpPr/>
          <p:nvPr/>
        </p:nvCxnSpPr>
        <p:spPr bwMode="auto">
          <a:xfrm>
            <a:off x="3309414" y="3559645"/>
            <a:ext cx="1147830" cy="17691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97C4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Freeform 27">
            <a:extLst>
              <a:ext uri="{FF2B5EF4-FFF2-40B4-BE49-F238E27FC236}">
                <a16:creationId xmlns:a16="http://schemas.microsoft.com/office/drawing/2014/main" id="{2BCBEEEC-6D4C-4142-BC30-B3E0FD0288B5}"/>
              </a:ext>
            </a:extLst>
          </p:cNvPr>
          <p:cNvSpPr/>
          <p:nvPr/>
        </p:nvSpPr>
        <p:spPr>
          <a:xfrm>
            <a:off x="4544341" y="5767428"/>
            <a:ext cx="6063492" cy="712388"/>
          </a:xfrm>
          <a:custGeom>
            <a:avLst/>
            <a:gdLst>
              <a:gd name="connsiteX0" fmla="*/ 0 w 3877317"/>
              <a:gd name="connsiteY0" fmla="*/ 71239 h 712388"/>
              <a:gd name="connsiteX1" fmla="*/ 71239 w 3877317"/>
              <a:gd name="connsiteY1" fmla="*/ 0 h 712388"/>
              <a:gd name="connsiteX2" fmla="*/ 3806078 w 3877317"/>
              <a:gd name="connsiteY2" fmla="*/ 0 h 712388"/>
              <a:gd name="connsiteX3" fmla="*/ 3877317 w 3877317"/>
              <a:gd name="connsiteY3" fmla="*/ 71239 h 712388"/>
              <a:gd name="connsiteX4" fmla="*/ 3877317 w 3877317"/>
              <a:gd name="connsiteY4" fmla="*/ 641149 h 712388"/>
              <a:gd name="connsiteX5" fmla="*/ 3806078 w 3877317"/>
              <a:gd name="connsiteY5" fmla="*/ 712388 h 712388"/>
              <a:gd name="connsiteX6" fmla="*/ 71239 w 3877317"/>
              <a:gd name="connsiteY6" fmla="*/ 712388 h 712388"/>
              <a:gd name="connsiteX7" fmla="*/ 0 w 3877317"/>
              <a:gd name="connsiteY7" fmla="*/ 641149 h 712388"/>
              <a:gd name="connsiteX8" fmla="*/ 0 w 3877317"/>
              <a:gd name="connsiteY8" fmla="*/ 71239 h 71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7317" h="712388">
                <a:moveTo>
                  <a:pt x="0" y="71239"/>
                </a:moveTo>
                <a:cubicBezTo>
                  <a:pt x="0" y="31895"/>
                  <a:pt x="31895" y="0"/>
                  <a:pt x="71239" y="0"/>
                </a:cubicBezTo>
                <a:lnTo>
                  <a:pt x="3806078" y="0"/>
                </a:lnTo>
                <a:cubicBezTo>
                  <a:pt x="3845422" y="0"/>
                  <a:pt x="3877317" y="31895"/>
                  <a:pt x="3877317" y="71239"/>
                </a:cubicBezTo>
                <a:lnTo>
                  <a:pt x="3877317" y="641149"/>
                </a:lnTo>
                <a:cubicBezTo>
                  <a:pt x="3877317" y="680493"/>
                  <a:pt x="3845422" y="712388"/>
                  <a:pt x="3806078" y="712388"/>
                </a:cubicBezTo>
                <a:lnTo>
                  <a:pt x="71239" y="712388"/>
                </a:lnTo>
                <a:cubicBezTo>
                  <a:pt x="31895" y="712388"/>
                  <a:pt x="0" y="680493"/>
                  <a:pt x="0" y="641149"/>
                </a:cubicBezTo>
                <a:lnTo>
                  <a:pt x="0" y="71239"/>
                </a:lnTo>
                <a:close/>
              </a:path>
            </a:pathLst>
          </a:custGeom>
          <a:solidFill>
            <a:sysClr val="window" lastClr="FFFFFF"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546A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2295" tIns="32295" rIns="32295" bIns="32295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200" b="1" dirty="0">
                <a:solidFill>
                  <a:srgbClr val="0397C4"/>
                </a:solidFill>
                <a:latin typeface="Calibri"/>
              </a:rPr>
              <a:t>Эффективность сдерживания  пандемии</a:t>
            </a:r>
          </a:p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err="1">
                <a:solidFill>
                  <a:prstClr val="black"/>
                </a:solidFill>
                <a:latin typeface="Calibri"/>
              </a:rPr>
              <a:t>Barrios</a:t>
            </a:r>
            <a:r>
              <a:rPr lang="ru-RU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et</a:t>
            </a:r>
            <a:r>
              <a:rPr lang="ru-RU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Calibri"/>
              </a:rPr>
              <a:t>al</a:t>
            </a:r>
            <a:r>
              <a:rPr lang="ru-RU" sz="1400" dirty="0">
                <a:solidFill>
                  <a:prstClr val="black"/>
                </a:solidFill>
                <a:latin typeface="Calibri"/>
              </a:rPr>
              <a:t>., 2020</a:t>
            </a:r>
            <a:r>
              <a:rPr lang="en-RU" sz="1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Durante et al., 2020</a:t>
            </a:r>
            <a:endParaRPr lang="ru-RU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9" name="Прямая со стрелкой 22">
            <a:extLst>
              <a:ext uri="{FF2B5EF4-FFF2-40B4-BE49-F238E27FC236}">
                <a16:creationId xmlns:a16="http://schemas.microsoft.com/office/drawing/2014/main" id="{5A52EF3F-944A-BE4E-8970-8632AAE3341E}"/>
              </a:ext>
            </a:extLst>
          </p:cNvPr>
          <p:cNvCxnSpPr>
            <a:cxnSpLocks/>
          </p:cNvCxnSpPr>
          <p:nvPr/>
        </p:nvCxnSpPr>
        <p:spPr bwMode="auto">
          <a:xfrm>
            <a:off x="3278257" y="3491482"/>
            <a:ext cx="1178987" cy="26692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97C4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73FD4E72-160D-0127-4725-E91186FE4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160" y="207564"/>
            <a:ext cx="10579649" cy="447671"/>
          </a:xfrm>
        </p:spPr>
        <p:txBody>
          <a:bodyPr/>
          <a:lstStyle/>
          <a:p>
            <a:r>
              <a:rPr lang="ru-RU" dirty="0"/>
              <a:t>Культура имеет значение </a:t>
            </a:r>
            <a:endParaRPr lang="en-RU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5CA9E2E-E283-13D6-9C69-33D3C6679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7997" y="6570450"/>
            <a:ext cx="2743200" cy="365125"/>
          </a:xfrm>
        </p:spPr>
        <p:txBody>
          <a:bodyPr/>
          <a:lstStyle/>
          <a:p>
            <a:fld id="{F5E7DADF-E40B-441D-B9F2-FD13617FF99D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2036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чко с текстом: прямоугольное 4">
            <a:extLst>
              <a:ext uri="{FF2B5EF4-FFF2-40B4-BE49-F238E27FC236}">
                <a16:creationId xmlns:a16="http://schemas.microsoft.com/office/drawing/2014/main" id="{6AF9CC9C-E77F-3BB1-6286-978BF41BCB82}"/>
              </a:ext>
            </a:extLst>
          </p:cNvPr>
          <p:cNvSpPr/>
          <p:nvPr/>
        </p:nvSpPr>
        <p:spPr>
          <a:xfrm>
            <a:off x="7728163" y="3401164"/>
            <a:ext cx="4325303" cy="978081"/>
          </a:xfrm>
          <a:prstGeom prst="wedgeRectCallout">
            <a:avLst>
              <a:gd name="adj1" fmla="val -24331"/>
              <a:gd name="adj2" fmla="val -71945"/>
            </a:avLst>
          </a:prstGeom>
          <a:solidFill>
            <a:srgbClr val="FFD44B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5" name="Диаграмма 16">
            <a:extLst>
              <a:ext uri="{FF2B5EF4-FFF2-40B4-BE49-F238E27FC236}">
                <a16:creationId xmlns:a16="http://schemas.microsoft.com/office/drawing/2014/main" id="{48AB89FF-CBBE-1347-EF42-B8E5471D0E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103755"/>
              </p:ext>
            </p:extLst>
          </p:nvPr>
        </p:nvGraphicFramePr>
        <p:xfrm>
          <a:off x="278296" y="1041047"/>
          <a:ext cx="12185369" cy="5539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Облачко с текстом: прямоугольное 4">
            <a:extLst>
              <a:ext uri="{FF2B5EF4-FFF2-40B4-BE49-F238E27FC236}">
                <a16:creationId xmlns:a16="http://schemas.microsoft.com/office/drawing/2014/main" id="{7D187419-4AA2-E630-6D1E-567A377E5FA4}"/>
              </a:ext>
            </a:extLst>
          </p:cNvPr>
          <p:cNvSpPr/>
          <p:nvPr/>
        </p:nvSpPr>
        <p:spPr>
          <a:xfrm>
            <a:off x="6655831" y="6213044"/>
            <a:ext cx="5315038" cy="646331"/>
          </a:xfrm>
          <a:prstGeom prst="wedgeRectCallout">
            <a:avLst>
              <a:gd name="adj1" fmla="val -37363"/>
              <a:gd name="adj2" fmla="val -95621"/>
            </a:avLst>
          </a:prstGeom>
          <a:solidFill>
            <a:srgbClr val="FFD44B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ED45B-B211-DE1F-5589-DFB8CA54A866}"/>
              </a:ext>
            </a:extLst>
          </p:cNvPr>
          <p:cNvSpPr txBox="1"/>
          <p:nvPr/>
        </p:nvSpPr>
        <p:spPr>
          <a:xfrm>
            <a:off x="6609559" y="6210291"/>
            <a:ext cx="531503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«+» Высокая адаптивность </a:t>
            </a:r>
            <a:endParaRPr lang="ru-RU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«-»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Неготовность доводить дело до конца</a:t>
            </a:r>
          </a:p>
        </p:txBody>
      </p:sp>
      <p:sp>
        <p:nvSpPr>
          <p:cNvPr id="23" name="Облачко с текстом: прямоугольное 4">
            <a:extLst>
              <a:ext uri="{FF2B5EF4-FFF2-40B4-BE49-F238E27FC236}">
                <a16:creationId xmlns:a16="http://schemas.microsoft.com/office/drawing/2014/main" id="{BB23430E-0ADD-5600-90B2-F6C886F9D674}"/>
              </a:ext>
            </a:extLst>
          </p:cNvPr>
          <p:cNvSpPr/>
          <p:nvPr/>
        </p:nvSpPr>
        <p:spPr>
          <a:xfrm>
            <a:off x="6865089" y="748755"/>
            <a:ext cx="4587771" cy="978082"/>
          </a:xfrm>
          <a:prstGeom prst="wedgeRectCallout">
            <a:avLst>
              <a:gd name="adj1" fmla="val -57307"/>
              <a:gd name="adj2" fmla="val -9700"/>
            </a:avLst>
          </a:prstGeom>
          <a:solidFill>
            <a:srgbClr val="FFD44B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0" name="Облачко с текстом: прямоугольное 4">
            <a:extLst>
              <a:ext uri="{FF2B5EF4-FFF2-40B4-BE49-F238E27FC236}">
                <a16:creationId xmlns:a16="http://schemas.microsoft.com/office/drawing/2014/main" id="{4CD9ED44-F92F-5560-45E1-96A206C5035E}"/>
              </a:ext>
            </a:extLst>
          </p:cNvPr>
          <p:cNvSpPr/>
          <p:nvPr/>
        </p:nvSpPr>
        <p:spPr>
          <a:xfrm>
            <a:off x="996018" y="1463280"/>
            <a:ext cx="3180596" cy="923330"/>
          </a:xfrm>
          <a:prstGeom prst="wedgeRectCallout">
            <a:avLst>
              <a:gd name="adj1" fmla="val 18156"/>
              <a:gd name="adj2" fmla="val 77706"/>
            </a:avLst>
          </a:prstGeom>
          <a:solidFill>
            <a:srgbClr val="FFD44B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Облачко с текстом: прямоугольное 4">
            <a:extLst>
              <a:ext uri="{FF2B5EF4-FFF2-40B4-BE49-F238E27FC236}">
                <a16:creationId xmlns:a16="http://schemas.microsoft.com/office/drawing/2014/main" id="{4CD9ED44-F92F-5560-45E1-96A206C5035E}"/>
              </a:ext>
            </a:extLst>
          </p:cNvPr>
          <p:cNvSpPr/>
          <p:nvPr/>
        </p:nvSpPr>
        <p:spPr>
          <a:xfrm>
            <a:off x="1528992" y="6220221"/>
            <a:ext cx="4587771" cy="627228"/>
          </a:xfrm>
          <a:prstGeom prst="wedgeRectCallout">
            <a:avLst>
              <a:gd name="adj1" fmla="val 10653"/>
              <a:gd name="adj2" fmla="val -81379"/>
            </a:avLst>
          </a:prstGeom>
          <a:solidFill>
            <a:srgbClr val="FFD44B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B617EA-53DC-C847-7EBA-C18DB4E92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11" y="1"/>
            <a:ext cx="10579649" cy="671714"/>
          </a:xfrm>
        </p:spPr>
        <p:txBody>
          <a:bodyPr/>
          <a:lstStyle/>
          <a:p>
            <a:r>
              <a:rPr lang="ru-RU" dirty="0"/>
              <a:t>Социокультурный профиль России</a:t>
            </a:r>
            <a:r>
              <a:rPr lang="en-US" dirty="0"/>
              <a:t> </a:t>
            </a:r>
            <a:r>
              <a:rPr lang="en-US" dirty="0" err="1"/>
              <a:t>п</a:t>
            </a:r>
            <a:r>
              <a:rPr lang="ru-RU" dirty="0"/>
              <a:t>о </a:t>
            </a:r>
            <a:r>
              <a:rPr lang="ru-RU" dirty="0" err="1"/>
              <a:t>Г.Хофстеде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0AC4C-3810-5439-E869-F2488D9D2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7997" y="6570450"/>
            <a:ext cx="2743200" cy="365125"/>
          </a:xfrm>
        </p:spPr>
        <p:txBody>
          <a:bodyPr/>
          <a:lstStyle/>
          <a:p>
            <a:fld id="{F5E7DADF-E40B-441D-B9F2-FD13617FF99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0AB97-BFE0-6CBD-DBCB-9383C9618EB4}"/>
              </a:ext>
            </a:extLst>
          </p:cNvPr>
          <p:cNvSpPr txBox="1"/>
          <p:nvPr/>
        </p:nvSpPr>
        <p:spPr>
          <a:xfrm>
            <a:off x="6861124" y="748755"/>
            <a:ext cx="472604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38163" indent="-538163"/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«+»</a:t>
            </a:r>
            <a:r>
              <a:rPr lang="ru-R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Готовность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реализовывать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538163" indent="-538163"/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мобилизационные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ы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indent="-538163"/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«-»</a:t>
            </a:r>
            <a:r>
              <a:rPr lang="ru-R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Патернализм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C9DB33-E07E-4A45-190B-7FB64F7AE3DB}"/>
              </a:ext>
            </a:extLst>
          </p:cNvPr>
          <p:cNvSpPr txBox="1"/>
          <p:nvPr/>
        </p:nvSpPr>
        <p:spPr>
          <a:xfrm>
            <a:off x="1866987" y="6201118"/>
            <a:ext cx="4233531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«-»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Невосприимчивость к изменениям, </a:t>
            </a:r>
          </a:p>
          <a:p>
            <a:r>
              <a:rPr lang="ru-RU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«-»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Сложность с внедрением инноваций</a:t>
            </a:r>
          </a:p>
          <a:p>
            <a:endParaRPr lang="en-US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57E66-9EF0-3791-14C2-7AF0F6A1C9A5}"/>
              </a:ext>
            </a:extLst>
          </p:cNvPr>
          <p:cNvSpPr txBox="1"/>
          <p:nvPr/>
        </p:nvSpPr>
        <p:spPr>
          <a:xfrm>
            <a:off x="1264792" y="1469312"/>
            <a:ext cx="291182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47675" indent="-447675"/>
            <a:r>
              <a:rPr lang="en-US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«+»</a:t>
            </a:r>
            <a:r>
              <a:rPr lang="ru-R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Готовность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ожидать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отложенные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0C2663-7919-0B2F-3512-93A15C5D80FF}"/>
              </a:ext>
            </a:extLst>
          </p:cNvPr>
          <p:cNvSpPr txBox="1"/>
          <p:nvPr/>
        </p:nvSpPr>
        <p:spPr>
          <a:xfrm>
            <a:off x="7875894" y="3429000"/>
            <a:ext cx="432530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«-»</a:t>
            </a:r>
            <a:r>
              <a:rPr lang="ru-RU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Сравнительная инертность</a:t>
            </a:r>
          </a:p>
          <a:p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«+» Возможность одновременной опоры на индивидуализм или коллективизм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Прямоугольник 17">
            <a:extLst>
              <a:ext uri="{FF2B5EF4-FFF2-40B4-BE49-F238E27FC236}">
                <a16:creationId xmlns:a16="http://schemas.microsoft.com/office/drawing/2014/main" id="{E4DBD227-326B-31D0-039F-772AE502CD9C}"/>
              </a:ext>
            </a:extLst>
          </p:cNvPr>
          <p:cNvSpPr/>
          <p:nvPr/>
        </p:nvSpPr>
        <p:spPr>
          <a:xfrm rot="16200000">
            <a:off x="-1490286" y="3506070"/>
            <a:ext cx="35961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err="1">
                <a:cs typeface="Helvetica Neue"/>
              </a:rPr>
              <a:t>Источник</a:t>
            </a:r>
            <a:r>
              <a:rPr lang="en-US" sz="1600" b="1" i="1" dirty="0">
                <a:cs typeface="Helvetica Neue"/>
              </a:rPr>
              <a:t>: </a:t>
            </a:r>
            <a:r>
              <a:rPr lang="en-US" sz="1600" i="1" dirty="0">
                <a:cs typeface="Helvetica Neue"/>
              </a:rPr>
              <a:t>https://geert-hofstede.com</a:t>
            </a:r>
          </a:p>
        </p:txBody>
      </p:sp>
    </p:spTree>
    <p:extLst>
      <p:ext uri="{BB962C8B-B14F-4D97-AF65-F5344CB8AC3E}">
        <p14:creationId xmlns:p14="http://schemas.microsoft.com/office/powerpoint/2010/main" val="19630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11" grpId="0"/>
      <p:bldP spid="23" grpId="0" animBg="1"/>
      <p:bldP spid="20" grpId="0" animBg="1"/>
      <p:bldP spid="19" grpId="0" animBg="1"/>
      <p:bldP spid="7" grpId="0"/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4F5CC3-7F28-0207-EBB9-03AC8F836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482792-E0B9-60CF-DA6C-05FCA028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61" y="207418"/>
            <a:ext cx="10579649" cy="447671"/>
          </a:xfrm>
        </p:spPr>
        <p:txBody>
          <a:bodyPr/>
          <a:lstStyle/>
          <a:p>
            <a:r>
              <a:rPr lang="ru-RU" dirty="0"/>
              <a:t>Социальный капитал в России</a:t>
            </a:r>
            <a:endParaRPr lang="en-RU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5CD630F-395A-EC82-8AE1-D59F0CE2A2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956128"/>
              </p:ext>
            </p:extLst>
          </p:nvPr>
        </p:nvGraphicFramePr>
        <p:xfrm>
          <a:off x="508673" y="1229237"/>
          <a:ext cx="11543818" cy="2370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Облачко с текстом: прямоугольное 4">
            <a:extLst>
              <a:ext uri="{FF2B5EF4-FFF2-40B4-BE49-F238E27FC236}">
                <a16:creationId xmlns:a16="http://schemas.microsoft.com/office/drawing/2014/main" id="{19008C5E-EA2E-9A52-7B6B-B2C92EA33DBC}"/>
              </a:ext>
            </a:extLst>
          </p:cNvPr>
          <p:cNvSpPr/>
          <p:nvPr/>
        </p:nvSpPr>
        <p:spPr>
          <a:xfrm>
            <a:off x="5951348" y="1866130"/>
            <a:ext cx="921377" cy="342752"/>
          </a:xfrm>
          <a:prstGeom prst="wedgeRectCallout">
            <a:avLst>
              <a:gd name="adj1" fmla="val -37470"/>
              <a:gd name="adj2" fmla="val 11329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Россия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9759E-5AEC-777F-23E0-379E59421C65}"/>
              </a:ext>
            </a:extLst>
          </p:cNvPr>
          <p:cNvSpPr txBox="1"/>
          <p:nvPr/>
        </p:nvSpPr>
        <p:spPr>
          <a:xfrm rot="16200000">
            <a:off x="-1277841" y="1479344"/>
            <a:ext cx="314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Источник</a:t>
            </a:r>
            <a:r>
              <a:rPr lang="en-US" sz="1400" b="1" i="1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EVS/WVS (2021) </a:t>
            </a:r>
            <a:endParaRPr lang="en-RU" sz="14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2E85FC-6161-86A2-5205-86AF6ECE4EC4}"/>
              </a:ext>
            </a:extLst>
          </p:cNvPr>
          <p:cNvSpPr txBox="1"/>
          <p:nvPr/>
        </p:nvSpPr>
        <p:spPr>
          <a:xfrm>
            <a:off x="360665" y="728721"/>
            <a:ext cx="11970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Показатели доверия в России и в других странах мира </a:t>
            </a:r>
            <a:endParaRPr lang="en-US" sz="1800" b="1" i="1" dirty="0">
              <a:solidFill>
                <a:srgbClr val="22222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ru-RU" sz="1800" b="1" i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(доля ответивших «полностью доверяю» и «скорее доверяю</a:t>
            </a:r>
            <a:r>
              <a:rPr lang="ru-RU" sz="1800" b="1" i="1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»)</a:t>
            </a:r>
            <a:r>
              <a:rPr lang="en-RU" i="1" dirty="0">
                <a:effectLst/>
              </a:rPr>
              <a:t> </a:t>
            </a:r>
            <a:endParaRPr lang="en-RU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5A3580-7B3E-B5A4-7796-6F9B7C45CAEF}"/>
              </a:ext>
            </a:extLst>
          </p:cNvPr>
          <p:cNvSpPr txBox="1"/>
          <p:nvPr/>
        </p:nvSpPr>
        <p:spPr>
          <a:xfrm>
            <a:off x="5600656" y="3697073"/>
            <a:ext cx="4953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err="1"/>
              <a:t>Бриджинговый</a:t>
            </a:r>
            <a:r>
              <a:rPr lang="ru-RU" sz="1600" b="1" u="sng" dirty="0"/>
              <a:t> </a:t>
            </a:r>
            <a:r>
              <a:rPr lang="ru-RU" sz="1600" b="1" dirty="0"/>
              <a:t>социальный капитал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19F56-7ACD-EED3-A47A-432DA4C53DED}"/>
              </a:ext>
            </a:extLst>
          </p:cNvPr>
          <p:cNvSpPr txBox="1"/>
          <p:nvPr/>
        </p:nvSpPr>
        <p:spPr>
          <a:xfrm>
            <a:off x="1312190" y="3711088"/>
            <a:ext cx="4639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err="1"/>
              <a:t>Бондинговый</a:t>
            </a:r>
            <a:r>
              <a:rPr lang="ru-RU" sz="1600" b="1" u="sng" dirty="0"/>
              <a:t> </a:t>
            </a:r>
            <a:r>
              <a:rPr lang="ru-RU" sz="1600" b="1" dirty="0"/>
              <a:t>социальный капитал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BB7F68-0F25-01CE-B607-7BE85D1BB3A1}"/>
              </a:ext>
            </a:extLst>
          </p:cNvPr>
          <p:cNvSpPr txBox="1"/>
          <p:nvPr/>
        </p:nvSpPr>
        <p:spPr>
          <a:xfrm>
            <a:off x="508673" y="4147236"/>
            <a:ext cx="11259257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63538" indent="-363538">
              <a:buFont typeface="Arial" panose="020B0604020202020204" pitchFamily="34" charset="0"/>
              <a:buChar char="•"/>
            </a:pPr>
            <a:r>
              <a:rPr lang="ru-RU" sz="2200" b="1" dirty="0">
                <a:cs typeface="Calibri" panose="020F0502020204030204" pitchFamily="34" charset="0"/>
              </a:rPr>
              <a:t>Невысокий</a:t>
            </a:r>
            <a:r>
              <a:rPr lang="ru-RU" sz="2200" dirty="0">
                <a:cs typeface="Calibri" panose="020F0502020204030204" pitchFamily="34" charset="0"/>
              </a:rPr>
              <a:t> уровень </a:t>
            </a:r>
            <a:r>
              <a:rPr lang="ru-RU" sz="2200" b="1" dirty="0" err="1">
                <a:cs typeface="Calibri" panose="020F0502020204030204" pitchFamily="34" charset="0"/>
              </a:rPr>
              <a:t>бриджингового</a:t>
            </a:r>
            <a:r>
              <a:rPr lang="ru-RU" sz="2200" b="1" dirty="0">
                <a:cs typeface="Calibri" panose="020F0502020204030204" pitchFamily="34" charset="0"/>
              </a:rPr>
              <a:t> социального капитала затрудняет экономические обмены, инновационное развитие и экономический рост</a:t>
            </a:r>
            <a:r>
              <a:rPr lang="ru-RU" sz="2200" dirty="0">
                <a:cs typeface="Calibri" panose="020F0502020204030204" pitchFamily="34" charset="0"/>
              </a:rPr>
              <a:t>.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r>
              <a:rPr lang="ru-RU" sz="2200" b="1" dirty="0">
                <a:cs typeface="Calibri" panose="020F0502020204030204" pitchFamily="34" charset="0"/>
              </a:rPr>
              <a:t>Умеренно высокий показатель доверия знакомым </a:t>
            </a:r>
            <a:r>
              <a:rPr lang="ru-RU" sz="2200" dirty="0">
                <a:cs typeface="Calibri" panose="020F0502020204030204" pitchFamily="34" charset="0"/>
              </a:rPr>
              <a:t>означает </a:t>
            </a:r>
            <a:r>
              <a:rPr lang="ru-RU" sz="2200" b="1" dirty="0">
                <a:cs typeface="Calibri" panose="020F0502020204030204" pitchFamily="34" charset="0"/>
              </a:rPr>
              <a:t>дополнительные сложности в кооперации даже в узких группах.</a:t>
            </a:r>
          </a:p>
          <a:p>
            <a:pPr marL="363538" indent="-363538">
              <a:buFont typeface="Arial" panose="020B0604020202020204" pitchFamily="34" charset="0"/>
              <a:buChar char="•"/>
            </a:pPr>
            <a:endParaRPr lang="ru-RU" sz="2200" dirty="0">
              <a:cs typeface="Calibri" panose="020F0502020204030204" pitchFamily="34" charset="0"/>
            </a:endParaRPr>
          </a:p>
          <a:p>
            <a:endParaRPr lang="ru-RU" sz="2200" dirty="0">
              <a:cs typeface="Calibri" panose="020F0502020204030204" pitchFamily="34" charset="0"/>
            </a:endParaRPr>
          </a:p>
          <a:p>
            <a:endParaRPr lang="ru-RU" sz="2200" dirty="0"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B2DE1A-D05F-9BFB-5448-18A663AF8148}"/>
              </a:ext>
            </a:extLst>
          </p:cNvPr>
          <p:cNvCxnSpPr>
            <a:cxnSpLocks/>
          </p:cNvCxnSpPr>
          <p:nvPr/>
        </p:nvCxnSpPr>
        <p:spPr>
          <a:xfrm>
            <a:off x="5711494" y="1348548"/>
            <a:ext cx="0" cy="2660575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wn Arrow 15">
            <a:extLst>
              <a:ext uri="{FF2B5EF4-FFF2-40B4-BE49-F238E27FC236}">
                <a16:creationId xmlns:a16="http://schemas.microsoft.com/office/drawing/2014/main" id="{26898AB5-2393-B3EA-6A66-9EB6BD3AEF4B}"/>
              </a:ext>
            </a:extLst>
          </p:cNvPr>
          <p:cNvSpPr/>
          <p:nvPr/>
        </p:nvSpPr>
        <p:spPr>
          <a:xfrm>
            <a:off x="5492651" y="5776679"/>
            <a:ext cx="437686" cy="305267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4B174D-716D-9DE7-4B6E-DDC81CF5C531}"/>
              </a:ext>
            </a:extLst>
          </p:cNvPr>
          <p:cNvSpPr txBox="1"/>
          <p:nvPr/>
        </p:nvSpPr>
        <p:spPr>
          <a:xfrm>
            <a:off x="1782417" y="6167811"/>
            <a:ext cx="862716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cs typeface="Calibri" panose="020F0502020204030204" pitchFamily="34" charset="0"/>
              </a:rPr>
              <a:t>Значимость мер, направленных на наращивание доверия</a:t>
            </a:r>
          </a:p>
        </p:txBody>
      </p:sp>
    </p:spTree>
    <p:extLst>
      <p:ext uri="{BB962C8B-B14F-4D97-AF65-F5344CB8AC3E}">
        <p14:creationId xmlns:p14="http://schemas.microsoft.com/office/powerpoint/2010/main" val="103430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4A59C-3D19-2E4E-94FA-3228E20F7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13" y="169760"/>
            <a:ext cx="11376587" cy="562075"/>
          </a:xfrm>
        </p:spPr>
        <p:txBody>
          <a:bodyPr>
            <a:normAutofit/>
          </a:bodyPr>
          <a:lstStyle/>
          <a:p>
            <a:r>
              <a:rPr lang="ru-RU" dirty="0"/>
              <a:t>Социокультурные изменения в условиях внешних шоков</a:t>
            </a:r>
            <a:endParaRPr lang="en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E347C-694C-B144-986B-B80793CF7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BAD4-A24E-4CBF-B5A1-5AB59E12E2ED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AF1B889-FE09-EE4D-9A86-EA3538272E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5528982"/>
              </p:ext>
            </p:extLst>
          </p:nvPr>
        </p:nvGraphicFramePr>
        <p:xfrm>
          <a:off x="805207" y="3481210"/>
          <a:ext cx="11134385" cy="3352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1284385-AA0B-8A42-98D2-F911BFA7AE46}"/>
              </a:ext>
            </a:extLst>
          </p:cNvPr>
          <p:cNvSpPr txBox="1"/>
          <p:nvPr/>
        </p:nvSpPr>
        <p:spPr>
          <a:xfrm>
            <a:off x="625132" y="821815"/>
            <a:ext cx="1147796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 условиях внешних шоков (эпидемии, вооруженные конфликты, социально-экономические кризисы</a:t>
            </a:r>
            <a:r>
              <a:rPr lang="en-US" sz="2000" dirty="0"/>
              <a:t> </a:t>
            </a:r>
            <a:r>
              <a:rPr lang="en-US" sz="2000" dirty="0" err="1"/>
              <a:t>и</a:t>
            </a:r>
            <a:r>
              <a:rPr lang="ru-RU" sz="2000" dirty="0"/>
              <a:t> др.) может наблюдаться </a:t>
            </a:r>
            <a:r>
              <a:rPr lang="ru-RU" sz="2000" b="1" dirty="0"/>
              <a:t>повышение избегания неопределенности, </a:t>
            </a:r>
            <a:r>
              <a:rPr lang="en-US" sz="2000" b="1" dirty="0" err="1"/>
              <a:t>с</a:t>
            </a:r>
            <a:r>
              <a:rPr lang="ru-RU" sz="2000" b="1" dirty="0" err="1"/>
              <a:t>нижение</a:t>
            </a:r>
            <a:r>
              <a:rPr lang="ru-RU" sz="2000" b="1" dirty="0"/>
              <a:t> обобщенного доверия, сокращение горизонта планирования,  рост патернализма и спроса на перераспределение.</a:t>
            </a:r>
            <a:r>
              <a:rPr lang="ru-RU" sz="2000" dirty="0"/>
              <a:t>			</a:t>
            </a:r>
            <a:r>
              <a:rPr lang="ru-RU" sz="2000" i="1" dirty="0"/>
              <a:t> [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Aassve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et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2020</a:t>
            </a:r>
            <a:r>
              <a:rPr lang="en-RU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1800" i="1" dirty="0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Giuliano, </a:t>
            </a:r>
            <a:r>
              <a:rPr lang="en-US" sz="1800" i="1" dirty="0" err="1">
                <a:solidFill>
                  <a:srgbClr val="222222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Spilimbergo</a:t>
            </a:r>
            <a:r>
              <a:rPr lang="en-US" sz="2000" i="1" dirty="0">
                <a:solidFill>
                  <a:srgbClr val="222222"/>
                </a:solidFill>
                <a:latin typeface="Times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2014; Hofstede, 2001</a:t>
            </a:r>
            <a:r>
              <a:rPr lang="en-US" sz="2000" i="1" dirty="0"/>
              <a:t>]</a:t>
            </a:r>
            <a:r>
              <a:rPr lang="ru-RU" sz="2000" i="1" dirty="0"/>
              <a:t> </a:t>
            </a: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 России в  2020 (по сравнению с 2018) </a:t>
            </a:r>
            <a:r>
              <a:rPr lang="ru-RU" sz="2000" b="1" dirty="0"/>
              <a:t>выросли избегание неопределенности </a:t>
            </a:r>
            <a:r>
              <a:rPr lang="ru-RU" sz="2000" dirty="0"/>
              <a:t>и </a:t>
            </a:r>
            <a:r>
              <a:rPr lang="ru-RU" sz="2000" b="1" dirty="0"/>
              <a:t>патернализм</a:t>
            </a:r>
            <a:r>
              <a:rPr lang="ru-RU" sz="2000" dirty="0"/>
              <a:t>, не изменились  показатели индивидуализма и доверия.				</a:t>
            </a:r>
            <a:r>
              <a:rPr lang="en-US" i="1" dirty="0"/>
              <a:t>[</a:t>
            </a:r>
            <a:r>
              <a:rPr lang="en-US" i="1" dirty="0" err="1"/>
              <a:t>И</a:t>
            </a:r>
            <a:r>
              <a:rPr lang="ru-RU" i="1" dirty="0"/>
              <a:t>НП, РВК, 2020</a:t>
            </a:r>
            <a:r>
              <a:rPr lang="en-US" i="1" dirty="0"/>
              <a:t>]</a:t>
            </a:r>
            <a:endParaRPr lang="ru-RU" i="1" dirty="0"/>
          </a:p>
          <a:p>
            <a:endParaRPr lang="ru-RU" sz="1000" dirty="0"/>
          </a:p>
          <a:p>
            <a:endParaRPr lang="en-US" sz="1000" dirty="0"/>
          </a:p>
          <a:p>
            <a:pPr algn="ctr"/>
            <a:r>
              <a:rPr lang="ru-RU" sz="1400" b="1" dirty="0"/>
              <a:t>.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3A6474-31FC-1347-BE92-DC9160C8FE79}"/>
              </a:ext>
            </a:extLst>
          </p:cNvPr>
          <p:cNvSpPr txBox="1"/>
          <p:nvPr/>
        </p:nvSpPr>
        <p:spPr>
          <a:xfrm>
            <a:off x="1538223" y="5521819"/>
            <a:ext cx="10515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RU" sz="1200" dirty="0"/>
              <a:t>***  1% </a:t>
            </a:r>
            <a:r>
              <a:rPr lang="ru-RU" sz="1200" dirty="0"/>
              <a:t>уровень статистической значимости</a:t>
            </a:r>
            <a:endParaRPr lang="en-RU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1CB392-E872-594B-8052-48E973DABEEE}"/>
              </a:ext>
            </a:extLst>
          </p:cNvPr>
          <p:cNvSpPr txBox="1"/>
          <p:nvPr/>
        </p:nvSpPr>
        <p:spPr>
          <a:xfrm>
            <a:off x="17361311" y="2470010"/>
            <a:ext cx="4443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***</a:t>
            </a:r>
            <a:endParaRPr lang="en-RU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6D8B04-C1E2-5F49-89D5-67B9B4809B20}"/>
              </a:ext>
            </a:extLst>
          </p:cNvPr>
          <p:cNvSpPr txBox="1"/>
          <p:nvPr/>
        </p:nvSpPr>
        <p:spPr>
          <a:xfrm flipH="1" flipV="1">
            <a:off x="18684266" y="2253952"/>
            <a:ext cx="42157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***</a:t>
            </a:r>
            <a:endParaRPr lang="en-RU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9F8BAB-9DA3-CA41-BFE5-092E2E4A2125}"/>
              </a:ext>
            </a:extLst>
          </p:cNvPr>
          <p:cNvSpPr/>
          <p:nvPr/>
        </p:nvSpPr>
        <p:spPr>
          <a:xfrm rot="16200000">
            <a:off x="-1641624" y="3094815"/>
            <a:ext cx="489366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/>
              <a:t>Источник</a:t>
            </a:r>
            <a:r>
              <a:rPr lang="ru-RU" sz="1000" i="1" dirty="0"/>
              <a:t>: данные ИНП, РВК, 2018, 202</a:t>
            </a:r>
            <a:r>
              <a:rPr lang="ru-RU" sz="900" i="1" dirty="0"/>
              <a:t>0</a:t>
            </a:r>
            <a:endParaRPr lang="en-RU" sz="9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A1001-BCD5-CFAD-7907-150F4F93E940}"/>
              </a:ext>
            </a:extLst>
          </p:cNvPr>
          <p:cNvSpPr txBox="1"/>
          <p:nvPr/>
        </p:nvSpPr>
        <p:spPr>
          <a:xfrm>
            <a:off x="-82458" y="3128621"/>
            <a:ext cx="1197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Доля согласных с утверждением…</a:t>
            </a:r>
            <a:endParaRPr lang="en-RU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9FB432-A909-6B4E-083B-9EE9E4CC78EB}"/>
              </a:ext>
            </a:extLst>
          </p:cNvPr>
          <p:cNvSpPr txBox="1"/>
          <p:nvPr/>
        </p:nvSpPr>
        <p:spPr>
          <a:xfrm>
            <a:off x="147358" y="6090299"/>
            <a:ext cx="11897283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1" dirty="0"/>
              <a:t>Важно создавать условия для формирования ценностей и поведенческих установок, поддерживающих, а не блокирующих устойчивое экономическое развитие</a:t>
            </a:r>
            <a:endParaRPr lang="ru-RU" sz="2000" b="1" i="1" dirty="0"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A03DD7-EFE8-AB7C-60A6-6510D615CF97}"/>
              </a:ext>
            </a:extLst>
          </p:cNvPr>
          <p:cNvSpPr txBox="1"/>
          <p:nvPr/>
        </p:nvSpPr>
        <p:spPr>
          <a:xfrm>
            <a:off x="3819417" y="5018585"/>
            <a:ext cx="4443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***</a:t>
            </a:r>
            <a:endParaRPr lang="en-RU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CF7636-32E2-82DC-E9F9-1B8EDFBB5480}"/>
              </a:ext>
            </a:extLst>
          </p:cNvPr>
          <p:cNvSpPr txBox="1"/>
          <p:nvPr/>
        </p:nvSpPr>
        <p:spPr>
          <a:xfrm flipH="1" flipV="1">
            <a:off x="4825848" y="5018585"/>
            <a:ext cx="421579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***</a:t>
            </a:r>
            <a:endParaRPr lang="en-RU" sz="1350" dirty="0"/>
          </a:p>
        </p:txBody>
      </p:sp>
    </p:spTree>
    <p:extLst>
      <p:ext uri="{BB962C8B-B14F-4D97-AF65-F5344CB8AC3E}">
        <p14:creationId xmlns:p14="http://schemas.microsoft.com/office/powerpoint/2010/main" val="52815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  <p:bldP spid="10" grpId="0"/>
      <p:bldP spid="3" grpId="0"/>
      <p:bldP spid="3" grpId="1"/>
      <p:bldP spid="12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8727E5-8410-241F-B42C-A1D66BCDE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296" y="853503"/>
            <a:ext cx="11305847" cy="5085582"/>
          </a:xfrm>
        </p:spPr>
        <p:txBody>
          <a:bodyPr>
            <a:normAutofit/>
          </a:bodyPr>
          <a:lstStyle/>
          <a:p>
            <a:r>
              <a:rPr lang="ru-RU" sz="2400" dirty="0"/>
              <a:t>Культура может меняться </a:t>
            </a:r>
            <a:r>
              <a:rPr lang="ru-RU" sz="2400" b="1" dirty="0"/>
              <a:t>под воздействием внешних шоков</a:t>
            </a:r>
            <a:r>
              <a:rPr lang="ru-RU" sz="2400" dirty="0"/>
              <a:t>, а также </a:t>
            </a:r>
            <a:r>
              <a:rPr lang="ru-RU" sz="2400" b="1" dirty="0"/>
              <a:t>в ходе спонтанных изменений  </a:t>
            </a:r>
            <a:r>
              <a:rPr lang="ru-RU" sz="2400" dirty="0"/>
              <a:t>[</a:t>
            </a:r>
            <a:r>
              <a:rPr lang="en-US" sz="2400" dirty="0"/>
              <a:t>Williamson, 2000]</a:t>
            </a:r>
            <a:r>
              <a:rPr lang="ru-RU" sz="2400" dirty="0"/>
              <a:t>.</a:t>
            </a:r>
            <a:endParaRPr lang="ru-RU" sz="1100" dirty="0"/>
          </a:p>
          <a:p>
            <a:r>
              <a:rPr lang="ru-RU" sz="2400" b="1" dirty="0"/>
              <a:t>Ключевые механизмы культурной трансмиссии</a:t>
            </a:r>
            <a:endParaRPr lang="en-RU" sz="24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022318-C8FE-92AC-11DF-F2638DAB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B2BFAC-3D4D-6957-2312-D9A4786E1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11" y="103239"/>
            <a:ext cx="10579649" cy="568475"/>
          </a:xfrm>
        </p:spPr>
        <p:txBody>
          <a:bodyPr/>
          <a:lstStyle/>
          <a:p>
            <a:r>
              <a:rPr lang="ru-RU" dirty="0"/>
              <a:t>Механизмы культурных изменений</a:t>
            </a:r>
            <a:endParaRPr lang="en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C6A5AF-3C97-113F-66CC-844F977B7A8D}"/>
              </a:ext>
            </a:extLst>
          </p:cNvPr>
          <p:cNvSpPr txBox="1"/>
          <p:nvPr/>
        </p:nvSpPr>
        <p:spPr>
          <a:xfrm>
            <a:off x="295963" y="5072371"/>
            <a:ext cx="117341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Библиотеки </a:t>
            </a:r>
            <a:r>
              <a:rPr lang="ru-RU" sz="24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(как общественные пространства, на которых происходит социализация) </a:t>
            </a:r>
            <a:r>
              <a:rPr lang="ru-RU" sz="2400" b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могут </a:t>
            </a:r>
            <a:r>
              <a:rPr lang="ru-RU" sz="2400" b="1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способствовать </a:t>
            </a:r>
            <a:r>
              <a:rPr lang="ru-RU" sz="2400" b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формированию ценностей и установок, способствующих устойчивому развитию</a:t>
            </a:r>
            <a:r>
              <a:rPr lang="ru-RU" sz="24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и инновационному росту экономики.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C5494F-CE6A-CEE5-9ABB-7A9A3BA7C1BF}"/>
              </a:ext>
            </a:extLst>
          </p:cNvPr>
          <p:cNvSpPr/>
          <p:nvPr/>
        </p:nvSpPr>
        <p:spPr>
          <a:xfrm>
            <a:off x="1994518" y="3099658"/>
            <a:ext cx="1967596" cy="963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39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Семья</a:t>
            </a:r>
            <a:endParaRPr lang="en-RU" sz="2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B6967-AF04-67C6-9EB6-DD9F311F5B6E}"/>
              </a:ext>
            </a:extLst>
          </p:cNvPr>
          <p:cNvSpPr/>
          <p:nvPr/>
        </p:nvSpPr>
        <p:spPr>
          <a:xfrm>
            <a:off x="3976532" y="3105341"/>
            <a:ext cx="1967596" cy="963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39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Школа</a:t>
            </a:r>
            <a:endParaRPr lang="en-RU" sz="24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07FDD-6419-3CFE-7542-3D965F54479B}"/>
              </a:ext>
            </a:extLst>
          </p:cNvPr>
          <p:cNvSpPr/>
          <p:nvPr/>
        </p:nvSpPr>
        <p:spPr>
          <a:xfrm>
            <a:off x="5947660" y="3110544"/>
            <a:ext cx="1967596" cy="963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39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Армия</a:t>
            </a:r>
            <a:endParaRPr lang="en-RU" sz="24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CBDF77-65AB-3D53-BE08-D31A60E1A355}"/>
              </a:ext>
            </a:extLst>
          </p:cNvPr>
          <p:cNvSpPr/>
          <p:nvPr/>
        </p:nvSpPr>
        <p:spPr>
          <a:xfrm>
            <a:off x="7933206" y="3110544"/>
            <a:ext cx="1967596" cy="963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39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Тюрьма</a:t>
            </a:r>
            <a:endParaRPr lang="en-RU" sz="2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159627-A6BC-BF65-8AD3-E395474D8782}"/>
              </a:ext>
            </a:extLst>
          </p:cNvPr>
          <p:cNvSpPr/>
          <p:nvPr/>
        </p:nvSpPr>
        <p:spPr>
          <a:xfrm>
            <a:off x="1994518" y="2131078"/>
            <a:ext cx="2594742" cy="9633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39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Пространственно-знаковая среда</a:t>
            </a:r>
            <a:endParaRPr lang="en-RU" sz="24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EF00B9-85A6-EA9C-46E5-B797E0BB9C4E}"/>
              </a:ext>
            </a:extLst>
          </p:cNvPr>
          <p:cNvSpPr/>
          <p:nvPr/>
        </p:nvSpPr>
        <p:spPr>
          <a:xfrm>
            <a:off x="7233973" y="2137977"/>
            <a:ext cx="2666829" cy="9633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39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Корпоративная среда</a:t>
            </a:r>
            <a:endParaRPr lang="en-RU" sz="24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54533E-04AC-0790-4D56-D3B00EA4491B}"/>
              </a:ext>
            </a:extLst>
          </p:cNvPr>
          <p:cNvSpPr/>
          <p:nvPr/>
        </p:nvSpPr>
        <p:spPr>
          <a:xfrm>
            <a:off x="4604432" y="2131078"/>
            <a:ext cx="2594742" cy="9633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397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Информационная среда</a:t>
            </a:r>
            <a:endParaRPr lang="en-RU" sz="2400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A0479B-7D86-CAAB-AFAF-B7FF3EF5A1E8}"/>
              </a:ext>
            </a:extLst>
          </p:cNvPr>
          <p:cNvSpPr txBox="1"/>
          <p:nvPr/>
        </p:nvSpPr>
        <p:spPr>
          <a:xfrm>
            <a:off x="3636157" y="4223202"/>
            <a:ext cx="986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Подробнее о механизмах культ.  </a:t>
            </a:r>
            <a:r>
              <a:rPr lang="ru-RU" i="1" dirty="0" err="1"/>
              <a:t>трасмиссии</a:t>
            </a:r>
            <a:r>
              <a:rPr lang="ru-RU" i="1" dirty="0"/>
              <a:t> см – [</a:t>
            </a:r>
            <a:r>
              <a:rPr lang="en-US" i="1" dirty="0" err="1"/>
              <a:t>Bisin</a:t>
            </a:r>
            <a:r>
              <a:rPr lang="en-US" i="1" dirty="0"/>
              <a:t>, </a:t>
            </a:r>
            <a:r>
              <a:rPr lang="en-US" i="1" dirty="0" err="1"/>
              <a:t>Verdier</a:t>
            </a:r>
            <a:r>
              <a:rPr lang="en-US" i="1" dirty="0"/>
              <a:t>, 2000; </a:t>
            </a:r>
            <a:r>
              <a:rPr lang="ru-RU" i="1" dirty="0" err="1"/>
              <a:t>Аузан</a:t>
            </a:r>
            <a:r>
              <a:rPr lang="ru-RU" i="1" dirty="0"/>
              <a:t>, 2021</a:t>
            </a:r>
            <a:r>
              <a:rPr lang="en-US" i="1" dirty="0"/>
              <a:t>]</a:t>
            </a:r>
            <a:r>
              <a:rPr lang="ru-RU" i="1" dirty="0"/>
              <a:t> </a:t>
            </a:r>
            <a:endParaRPr lang="en-RU" i="1" dirty="0"/>
          </a:p>
        </p:txBody>
      </p:sp>
    </p:spTree>
    <p:extLst>
      <p:ext uri="{BB962C8B-B14F-4D97-AF65-F5344CB8AC3E}">
        <p14:creationId xmlns:p14="http://schemas.microsoft.com/office/powerpoint/2010/main" val="40354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460B28-7D4D-E3E9-A36D-538A3E00B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819150"/>
            <a:ext cx="11163301" cy="6116425"/>
          </a:xfrm>
        </p:spPr>
        <p:txBody>
          <a:bodyPr>
            <a:normAutofit/>
          </a:bodyPr>
          <a:lstStyle/>
          <a:p>
            <a:pPr marL="579438" indent="-344488">
              <a:buAutoNum type="arabicParenR"/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Создавать и </a:t>
            </a: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поддерживать среду, культивирующую важность чтения и радость 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от него; </a:t>
            </a:r>
          </a:p>
          <a:p>
            <a:pPr marL="579438" indent="-344488">
              <a:buAutoNum type="arabicParenR"/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Содействовать </a:t>
            </a: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получению образования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 (в т.ч. самообразованию)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человека вне зависимости от возраста; </a:t>
            </a:r>
          </a:p>
          <a:p>
            <a:pPr marL="579438" indent="-344488">
              <a:buAutoNum type="arabicParenR"/>
            </a:pPr>
            <a:r>
              <a:rPr lang="ru-RU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ru-RU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одействовать </a:t>
            </a:r>
            <a:r>
              <a:rPr lang="ru-RU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сохранению культурного наследия, в т.ч. устных традиций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marL="579438" indent="-344488">
              <a:buAutoNum type="arabicParenR"/>
            </a:pPr>
            <a:r>
              <a:rPr lang="ru-RU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ru-RU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одействовать формированию </a:t>
            </a:r>
            <a:r>
              <a:rPr lang="ru-RU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инклюзивного и разнообразного сообщества</a:t>
            </a: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marL="579438" indent="-344488">
              <a:buAutoNum type="arabicParenR"/>
            </a:pPr>
            <a:r>
              <a:rPr lang="ru-RU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ru-RU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одейств</a:t>
            </a:r>
            <a:r>
              <a:rPr lang="ru-RU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овать</a:t>
            </a:r>
            <a:r>
              <a:rPr lang="ru-RU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развитию </a:t>
            </a:r>
            <a:r>
              <a:rPr lang="ru-RU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цифровой грамотности </a:t>
            </a:r>
            <a:r>
              <a:rPr lang="ru-RU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 приобретению </a:t>
            </a:r>
            <a:r>
              <a:rPr lang="ru-RU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цифровых навыков</a:t>
            </a:r>
            <a:r>
              <a:rPr lang="ru-RU" sz="2200" b="1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marL="579438" indent="-344488">
              <a:buAutoNum type="arabicParenR"/>
            </a:pPr>
            <a:r>
              <a:rPr lang="ru-RU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</a:t>
            </a:r>
            <a:r>
              <a:rPr lang="ru-RU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редоставлять </a:t>
            </a:r>
            <a:r>
              <a:rPr lang="ru-RU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возможности для обучения, личного развития и творчества </a:t>
            </a:r>
            <a:r>
              <a:rPr lang="ru-RU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за счет организуемых мероприятий;</a:t>
            </a:r>
          </a:p>
          <a:p>
            <a:pPr marL="579438" indent="-344488">
              <a:buAutoNum type="arabicParenR"/>
            </a:pPr>
            <a:r>
              <a:rPr lang="ru-RU" sz="2200" dirty="0">
                <a:latin typeface="Calibri" panose="020F0502020204030204" pitchFamily="34" charset="0"/>
                <a:cs typeface="Calibri" panose="020F0502020204030204" pitchFamily="34" charset="0"/>
              </a:rPr>
              <a:t>Способствовать формированию гражданской культуры, обеспечению равного доступа к информации; </a:t>
            </a:r>
          </a:p>
          <a:p>
            <a:pPr marL="579438" indent="-344488">
              <a:buAutoNum type="arabicParenR"/>
            </a:pPr>
            <a:r>
              <a:rPr lang="ru-RU" sz="2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ru-RU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тимулирование инноваций, экономического развития и процветания.</a:t>
            </a:r>
            <a:endParaRPr lang="ru-RU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endParaRPr lang="ru-RU" sz="1800" dirty="0">
              <a:effectLst/>
              <a:latin typeface="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sz="1800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800" dirty="0"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dirty="0">
                <a:latin typeface="Times" pitchFamily="2" charset="0"/>
                <a:cs typeface="Times New Roman" panose="02020603050405020304" pitchFamily="18" charset="0"/>
              </a:rPr>
              <a:t>основе </a:t>
            </a:r>
            <a:r>
              <a:rPr lang="en-GB" sz="1800" dirty="0">
                <a:latin typeface="Times" pitchFamily="2" charset="0"/>
                <a:cs typeface="Times New Roman" panose="02020603050405020304" pitchFamily="18" charset="0"/>
                <a:hlinkClick r:id="rId2"/>
              </a:rPr>
              <a:t>Statement from the Public Libraries Section, IFLA</a:t>
            </a:r>
            <a:r>
              <a:rPr lang="en-GB" sz="1800" dirty="0">
                <a:latin typeface="Times" pitchFamily="2" charset="0"/>
                <a:cs typeface="Times New Roman" panose="02020603050405020304" pitchFamily="18" charset="0"/>
              </a:rPr>
              <a:t>;</a:t>
            </a:r>
            <a:r>
              <a:rPr lang="en-US" sz="1800" dirty="0">
                <a:latin typeface="Times" pitchFamily="2" charset="0"/>
                <a:cs typeface="Times New Roman" panose="02020603050405020304" pitchFamily="18" charset="0"/>
              </a:rPr>
              <a:t> </a:t>
            </a:r>
          </a:p>
          <a:p>
            <a:pPr marL="0" indent="0" algn="r">
              <a:buNone/>
            </a:pPr>
            <a:r>
              <a:rPr lang="en-US" sz="1800" dirty="0">
                <a:latin typeface="Times" pitchFamily="2" charset="0"/>
                <a:cs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FLA/UNESCO Public Library Manifesto 1994</a:t>
            </a:r>
            <a:r>
              <a:rPr lang="en-US" sz="1800" dirty="0">
                <a:effectLst/>
                <a:latin typeface="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] .</a:t>
            </a:r>
            <a:endParaRPr lang="en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BD7EA-CEB1-D849-B79A-41E007F89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DADF-E40B-441D-B9F2-FD13617FF99D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AB1ED8-75DE-7669-14BB-D88FEF87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Значение библиотек для экономического развития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39951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35513</TotalTime>
  <Words>2305</Words>
  <Application>Microsoft Macintosh PowerPoint</Application>
  <PresentationFormat>Widescreen</PresentationFormat>
  <Paragraphs>308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Helvetica Neue</vt:lpstr>
      <vt:lpstr>PT Sans</vt:lpstr>
      <vt:lpstr>Roboto</vt:lpstr>
      <vt:lpstr>SourceSansPro-Regular</vt:lpstr>
      <vt:lpstr>Times</vt:lpstr>
      <vt:lpstr>Times New Roman</vt:lpstr>
      <vt:lpstr>Тема Office</vt:lpstr>
      <vt:lpstr>PowerPoint Presentation</vt:lpstr>
      <vt:lpstr>Структура</vt:lpstr>
      <vt:lpstr>ОСНОВНЫЕ ТЕЗИСЫ ЛЕКЦИИ-1</vt:lpstr>
      <vt:lpstr>Культура имеет значение </vt:lpstr>
      <vt:lpstr>Социокультурный профиль России по Г.Хофстеде</vt:lpstr>
      <vt:lpstr>Социальный капитал в России</vt:lpstr>
      <vt:lpstr>Социокультурные изменения в условиях внешних шоков</vt:lpstr>
      <vt:lpstr>Механизмы культурных изменений</vt:lpstr>
      <vt:lpstr>Значение библиотек для экономического развития</vt:lpstr>
      <vt:lpstr>Библиотеки: инструменты формирования культуры, поддерживающей развитие</vt:lpstr>
      <vt:lpstr>Инструменты: предоставляемые библиотекой ресурсы </vt:lpstr>
      <vt:lpstr>Инструменты: правила пользования библиотекой  </vt:lpstr>
      <vt:lpstr>Инструменты: Организация пространства</vt:lpstr>
      <vt:lpstr>Инструменты: Организация пространства</vt:lpstr>
      <vt:lpstr>Инструменты: корпоративная культура</vt:lpstr>
      <vt:lpstr>Инструменты: проведение мероприятий</vt:lpstr>
      <vt:lpstr>Инструменты: проведение мероприятий</vt:lpstr>
      <vt:lpstr>Ключевые выводы</vt:lpstr>
      <vt:lpstr>Социокультурная экономика</vt:lpstr>
      <vt:lpstr>Источники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Nadezhda Pripuzova</dc:creator>
  <cp:lastModifiedBy>Елена Никишина</cp:lastModifiedBy>
  <cp:revision>748</cp:revision>
  <cp:lastPrinted>2017-03-02T06:29:27Z</cp:lastPrinted>
  <dcterms:created xsi:type="dcterms:W3CDTF">2016-10-17T20:49:20Z</dcterms:created>
  <dcterms:modified xsi:type="dcterms:W3CDTF">2022-11-20T12:38:00Z</dcterms:modified>
</cp:coreProperties>
</file>