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4"/>
  </p:notesMasterIdLst>
  <p:sldIdLst>
    <p:sldId id="259" r:id="rId3"/>
    <p:sldId id="262" r:id="rId4"/>
    <p:sldId id="263" r:id="rId5"/>
    <p:sldId id="271" r:id="rId6"/>
    <p:sldId id="270" r:id="rId7"/>
    <p:sldId id="273" r:id="rId8"/>
    <p:sldId id="272" r:id="rId9"/>
    <p:sldId id="274" r:id="rId10"/>
    <p:sldId id="265" r:id="rId11"/>
    <p:sldId id="275" r:id="rId12"/>
    <p:sldId id="261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003" autoAdjust="0"/>
  </p:normalViewPr>
  <p:slideViewPr>
    <p:cSldViewPr snapToGrid="0">
      <p:cViewPr varScale="1">
        <p:scale>
          <a:sx n="49" d="100"/>
          <a:sy n="49" d="100"/>
        </p:scale>
        <p:origin x="-16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90;&#1100;&#1103;&#1085;&#1072;%20&#1043;&#1088;&#1086;&#1096;&#1077;&#1074;&#1072;\Google%20&#1044;&#1080;&#1089;&#1082;\&#1055;&#1056;&#1054;&#1045;&#1050;&#1058;&#1067;\&#1053;&#1048;&#1056;_&#1057;&#1057;&#1059;_2019\&#1053;&#1054;&#1050;&#1054;&#1044;_2017\&#1056;&#1077;&#1081;&#1090;&#1080;&#1085;&#1075;_&#1040;&#1053;&#1040;&#1051;&#1048;&#1047;_&#1054;&#1059;_&#1087;&#1088;&#1072;&#1074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1"/>
          <c:order val="0"/>
          <c:tx>
            <c:v>максимальное значение</c:v>
          </c:tx>
          <c:spPr>
            <a:ln>
              <a:solidFill>
                <a:srgbClr val="0070C0"/>
              </a:solidFill>
            </a:ln>
          </c:spPr>
          <c:cat>
            <c:strRef>
              <c:f>ОУ_1!$K$30:$K$47</c:f>
              <c:strCache>
                <c:ptCount val="18"/>
                <c:pt idx="0">
                  <c:v>Показатель 1.1</c:v>
                </c:pt>
                <c:pt idx="1">
                  <c:v>Показатель 1.2</c:v>
                </c:pt>
                <c:pt idx="2">
                  <c:v>Показатель 1.3</c:v>
                </c:pt>
                <c:pt idx="3">
                  <c:v>Показатель 1.4</c:v>
                </c:pt>
                <c:pt idx="4">
                  <c:v>Показатель 2.1</c:v>
                </c:pt>
                <c:pt idx="5">
                  <c:v>Показатель 2.2</c:v>
                </c:pt>
                <c:pt idx="6">
                  <c:v>Показатель 2.3</c:v>
                </c:pt>
                <c:pt idx="7">
                  <c:v>Показатель 2.4</c:v>
                </c:pt>
                <c:pt idx="8">
                  <c:v>Показатель 2.5</c:v>
                </c:pt>
                <c:pt idx="9">
                  <c:v>Показатель 2.6</c:v>
                </c:pt>
                <c:pt idx="10">
                  <c:v>Показатель 2.7</c:v>
                </c:pt>
                <c:pt idx="11">
                  <c:v>Показатель 3.1</c:v>
                </c:pt>
                <c:pt idx="12">
                  <c:v>Показатель 3.2</c:v>
                </c:pt>
                <c:pt idx="13">
                  <c:v>Показатель 4.1</c:v>
                </c:pt>
                <c:pt idx="14">
                  <c:v>Показатель 4.2</c:v>
                </c:pt>
                <c:pt idx="15">
                  <c:v>Показатель 4.3</c:v>
                </c:pt>
                <c:pt idx="16">
                  <c:v>Показатель 5.1</c:v>
                </c:pt>
                <c:pt idx="17">
                  <c:v>Показатель 5.2</c:v>
                </c:pt>
              </c:strCache>
            </c:strRef>
          </c:cat>
          <c:val>
            <c:numRef>
              <c:f>ОУ_1!$N$30:$N$47</c:f>
              <c:numCache>
                <c:formatCode>General</c:formatCode>
                <c:ptCount val="1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3-4152-8915-4F583A908731}"/>
            </c:ext>
          </c:extLst>
        </c:ser>
        <c:ser>
          <c:idx val="2"/>
          <c:order val="1"/>
          <c:tx>
            <c:v>среднее значение</c:v>
          </c:tx>
          <c:spPr>
            <a:ln>
              <a:solidFill>
                <a:srgbClr val="FF0000"/>
              </a:solidFill>
            </a:ln>
          </c:spPr>
          <c:cat>
            <c:strRef>
              <c:f>ОУ_1!$K$30:$K$47</c:f>
              <c:strCache>
                <c:ptCount val="18"/>
                <c:pt idx="0">
                  <c:v>Показатель 1.1</c:v>
                </c:pt>
                <c:pt idx="1">
                  <c:v>Показатель 1.2</c:v>
                </c:pt>
                <c:pt idx="2">
                  <c:v>Показатель 1.3</c:v>
                </c:pt>
                <c:pt idx="3">
                  <c:v>Показатель 1.4</c:v>
                </c:pt>
                <c:pt idx="4">
                  <c:v>Показатель 2.1</c:v>
                </c:pt>
                <c:pt idx="5">
                  <c:v>Показатель 2.2</c:v>
                </c:pt>
                <c:pt idx="6">
                  <c:v>Показатель 2.3</c:v>
                </c:pt>
                <c:pt idx="7">
                  <c:v>Показатель 2.4</c:v>
                </c:pt>
                <c:pt idx="8">
                  <c:v>Показатель 2.5</c:v>
                </c:pt>
                <c:pt idx="9">
                  <c:v>Показатель 2.6</c:v>
                </c:pt>
                <c:pt idx="10">
                  <c:v>Показатель 2.7</c:v>
                </c:pt>
                <c:pt idx="11">
                  <c:v>Показатель 3.1</c:v>
                </c:pt>
                <c:pt idx="12">
                  <c:v>Показатель 3.2</c:v>
                </c:pt>
                <c:pt idx="13">
                  <c:v>Показатель 4.1</c:v>
                </c:pt>
                <c:pt idx="14">
                  <c:v>Показатель 4.2</c:v>
                </c:pt>
                <c:pt idx="15">
                  <c:v>Показатель 4.3</c:v>
                </c:pt>
                <c:pt idx="16">
                  <c:v>Показатель 5.1</c:v>
                </c:pt>
                <c:pt idx="17">
                  <c:v>Показатель 5.2</c:v>
                </c:pt>
              </c:strCache>
            </c:strRef>
          </c:cat>
          <c:val>
            <c:numRef>
              <c:f>ОУ_1!$M$30:$M$47</c:f>
              <c:numCache>
                <c:formatCode>0.00</c:formatCode>
                <c:ptCount val="18"/>
                <c:pt idx="0">
                  <c:v>9.0129968454258691</c:v>
                </c:pt>
                <c:pt idx="1">
                  <c:v>8.5087697160883256</c:v>
                </c:pt>
                <c:pt idx="2">
                  <c:v>7.2320189274447939</c:v>
                </c:pt>
                <c:pt idx="3">
                  <c:v>5.2812618296529976</c:v>
                </c:pt>
                <c:pt idx="4">
                  <c:v>7.8057097791798133</c:v>
                </c:pt>
                <c:pt idx="5">
                  <c:v>8.340378548895897</c:v>
                </c:pt>
                <c:pt idx="6">
                  <c:v>5.608706624605678</c:v>
                </c:pt>
                <c:pt idx="7">
                  <c:v>6.9901892744479524</c:v>
                </c:pt>
                <c:pt idx="8">
                  <c:v>7.7611987381703393</c:v>
                </c:pt>
                <c:pt idx="9">
                  <c:v>6.8896845425867514</c:v>
                </c:pt>
                <c:pt idx="10">
                  <c:v>6.571766561514198</c:v>
                </c:pt>
                <c:pt idx="11">
                  <c:v>9.8333753943217612</c:v>
                </c:pt>
                <c:pt idx="12">
                  <c:v>9.8264353312302841</c:v>
                </c:pt>
                <c:pt idx="13">
                  <c:v>9.7649842271293466</c:v>
                </c:pt>
                <c:pt idx="14">
                  <c:v>9.7881388012618338</c:v>
                </c:pt>
                <c:pt idx="15">
                  <c:v>9.7664984227129334</c:v>
                </c:pt>
                <c:pt idx="16">
                  <c:v>5.5969716088328072</c:v>
                </c:pt>
                <c:pt idx="17">
                  <c:v>6.7452365930599321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33-4152-8915-4F583A908731}"/>
            </c:ext>
          </c:extLst>
        </c:ser>
        <c:ser>
          <c:idx val="0"/>
          <c:order val="2"/>
          <c:tx>
            <c:v>фактическое значение</c:v>
          </c:tx>
          <c:spPr>
            <a:ln>
              <a:solidFill>
                <a:srgbClr val="92D050"/>
              </a:solidFill>
            </a:ln>
          </c:spPr>
          <c:cat>
            <c:strRef>
              <c:f>ОУ_1!$K$30:$K$47</c:f>
              <c:strCache>
                <c:ptCount val="18"/>
                <c:pt idx="0">
                  <c:v>Показатель 1.1</c:v>
                </c:pt>
                <c:pt idx="1">
                  <c:v>Показатель 1.2</c:v>
                </c:pt>
                <c:pt idx="2">
                  <c:v>Показатель 1.3</c:v>
                </c:pt>
                <c:pt idx="3">
                  <c:v>Показатель 1.4</c:v>
                </c:pt>
                <c:pt idx="4">
                  <c:v>Показатель 2.1</c:v>
                </c:pt>
                <c:pt idx="5">
                  <c:v>Показатель 2.2</c:v>
                </c:pt>
                <c:pt idx="6">
                  <c:v>Показатель 2.3</c:v>
                </c:pt>
                <c:pt idx="7">
                  <c:v>Показатель 2.4</c:v>
                </c:pt>
                <c:pt idx="8">
                  <c:v>Показатель 2.5</c:v>
                </c:pt>
                <c:pt idx="9">
                  <c:v>Показатель 2.6</c:v>
                </c:pt>
                <c:pt idx="10">
                  <c:v>Показатель 2.7</c:v>
                </c:pt>
                <c:pt idx="11">
                  <c:v>Показатель 3.1</c:v>
                </c:pt>
                <c:pt idx="12">
                  <c:v>Показатель 3.2</c:v>
                </c:pt>
                <c:pt idx="13">
                  <c:v>Показатель 4.1</c:v>
                </c:pt>
                <c:pt idx="14">
                  <c:v>Показатель 4.2</c:v>
                </c:pt>
                <c:pt idx="15">
                  <c:v>Показатель 4.3</c:v>
                </c:pt>
                <c:pt idx="16">
                  <c:v>Показатель 5.1</c:v>
                </c:pt>
                <c:pt idx="17">
                  <c:v>Показатель 5.2</c:v>
                </c:pt>
              </c:strCache>
            </c:strRef>
          </c:cat>
          <c:val>
            <c:numRef>
              <c:f>ОУ_1!$L$30:$L$47</c:f>
              <c:numCache>
                <c:formatCode>0.00</c:formatCode>
                <c:ptCount val="18"/>
                <c:pt idx="0">
                  <c:v>9.9499999999999993</c:v>
                </c:pt>
                <c:pt idx="1">
                  <c:v>9.9600000000000009</c:v>
                </c:pt>
                <c:pt idx="2">
                  <c:v>9.92</c:v>
                </c:pt>
                <c:pt idx="3">
                  <c:v>8.9499999999999993</c:v>
                </c:pt>
                <c:pt idx="4">
                  <c:v>9.61</c:v>
                </c:pt>
                <c:pt idx="5">
                  <c:v>9.92</c:v>
                </c:pt>
                <c:pt idx="6">
                  <c:v>5.12</c:v>
                </c:pt>
                <c:pt idx="7">
                  <c:v>9.9400000000000013</c:v>
                </c:pt>
                <c:pt idx="8">
                  <c:v>8.82</c:v>
                </c:pt>
                <c:pt idx="9">
                  <c:v>8.07</c:v>
                </c:pt>
                <c:pt idx="10">
                  <c:v>7.92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6.7900000000000009</c:v>
                </c:pt>
                <c:pt idx="17">
                  <c:v>7.6099999999999994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33-4152-8915-4F583A908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03616"/>
        <c:axId val="73109504"/>
      </c:radarChart>
      <c:catAx>
        <c:axId val="731036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73109504"/>
        <c:crosses val="autoZero"/>
        <c:auto val="1"/>
        <c:lblAlgn val="ctr"/>
        <c:lblOffset val="100"/>
        <c:noMultiLvlLbl val="0"/>
      </c:catAx>
      <c:valAx>
        <c:axId val="7310950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3103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38100">
      <a:solidFill>
        <a:schemeClr val="tx1">
          <a:lumMod val="75000"/>
        </a:schemeClr>
      </a:solidFill>
    </a:ln>
  </c:spPr>
  <c:txPr>
    <a:bodyPr/>
    <a:lstStyle/>
    <a:p>
      <a:pPr>
        <a:defRPr sz="11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5BFE3A-4562-446A-A1C4-CBCF4DFEC7E8}" type="datetimeFigureOut">
              <a:rPr lang="ru-RU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0244665-9FD1-4B84-BF58-40591FC1F2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655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 smtClean="0"/>
              <a:t>Англо-американская модель</a:t>
            </a:r>
            <a:r>
              <a:rPr lang="ru-RU" altLang="ru-RU" smtClean="0"/>
              <a:t>. Модель широко используется в США, Канаде и Великобритании. В США созданы информационные супермагистрали, которые обеспечивают гражданам получение информации о государственном управлении. Все услуги открыты, прозрачны, а правительство несет большую ответственность перед населением.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Данный документ провозглашает строительство национальной информационной инфраструктуры и участие в создании глобальной информационной инфраструктуры высшими приоритетами государства. Основная задача национальной информационной инфраструктуры, по мнению авторов доклада, заключается в том, чтобы предоставить гражданам США доступ к обширным информационным ресурсам и информационным услугам.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787C48D5-4AA6-4AF6-9967-180144918A46}" type="slidenum">
              <a:rPr lang="ru-RU" altLang="ru-RU">
                <a:latin typeface="Calibri" pitchFamily="34" charset="0"/>
              </a:rPr>
              <a:pPr/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FA42E175-A9C8-4A97-ADA7-A924FC8C75E1}" type="slidenum">
              <a:rPr lang="ru-RU" altLang="ru-RU">
                <a:latin typeface="Calibri" pitchFamily="34" charset="0"/>
              </a:rPr>
              <a:pPr/>
              <a:t>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EE75F182-6B57-46F7-A3D8-A2DEF512A398}" type="slidenum">
              <a:rPr lang="ru-RU" altLang="ru-RU">
                <a:latin typeface="Calibri" pitchFamily="34" charset="0"/>
              </a:rPr>
              <a:pPr/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1CBAA54F-4985-43BE-A3BA-D69A7A94E898}" type="slidenum">
              <a:rPr lang="ru-RU" altLang="ru-RU">
                <a:latin typeface="Calibri" pitchFamily="34" charset="0"/>
              </a:rPr>
              <a:pPr/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EDDCCE3E-3A02-4BFC-AFDA-1B0D724ADE4A}" type="slidenum">
              <a:rPr lang="ru-RU" altLang="ru-RU">
                <a:latin typeface="Calibri" pitchFamily="34" charset="0"/>
              </a:rPr>
              <a:pPr/>
              <a:t>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Пащенко Ф.Ф., Иванюк В.А., Абдикеев Н.М. Индикативное планирование в управлении процессами изменений // Управленческие науки. 2015. Т. 5. № 2. С. 63-70.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763A74D9-86DC-4649-876F-C8E861257052}" type="slidenum">
              <a:rPr lang="ru-RU" altLang="ru-RU">
                <a:latin typeface="Calibri" pitchFamily="34" charset="0"/>
              </a:rPr>
              <a:pPr/>
              <a:t>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214D73D8-4D2C-483A-94B2-1A52D10594B9}" type="slidenum">
              <a:rPr lang="ru-RU" altLang="ru-RU">
                <a:latin typeface="Calibri" pitchFamily="34" charset="0"/>
              </a:rPr>
              <a:pPr/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fld id="{67078700-D6D6-4A26-BA7F-8EB86D55A49E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628775"/>
            <a:ext cx="7092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132447"/>
            <a:ext cx="8534400" cy="304798"/>
          </a:xfr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3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Нижний колонтитул 1">
            <a:extLst>
              <a:ext uri="{FF2B5EF4-FFF2-40B4-BE49-F238E27FC236}">
                <a16:creationId xmlns:a16="http://schemas.microsoft.com/office/drawing/2014/main" xmlns="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5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xmlns="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xmlns="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08289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xmlns="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6899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4314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0"/>
            <a:ext cx="7092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132447"/>
            <a:ext cx="8534400" cy="304798"/>
          </a:xfr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3428463"/>
            <a:ext cx="8534400" cy="1104339"/>
          </a:xfr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28800" y="4849607"/>
            <a:ext cx="8534400" cy="769441"/>
          </a:xfr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176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1622425"/>
            <a:ext cx="3005137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09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0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216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1400" dirty="0" err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844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91396"/>
            <a:ext cx="12192000" cy="6066604"/>
          </a:xfrm>
        </p:spPr>
        <p:txBody>
          <a:bodyPr rtlCol="0" anchor="ctr">
            <a:normAutofit/>
          </a:bodyPr>
          <a:lstStyle>
            <a:lvl1pPr algn="ctr">
              <a:defRPr lang="en-US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853" y="1236510"/>
            <a:ext cx="3617659" cy="2192491"/>
          </a:xfrm>
        </p:spPr>
        <p:txBody>
          <a:bodyPr anchor="t">
            <a:normAutofit/>
          </a:bodyPr>
          <a:lstStyle>
            <a:lvl1pPr>
              <a:defRPr lang="en-US" dirty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83B911A-2292-447A-BAB1-5860E09C0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3288" y="614363"/>
            <a:ext cx="6208712" cy="360362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74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0"/>
            <a:ext cx="5283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680372"/>
            <a:ext cx="10972800" cy="827311"/>
          </a:xfr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3716939"/>
            <a:ext cx="10972800" cy="792162"/>
          </a:xfr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6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t="20052" r="71846" b="24965"/>
          <a:stretch>
            <a:fillRect/>
          </a:stretch>
        </p:blipFill>
        <p:spPr bwMode="auto">
          <a:xfrm>
            <a:off x="11112500" y="2408238"/>
            <a:ext cx="10795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28177"/>
            <a:ext cx="8365245" cy="3797986"/>
          </a:xfrm>
        </p:spPr>
        <p:txBody>
          <a:bodyPr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9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1">
            <a:extLst>
              <a:ext uri="{FF2B5EF4-FFF2-40B4-BE49-F238E27FC236}">
                <a16:creationId xmlns:a16="http://schemas.microsoft.com/office/drawing/2014/main" xmlns="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21546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xmlns="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2533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xmlns="" id="{05BA8D95-7735-46FC-9C16-677F9F41E3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8423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236663"/>
            <a:ext cx="10972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260600"/>
            <a:ext cx="109728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Первый уровень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3688" y="439738"/>
            <a:ext cx="620871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en-US" sz="3600" b="1" kern="1200" dirty="0">
          <a:solidFill>
            <a:srgbClr val="FF69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6900"/>
          </a:solidFill>
          <a:latin typeface="PT Sans Caption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ru-RU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216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1400" dirty="0" err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236663"/>
            <a:ext cx="10972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260600"/>
            <a:ext cx="109728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Первый уровень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288" y="614363"/>
            <a:ext cx="6208712" cy="36036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ru-RU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/>
              <a:t>Название раздела</a:t>
            </a:r>
          </a:p>
        </p:txBody>
      </p:sp>
      <p:pic>
        <p:nvPicPr>
          <p:cNvPr id="2054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1844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lang="en-US" sz="3200" b="1" kern="1200" dirty="0">
          <a:solidFill>
            <a:srgbClr val="FF69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FF6900"/>
          </a:solidFill>
          <a:latin typeface="PT Sans Caption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ru-RU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1C4BD-0760-45A0-BA23-D88A9D40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63" y="1681163"/>
            <a:ext cx="8901112" cy="198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>
                <a:solidFill>
                  <a:schemeClr val="accent5"/>
                </a:solidFill>
              </a:rPr>
              <a:t>Потенциал института независимой оценки качества оказания услуг в повышении эффективности управления организацией общественного сектора</a:t>
            </a:r>
            <a:endParaRPr lang="ru-RU">
              <a:solidFill>
                <a:schemeClr val="accent5"/>
              </a:solidFill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sz="quarter" idx="10"/>
          </p:nvPr>
        </p:nvSpPr>
        <p:spPr>
          <a:xfrm>
            <a:off x="1020763" y="4408488"/>
            <a:ext cx="7954962" cy="1223962"/>
          </a:xfrm>
        </p:spPr>
        <p:txBody>
          <a:bodyPr/>
          <a:lstStyle/>
          <a:p>
            <a:r>
              <a:rPr lang="ru-RU" altLang="ru-RU" smtClean="0"/>
              <a:t>Грошева Татьяна Александровна, директор института цифровой экономики ЮГУ, доцент, к.э.н.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14363"/>
            <a:ext cx="7332662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solidFill>
                  <a:schemeClr val="bg1"/>
                </a:solidFill>
              </a:rPr>
              <a:t>Независимая оценка качества услуг отраслей социальной сферы</a:t>
            </a:r>
          </a:p>
        </p:txBody>
      </p:sp>
      <p:sp>
        <p:nvSpPr>
          <p:cNvPr id="33795" name="Заголовок 4"/>
          <p:cNvSpPr>
            <a:spLocks noGrp="1"/>
          </p:cNvSpPr>
          <p:nvPr>
            <p:ph type="title"/>
          </p:nvPr>
        </p:nvSpPr>
        <p:spPr>
          <a:xfrm>
            <a:off x="425450" y="974725"/>
            <a:ext cx="10972800" cy="612775"/>
          </a:xfrm>
        </p:spPr>
        <p:txBody>
          <a:bodyPr/>
          <a:lstStyle/>
          <a:p>
            <a:r>
              <a:rPr lang="ru-RU" altLang="ru-RU" smtClean="0"/>
              <a:t>Немного сравнений</a:t>
            </a:r>
          </a:p>
        </p:txBody>
      </p:sp>
      <p:pic>
        <p:nvPicPr>
          <p:cNvPr id="3379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87500"/>
            <a:ext cx="5827712" cy="4924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587500"/>
            <a:ext cx="5418138" cy="4924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563100" y="1201738"/>
          <a:ext cx="2455863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5863">
                  <a:extLst>
                    <a:ext uri="{9D8B030D-6E8A-4147-A177-3AD203B41FA5}">
                      <a16:colId xmlns:a16="http://schemas.microsoft.com/office/drawing/2014/main" xmlns="" val="10669246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Критерий 1 Открытость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1" marR="952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02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Критерий 2 Комфортность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1" marR="952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3981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Критерий 3 Время ожидания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1" marR="952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09602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Критерий 4 Доброжелательность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1" marR="952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627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Критерий 5 Удовлетворенность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1" marR="952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401279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79700"/>
            <a:ext cx="10972800" cy="8286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716338"/>
            <a:ext cx="10972800" cy="79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Татьяна Грошева, 8-912-901-0050, </a:t>
            </a:r>
            <a:r>
              <a:rPr smtClean="0"/>
              <a:t>t_grosheva@ugrasu.ru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69900" y="1016000"/>
            <a:ext cx="10972800" cy="827088"/>
          </a:xfrm>
        </p:spPr>
        <p:txBody>
          <a:bodyPr/>
          <a:lstStyle/>
          <a:p>
            <a:r>
              <a:rPr lang="ru-RU" altLang="ru-RU" smtClean="0"/>
              <a:t>Немного про «ловушки»</a:t>
            </a:r>
          </a:p>
        </p:txBody>
      </p:sp>
      <p:pic>
        <p:nvPicPr>
          <p:cNvPr id="1028" name="Picture 4" descr="Картинки по запросу лов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062163"/>
            <a:ext cx="4740275" cy="253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35650" y="4935538"/>
            <a:ext cx="4740275" cy="16398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«Где живу, там и работаю»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900" y="4935538"/>
            <a:ext cx="4740275" cy="16398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«Где работаю, там и живу»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5650" y="2062163"/>
            <a:ext cx="4740275" cy="2530475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5210175" y="3051175"/>
            <a:ext cx="625475" cy="5508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875588" y="4592638"/>
            <a:ext cx="587375" cy="342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210175" y="5530850"/>
            <a:ext cx="625475" cy="450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Picture 8" descr="Картинки по запросу виктор полтерович ловуш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-4763"/>
            <a:ext cx="310673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085263" y="1743075"/>
            <a:ext cx="3106737" cy="220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Виктор </a:t>
            </a:r>
            <a:r>
              <a:rPr lang="ru-RU" dirty="0" err="1"/>
              <a:t>Полтерович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14363"/>
            <a:ext cx="7332662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solidFill>
                  <a:schemeClr val="bg1"/>
                </a:solidFill>
              </a:rPr>
              <a:t>Независимая оценка качества услуг отраслей социальной сферы</a:t>
            </a:r>
          </a:p>
        </p:txBody>
      </p:sp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>
          <a:xfrm>
            <a:off x="425450" y="974725"/>
            <a:ext cx="10972800" cy="827088"/>
          </a:xfrm>
        </p:spPr>
        <p:txBody>
          <a:bodyPr/>
          <a:lstStyle/>
          <a:p>
            <a:r>
              <a:rPr lang="ru-RU" altLang="ru-RU" smtClean="0"/>
              <a:t>Историческая справка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F65DB5FD-A269-4711-B19F-C3ADD5AAE271}"/>
              </a:ext>
            </a:extLst>
          </p:cNvPr>
          <p:cNvSpPr txBox="1">
            <a:spLocks/>
          </p:cNvSpPr>
          <p:nvPr/>
        </p:nvSpPr>
        <p:spPr>
          <a:xfrm>
            <a:off x="425450" y="2468563"/>
            <a:ext cx="3995738" cy="4194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1"/>
                </a:solidFill>
              </a:rPr>
              <a:t>1993 </a:t>
            </a:r>
            <a:r>
              <a:rPr>
                <a:solidFill>
                  <a:schemeClr val="tx1"/>
                </a:solidFill>
              </a:rPr>
              <a:t>год - специализированный </a:t>
            </a:r>
            <a:r>
              <a:rPr>
                <a:solidFill>
                  <a:schemeClr val="tx1"/>
                </a:solidFill>
              </a:rPr>
              <a:t>доклад </a:t>
            </a:r>
            <a:r>
              <a:rPr err="1">
                <a:solidFill>
                  <a:schemeClr val="tx1"/>
                </a:solidFill>
              </a:rPr>
              <a:t>Agenda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for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Action</a:t>
            </a:r>
            <a:r>
              <a:rPr>
                <a:solidFill>
                  <a:schemeClr val="tx1"/>
                </a:solidFill>
              </a:rPr>
              <a:t> (Повестка </a:t>
            </a:r>
            <a:r>
              <a:rPr>
                <a:solidFill>
                  <a:schemeClr val="tx1"/>
                </a:solidFill>
              </a:rPr>
              <a:t>дня) = план </a:t>
            </a:r>
            <a:r>
              <a:rPr>
                <a:solidFill>
                  <a:schemeClr val="tx1"/>
                </a:solidFill>
              </a:rPr>
              <a:t>развития национальной информационной инфраструктуры. </a:t>
            </a:r>
            <a:endParaRPr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1"/>
                </a:solidFill>
              </a:rPr>
              <a:t>1</a:t>
            </a:r>
            <a:r>
              <a:rPr>
                <a:solidFill>
                  <a:schemeClr val="tx1"/>
                </a:solidFill>
              </a:rPr>
              <a:t>995 год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– правительственный отчет для </a:t>
            </a:r>
            <a:r>
              <a:rPr>
                <a:solidFill>
                  <a:schemeClr val="tx1"/>
                </a:solidFill>
              </a:rPr>
              <a:t>Конгресса США, «Информационная </a:t>
            </a:r>
            <a:r>
              <a:rPr err="1">
                <a:solidFill>
                  <a:schemeClr val="tx1"/>
                </a:solidFill>
              </a:rPr>
              <a:t>супермагистраль</a:t>
            </a:r>
            <a:r>
              <a:rPr>
                <a:solidFill>
                  <a:schemeClr val="tx1"/>
                </a:solidFill>
              </a:rPr>
              <a:t>: обзор технологических новаций»;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1"/>
                </a:solidFill>
              </a:rPr>
              <a:t>1995 </a:t>
            </a:r>
            <a:r>
              <a:rPr>
                <a:solidFill>
                  <a:schemeClr val="tx1"/>
                </a:solidFill>
              </a:rPr>
              <a:t>год – правительственный доклад </a:t>
            </a:r>
            <a:r>
              <a:rPr>
                <a:solidFill>
                  <a:schemeClr val="tx1"/>
                </a:solidFill>
              </a:rPr>
              <a:t>«Глобальная информационная инфраструктура: повестка дня для сотрудничества</a:t>
            </a:r>
            <a:r>
              <a:rPr>
                <a:solidFill>
                  <a:schemeClr val="tx1"/>
                </a:solidFill>
              </a:rPr>
              <a:t>»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450" y="1801813"/>
            <a:ext cx="3995738" cy="515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США</a:t>
            </a:r>
            <a:endParaRPr lang="ru-RU" sz="2800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F65DB5FD-A269-4711-B19F-C3ADD5AAE271}"/>
              </a:ext>
            </a:extLst>
          </p:cNvPr>
          <p:cNvSpPr txBox="1">
            <a:spLocks/>
          </p:cNvSpPr>
          <p:nvPr/>
        </p:nvSpPr>
        <p:spPr>
          <a:xfrm>
            <a:off x="4635500" y="2468563"/>
            <a:ext cx="3568700" cy="4194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1"/>
                </a:solidFill>
              </a:rPr>
              <a:t>2014 год- Федеральный </a:t>
            </a:r>
            <a:r>
              <a:rPr>
                <a:solidFill>
                  <a:schemeClr val="tx1"/>
                </a:solidFill>
              </a:rPr>
              <a:t>закон от 21.07.2014 </a:t>
            </a:r>
            <a:r>
              <a:rPr>
                <a:solidFill>
                  <a:schemeClr val="tx1"/>
                </a:solidFill>
              </a:rPr>
              <a:t>№ </a:t>
            </a:r>
            <a:r>
              <a:rPr>
                <a:solidFill>
                  <a:schemeClr val="tx1"/>
                </a:solidFill>
              </a:rPr>
              <a:t>256-ФЗ (ред. от 05.12.2017) </a:t>
            </a:r>
            <a:r>
              <a:rPr>
                <a:solidFill>
                  <a:schemeClr val="tx1"/>
                </a:solidFill>
              </a:rPr>
              <a:t>«О </a:t>
            </a:r>
            <a:r>
              <a:rPr>
                <a:solidFill>
                  <a:schemeClr val="tx1"/>
                </a:solidFill>
              </a:rPr>
              <a:t>внесении изменений в отдельные законодательные акты Российской Федерации по вопросам проведения независимой оценки качества оказания услуг организациями в сфере культуры, социального обслуживания, охраны здоровья и </a:t>
            </a:r>
            <a:r>
              <a:rPr>
                <a:solidFill>
                  <a:schemeClr val="tx1"/>
                </a:solidFill>
              </a:rPr>
              <a:t>образования»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5500" y="1801813"/>
            <a:ext cx="7381875" cy="515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Россия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8130382" y="2650331"/>
            <a:ext cx="887412" cy="3143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31263" y="2468563"/>
            <a:ext cx="3186112" cy="676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/>
              <a:t>форма общественного контроля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8129588" y="3963987"/>
            <a:ext cx="889000" cy="3143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31263" y="3444875"/>
            <a:ext cx="3186112" cy="129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/>
              <a:t>предоставления гражданам информации о качестве оказания услуг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31263" y="5041900"/>
            <a:ext cx="3186112" cy="129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/>
              <a:t>основа повышения качества деятельности организаций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8147844" y="5533231"/>
            <a:ext cx="889000" cy="3127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91550" y="5041900"/>
            <a:ext cx="3279775" cy="1296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14363"/>
            <a:ext cx="7332662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solidFill>
                  <a:schemeClr val="bg1"/>
                </a:solidFill>
              </a:rPr>
              <a:t>Независимая оценка качества услуг отраслей социальной сферы</a:t>
            </a:r>
          </a:p>
        </p:txBody>
      </p:sp>
      <p:sp>
        <p:nvSpPr>
          <p:cNvPr id="21507" name="Заголовок 4"/>
          <p:cNvSpPr>
            <a:spLocks noGrp="1"/>
          </p:cNvSpPr>
          <p:nvPr>
            <p:ph type="title"/>
          </p:nvPr>
        </p:nvSpPr>
        <p:spPr>
          <a:xfrm>
            <a:off x="425450" y="974725"/>
            <a:ext cx="10972800" cy="827088"/>
          </a:xfrm>
        </p:spPr>
        <p:txBody>
          <a:bodyPr/>
          <a:lstStyle/>
          <a:p>
            <a:r>
              <a:rPr lang="ru-RU" altLang="ru-RU" smtClean="0"/>
              <a:t>Преимущества (потенциал)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801813"/>
            <a:ext cx="7542213" cy="32258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11213" y="4159250"/>
            <a:ext cx="2000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https://bus.gov.ru/</a:t>
            </a:r>
            <a:endParaRPr lang="ru-RU" u="sng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51813" y="1801813"/>
            <a:ext cx="3827462" cy="471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/>
              <a:t>«универсальность»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51813" y="2497138"/>
            <a:ext cx="3827462" cy="471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«уникальность»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51813" y="3192463"/>
            <a:ext cx="3827462" cy="46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«устойчивость»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51813" y="3871913"/>
            <a:ext cx="3827462" cy="471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«сопряженность»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51813" y="4552950"/>
            <a:ext cx="3827462" cy="471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«независимость»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5450" y="5116513"/>
            <a:ext cx="11553825" cy="163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5021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использования результатов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НОК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индикативного управления организации предполагает: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«перевод» показателей оценки в индикаторы (отслеживание динамики или отклонение от норматива)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синхронизацию целей и задач развития организации с приоритетами государственной (в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региональной)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социальным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14363"/>
            <a:ext cx="7332662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solidFill>
                  <a:schemeClr val="bg1"/>
                </a:solidFill>
              </a:rPr>
              <a:t>Независимая оценка качества услуг отраслей социальной сферы</a:t>
            </a:r>
          </a:p>
        </p:txBody>
      </p:sp>
      <p:sp>
        <p:nvSpPr>
          <p:cNvPr id="23555" name="Заголовок 4"/>
          <p:cNvSpPr>
            <a:spLocks noGrp="1"/>
          </p:cNvSpPr>
          <p:nvPr>
            <p:ph type="title"/>
          </p:nvPr>
        </p:nvSpPr>
        <p:spPr>
          <a:xfrm>
            <a:off x="425450" y="974725"/>
            <a:ext cx="10972800" cy="827088"/>
          </a:xfrm>
        </p:spPr>
        <p:txBody>
          <a:bodyPr/>
          <a:lstStyle/>
          <a:p>
            <a:r>
              <a:rPr lang="ru-RU" altLang="ru-RU" smtClean="0"/>
              <a:t>Индикативное управление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0038" y="1801813"/>
          <a:ext cx="1163955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936">
                  <a:extLst>
                    <a:ext uri="{9D8B030D-6E8A-4147-A177-3AD203B41FA5}">
                      <a16:colId xmlns:a16="http://schemas.microsoft.com/office/drawing/2014/main" xmlns="" val="2047526335"/>
                    </a:ext>
                  </a:extLst>
                </a:gridCol>
                <a:gridCol w="1657111">
                  <a:extLst>
                    <a:ext uri="{9D8B030D-6E8A-4147-A177-3AD203B41FA5}">
                      <a16:colId xmlns:a16="http://schemas.microsoft.com/office/drawing/2014/main" xmlns="" val="3253019005"/>
                    </a:ext>
                  </a:extLst>
                </a:gridCol>
                <a:gridCol w="1657113">
                  <a:extLst>
                    <a:ext uri="{9D8B030D-6E8A-4147-A177-3AD203B41FA5}">
                      <a16:colId xmlns:a16="http://schemas.microsoft.com/office/drawing/2014/main" xmlns="" val="2047320397"/>
                    </a:ext>
                  </a:extLst>
                </a:gridCol>
                <a:gridCol w="1534012">
                  <a:extLst>
                    <a:ext uri="{9D8B030D-6E8A-4147-A177-3AD203B41FA5}">
                      <a16:colId xmlns:a16="http://schemas.microsoft.com/office/drawing/2014/main" xmlns="" val="1904221749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xmlns="" val="116866593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xmlns="" val="1223315644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xmlns="" val="850822844"/>
                    </a:ext>
                  </a:extLst>
                </a:gridCol>
              </a:tblGrid>
              <a:tr h="4370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Открытость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Комфортность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Время ожидания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Доброжелатель-</a:t>
                      </a:r>
                      <a:r>
                        <a:rPr lang="ru-RU" sz="1400" dirty="0" err="1" smtClean="0"/>
                        <a:t>ность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Удовлетворен-</a:t>
                      </a:r>
                      <a:r>
                        <a:rPr lang="ru-RU" sz="1400" dirty="0" err="1" smtClean="0"/>
                        <a:t>ность</a:t>
                      </a:r>
                      <a:endParaRPr lang="ru-RU" sz="14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336590581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Организация 1</a:t>
                      </a:r>
                      <a:endParaRPr lang="ru-RU" sz="14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4061759566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Организация 2</a:t>
                      </a:r>
                      <a:endParaRPr lang="ru-RU" sz="14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666326567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Организация 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406781637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мах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965198985"/>
                  </a:ext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081588" y="3932238"/>
            <a:ext cx="2076450" cy="3778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0038" y="4459288"/>
          <a:ext cx="1163955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936">
                  <a:extLst>
                    <a:ext uri="{9D8B030D-6E8A-4147-A177-3AD203B41FA5}">
                      <a16:colId xmlns:a16="http://schemas.microsoft.com/office/drawing/2014/main" xmlns="" val="2047526335"/>
                    </a:ext>
                  </a:extLst>
                </a:gridCol>
                <a:gridCol w="1657111">
                  <a:extLst>
                    <a:ext uri="{9D8B030D-6E8A-4147-A177-3AD203B41FA5}">
                      <a16:colId xmlns:a16="http://schemas.microsoft.com/office/drawing/2014/main" xmlns="" val="3253019005"/>
                    </a:ext>
                  </a:extLst>
                </a:gridCol>
                <a:gridCol w="1657113">
                  <a:extLst>
                    <a:ext uri="{9D8B030D-6E8A-4147-A177-3AD203B41FA5}">
                      <a16:colId xmlns:a16="http://schemas.microsoft.com/office/drawing/2014/main" xmlns="" val="2047320397"/>
                    </a:ext>
                  </a:extLst>
                </a:gridCol>
                <a:gridCol w="1534012">
                  <a:extLst>
                    <a:ext uri="{9D8B030D-6E8A-4147-A177-3AD203B41FA5}">
                      <a16:colId xmlns:a16="http://schemas.microsoft.com/office/drawing/2014/main" xmlns="" val="1904221749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xmlns="" val="116866593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xmlns="" val="1223315644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xmlns="" val="850822844"/>
                    </a:ext>
                  </a:extLst>
                </a:gridCol>
              </a:tblGrid>
              <a:tr h="4370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Открытость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Комфортность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Время ожидания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Доброжелатель-</a:t>
                      </a:r>
                      <a:r>
                        <a:rPr lang="ru-RU" sz="1400" dirty="0" err="1" smtClean="0"/>
                        <a:t>ность</a:t>
                      </a:r>
                      <a:endParaRPr lang="ru-RU" sz="1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Удовлетворен-</a:t>
                      </a:r>
                      <a:r>
                        <a:rPr lang="ru-RU" sz="1400" dirty="0" err="1" smtClean="0"/>
                        <a:t>ность</a:t>
                      </a:r>
                      <a:endParaRPr lang="ru-RU" sz="14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336590581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Организация 1</a:t>
                      </a:r>
                      <a:endParaRPr lang="ru-RU" sz="14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4061759566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Организация 2</a:t>
                      </a:r>
                      <a:endParaRPr lang="ru-RU" sz="14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666326567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Организация 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406781637"/>
                  </a:ext>
                </a:extLst>
              </a:tr>
              <a:tr h="36453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мах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2965198985"/>
                  </a:ext>
                </a:extLst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5316538" y="1695450"/>
            <a:ext cx="1736725" cy="561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38825" y="4702175"/>
            <a:ext cx="692150" cy="2063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14363"/>
            <a:ext cx="7332662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solidFill>
                  <a:schemeClr val="bg1"/>
                </a:solidFill>
              </a:rPr>
              <a:t>Независимая оценка качества услуг отраслей социальной сферы</a:t>
            </a:r>
          </a:p>
        </p:txBody>
      </p:sp>
      <p:sp>
        <p:nvSpPr>
          <p:cNvPr id="25603" name="Заголовок 4"/>
          <p:cNvSpPr>
            <a:spLocks noGrp="1"/>
          </p:cNvSpPr>
          <p:nvPr>
            <p:ph type="title"/>
          </p:nvPr>
        </p:nvSpPr>
        <p:spPr>
          <a:xfrm>
            <a:off x="425450" y="974725"/>
            <a:ext cx="10972800" cy="827088"/>
          </a:xfrm>
        </p:spPr>
        <p:txBody>
          <a:bodyPr/>
          <a:lstStyle/>
          <a:p>
            <a:r>
              <a:rPr lang="ru-RU" altLang="ru-RU" smtClean="0"/>
              <a:t>Независимая оценка + индикативное управление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450" y="1682750"/>
            <a:ext cx="11461750" cy="36830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«перевод» показателей оценки в индикаторы (отслеживание динамики или отклонение от норматива)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450" y="2252663"/>
            <a:ext cx="5021263" cy="2586037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algn="just" eaLnBrk="1" hangingPunct="1">
              <a:buFont typeface="Symbol" pitchFamily="18" charset="2"/>
              <a:buChar char=""/>
            </a:pP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среднее значение показателя оценки по ХМАО-Югре;</a:t>
            </a:r>
          </a:p>
          <a:p>
            <a:pPr algn="just" eaLnBrk="1" hangingPunct="1">
              <a:buFont typeface="Symbol" pitchFamily="18" charset="2"/>
              <a:buChar char=""/>
            </a:pPr>
            <a:r>
              <a:rPr lang="ru-RU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среднее значение показателя по муниципальному образованию Югры;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Symbol" pitchFamily="18" charset="2"/>
              <a:buChar char=""/>
            </a:pPr>
            <a:r>
              <a:rPr lang="ru-RU" altLang="ru-RU">
                <a:latin typeface="Times New Roman" pitchFamily="18" charset="0"/>
                <a:cs typeface="Calibri" pitchFamily="34" charset="0"/>
              </a:rPr>
              <a:t>среднее значение показателя оценки по кластеру (группе) организаций, соответствующему специфике деятельности учреждения – (по месту расположения, по типу и виду учреждения, по статусу и т.п.).</a:t>
            </a:r>
            <a:endParaRPr lang="ru-RU" alt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5821262" y="2253029"/>
          <a:ext cx="6065938" cy="438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 rot="1794278">
            <a:off x="9199563" y="4741863"/>
            <a:ext cx="1531937" cy="484187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 rot="20079628">
            <a:off x="9175750" y="3317875"/>
            <a:ext cx="1555750" cy="6604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5450" y="5040313"/>
            <a:ext cx="5021263" cy="1476375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Calibri" pitchFamily="34" charset="0"/>
              </a:rPr>
              <a:t>+ отклонения в виде наиболее явно выраженных разрывов оценки между «внешними» респондентами (обучающимися и их родителями) и «внутренними» участниками опросов (педагогическими работниками)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14363"/>
            <a:ext cx="7332662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solidFill>
                  <a:schemeClr val="bg1"/>
                </a:solidFill>
              </a:rPr>
              <a:t>Независимая оценка качества услуг отраслей социальной сферы</a:t>
            </a:r>
          </a:p>
        </p:txBody>
      </p:sp>
      <p:sp>
        <p:nvSpPr>
          <p:cNvPr id="27651" name="Заголовок 4"/>
          <p:cNvSpPr>
            <a:spLocks noGrp="1"/>
          </p:cNvSpPr>
          <p:nvPr>
            <p:ph type="title"/>
          </p:nvPr>
        </p:nvSpPr>
        <p:spPr>
          <a:xfrm>
            <a:off x="425450" y="974725"/>
            <a:ext cx="10972800" cy="827088"/>
          </a:xfrm>
        </p:spPr>
        <p:txBody>
          <a:bodyPr/>
          <a:lstStyle/>
          <a:p>
            <a:r>
              <a:rPr lang="ru-RU" altLang="ru-RU" smtClean="0"/>
              <a:t>Независимая оценка + индикативное управление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450" y="1682750"/>
            <a:ext cx="11461750" cy="64611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синхронизация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целей и задач развития организации с приоритетами государственной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социальным заказом</a:t>
            </a:r>
          </a:p>
        </p:txBody>
      </p:sp>
      <p:sp>
        <p:nvSpPr>
          <p:cNvPr id="27653" name="Прямоугольник 9"/>
          <p:cNvSpPr>
            <a:spLocks noChangeArrowheads="1"/>
          </p:cNvSpPr>
          <p:nvPr/>
        </p:nvSpPr>
        <p:spPr bwMode="auto">
          <a:xfrm>
            <a:off x="425450" y="2451100"/>
            <a:ext cx="11461750" cy="646113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Calibri" pitchFamily="34" charset="0"/>
              </a:rPr>
              <a:t>По результатам применения экспертного метода попарного ранжирования показателей оценки с позиции приоритетов развития организации формировались весовые коэффициенты показателей</a:t>
            </a:r>
            <a:endParaRPr lang="ru-RU" altLang="ru-RU"/>
          </a:p>
        </p:txBody>
      </p:sp>
      <p:pic>
        <p:nvPicPr>
          <p:cNvPr id="2765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79775"/>
            <a:ext cx="4959350" cy="357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279775"/>
            <a:ext cx="6234112" cy="357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384800" y="4713288"/>
            <a:ext cx="349250" cy="7127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14363"/>
            <a:ext cx="7332662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950" indent="-285750">
              <a:defRPr>
                <a:solidFill>
                  <a:schemeClr val="tx1"/>
                </a:solidFill>
                <a:latin typeface="PT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PT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PT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PT Sans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solidFill>
                  <a:schemeClr val="bg1"/>
                </a:solidFill>
              </a:rPr>
              <a:t>Независимая оценка качества услуг отраслей социальной сферы</a:t>
            </a:r>
          </a:p>
        </p:txBody>
      </p:sp>
      <p:sp>
        <p:nvSpPr>
          <p:cNvPr id="29699" name="Заголовок 4"/>
          <p:cNvSpPr>
            <a:spLocks noGrp="1"/>
          </p:cNvSpPr>
          <p:nvPr>
            <p:ph type="title"/>
          </p:nvPr>
        </p:nvSpPr>
        <p:spPr>
          <a:xfrm>
            <a:off x="425450" y="974725"/>
            <a:ext cx="10972800" cy="827088"/>
          </a:xfrm>
        </p:spPr>
        <p:txBody>
          <a:bodyPr/>
          <a:lstStyle/>
          <a:p>
            <a:r>
              <a:rPr lang="ru-RU" altLang="ru-RU" smtClean="0"/>
              <a:t>Независимая оценка + индикативное управление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450" y="1682750"/>
            <a:ext cx="11461750" cy="64611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синхронизация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целей и задач развития организации с приоритетами государственной (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региональной) политики и социальным заказом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97000" y="2779713"/>
            <a:ext cx="3784600" cy="9667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1. Индикаторы</a:t>
            </a:r>
            <a:endParaRPr lang="ru-RU" sz="20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34163" y="2779713"/>
            <a:ext cx="3784600" cy="9667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2. Анализ индикаторов</a:t>
            </a:r>
            <a:endParaRPr lang="ru-RU" sz="20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34163" y="4645025"/>
            <a:ext cx="3784600" cy="9667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3. Тактические (срочные) управленческие решения</a:t>
            </a:r>
            <a:endParaRPr lang="ru-RU" sz="2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7000" y="4645025"/>
            <a:ext cx="3784600" cy="9667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4. Стратегические (плановые) управленческие решения</a:t>
            </a:r>
            <a:endParaRPr lang="ru-RU" sz="2000" b="1" i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211763" y="2941638"/>
            <a:ext cx="1422400" cy="6429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115300" y="3746500"/>
            <a:ext cx="822325" cy="898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5181600" y="4806950"/>
            <a:ext cx="1452563" cy="646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2905125" y="3746500"/>
            <a:ext cx="768350" cy="898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Рисунок 1"/>
          <p:cNvSpPr>
            <a:spLocks noGrp="1" noTextEdit="1"/>
          </p:cNvSpPr>
          <p:nvPr>
            <p:ph type="pic" sz="quarter" idx="10"/>
          </p:nvPr>
        </p:nvSpPr>
        <p:spPr>
          <a:xfrm>
            <a:off x="7545388" y="2346325"/>
            <a:ext cx="4037012" cy="1885950"/>
          </a:xfrm>
          <a:custGeom>
            <a:avLst/>
            <a:gdLst>
              <a:gd name="T0" fmla="*/ 0 w 3027362"/>
              <a:gd name="T1" fmla="*/ 0 h 1885950"/>
              <a:gd name="T2" fmla="*/ 3027362 w 3027362"/>
              <a:gd name="T3" fmla="*/ 0 h 1885950"/>
              <a:gd name="T4" fmla="*/ 3027362 w 3027362"/>
              <a:gd name="T5" fmla="*/ 1063625 h 1885950"/>
              <a:gd name="T6" fmla="*/ 3026362 w 3027362"/>
              <a:gd name="T7" fmla="*/ 1063625 h 1885950"/>
              <a:gd name="T8" fmla="*/ 3023015 w 3027362"/>
              <a:gd name="T9" fmla="*/ 1129917 h 1885950"/>
              <a:gd name="T10" fmla="*/ 2271329 w 3027362"/>
              <a:gd name="T11" fmla="*/ 1881603 h 1885950"/>
              <a:gd name="T12" fmla="*/ 2205037 w 3027362"/>
              <a:gd name="T13" fmla="*/ 1884951 h 1885950"/>
              <a:gd name="T14" fmla="*/ 2205037 w 3027362"/>
              <a:gd name="T15" fmla="*/ 1885950 h 1885950"/>
              <a:gd name="T16" fmla="*/ 0 w 3027362"/>
              <a:gd name="T17" fmla="*/ 1885950 h 1885950"/>
              <a:gd name="T18" fmla="*/ 0 w 3027362"/>
              <a:gd name="T19" fmla="*/ 0 h 1885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31747" name="Рисунок 2"/>
          <p:cNvSpPr>
            <a:spLocks noGrp="1" noTextEdit="1"/>
          </p:cNvSpPr>
          <p:nvPr>
            <p:ph type="pic" sz="quarter" idx="11"/>
          </p:nvPr>
        </p:nvSpPr>
        <p:spPr>
          <a:xfrm>
            <a:off x="7545388" y="4384675"/>
            <a:ext cx="4037012" cy="1885950"/>
          </a:xfrm>
          <a:custGeom>
            <a:avLst/>
            <a:gdLst>
              <a:gd name="T0" fmla="*/ 0 w 3027362"/>
              <a:gd name="T1" fmla="*/ 0 h 1885950"/>
              <a:gd name="T2" fmla="*/ 3027362 w 3027362"/>
              <a:gd name="T3" fmla="*/ 0 h 1885950"/>
              <a:gd name="T4" fmla="*/ 3027362 w 3027362"/>
              <a:gd name="T5" fmla="*/ 1063625 h 1885950"/>
              <a:gd name="T6" fmla="*/ 3026362 w 3027362"/>
              <a:gd name="T7" fmla="*/ 1063625 h 1885950"/>
              <a:gd name="T8" fmla="*/ 3023015 w 3027362"/>
              <a:gd name="T9" fmla="*/ 1129917 h 1885950"/>
              <a:gd name="T10" fmla="*/ 2271329 w 3027362"/>
              <a:gd name="T11" fmla="*/ 1881603 h 1885950"/>
              <a:gd name="T12" fmla="*/ 2205037 w 3027362"/>
              <a:gd name="T13" fmla="*/ 1884951 h 1885950"/>
              <a:gd name="T14" fmla="*/ 2205037 w 3027362"/>
              <a:gd name="T15" fmla="*/ 1885950 h 1885950"/>
              <a:gd name="T16" fmla="*/ 0 w 3027362"/>
              <a:gd name="T17" fmla="*/ 1885950 h 1885950"/>
              <a:gd name="T18" fmla="*/ 0 w 3027362"/>
              <a:gd name="T19" fmla="*/ 0 h 1885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</p:spPr>
      </p:sp>
      <p:pic>
        <p:nvPicPr>
          <p:cNvPr id="3174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169863"/>
            <a:ext cx="51006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41338"/>
            <a:ext cx="4624387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9863"/>
            <a:ext cx="6107113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284</TotalTime>
  <Words>698</Words>
  <Application>Microsoft Office PowerPoint</Application>
  <PresentationFormat>Произвольный</PresentationFormat>
  <Paragraphs>135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PT Sans</vt:lpstr>
      <vt:lpstr>Arial</vt:lpstr>
      <vt:lpstr>PT Sans Caption</vt:lpstr>
      <vt:lpstr>Wingdings</vt:lpstr>
      <vt:lpstr>Calibri</vt:lpstr>
      <vt:lpstr>Verdana</vt:lpstr>
      <vt:lpstr>Times New Roman</vt:lpstr>
      <vt:lpstr>Symbol</vt:lpstr>
      <vt:lpstr>ЮГУ</vt:lpstr>
      <vt:lpstr>ЮГУ 2</vt:lpstr>
      <vt:lpstr>Потенциал института независимой оценки качества оказания услуг в повышении эффективности управления организацией общественного сектора</vt:lpstr>
      <vt:lpstr>Немного про «ловушки»</vt:lpstr>
      <vt:lpstr>Историческая справка</vt:lpstr>
      <vt:lpstr>Преимущества (потенциал)</vt:lpstr>
      <vt:lpstr>Индикативное управление</vt:lpstr>
      <vt:lpstr>Независимая оценка + индикативное управление</vt:lpstr>
      <vt:lpstr>Независимая оценка + индикативное управление</vt:lpstr>
      <vt:lpstr>Независимая оценка + индикативное управление</vt:lpstr>
      <vt:lpstr>Презентация PowerPoint</vt:lpstr>
      <vt:lpstr>Немного сравнений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Ильин Игорь Вячеславович</cp:lastModifiedBy>
  <cp:revision>35</cp:revision>
  <dcterms:created xsi:type="dcterms:W3CDTF">2019-03-10T22:10:48Z</dcterms:created>
  <dcterms:modified xsi:type="dcterms:W3CDTF">2019-11-28T09:53:46Z</dcterms:modified>
</cp:coreProperties>
</file>