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6" r:id="rId2"/>
    <p:sldId id="261" r:id="rId3"/>
    <p:sldId id="262" r:id="rId4"/>
    <p:sldId id="260" r:id="rId5"/>
    <p:sldId id="256" r:id="rId6"/>
    <p:sldId id="263" r:id="rId7"/>
    <p:sldId id="265" r:id="rId8"/>
    <p:sldId id="266" r:id="rId9"/>
    <p:sldId id="264" r:id="rId10"/>
    <p:sldId id="257" r:id="rId11"/>
    <p:sldId id="258" r:id="rId12"/>
    <p:sldId id="267" r:id="rId13"/>
    <p:sldId id="259" r:id="rId14"/>
    <p:sldId id="268" r:id="rId15"/>
    <p:sldId id="269" r:id="rId16"/>
    <p:sldId id="270" r:id="rId17"/>
    <p:sldId id="271" r:id="rId18"/>
    <p:sldId id="274" r:id="rId19"/>
    <p:sldId id="272" r:id="rId20"/>
    <p:sldId id="273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21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FDD9A-3533-AB4A-9E93-30529147CD54}" type="datetimeFigureOut">
              <a:rPr lang="ru-RU" smtClean="0"/>
              <a:t>26.11.19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E9F0-7809-0C4A-9003-8395B3D50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830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FDD9A-3533-AB4A-9E93-30529147CD54}" type="datetimeFigureOut">
              <a:rPr lang="ru-RU" smtClean="0"/>
              <a:t>26.11.19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E9F0-7809-0C4A-9003-8395B3D50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374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FDD9A-3533-AB4A-9E93-30529147CD54}" type="datetimeFigureOut">
              <a:rPr lang="ru-RU" smtClean="0"/>
              <a:t>26.11.19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E9F0-7809-0C4A-9003-8395B3D50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624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FDD9A-3533-AB4A-9E93-30529147CD54}" type="datetimeFigureOut">
              <a:rPr lang="ru-RU" smtClean="0"/>
              <a:t>26.11.19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E9F0-7809-0C4A-9003-8395B3D50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724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FDD9A-3533-AB4A-9E93-30529147CD54}" type="datetimeFigureOut">
              <a:rPr lang="ru-RU" smtClean="0"/>
              <a:t>26.11.19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E9F0-7809-0C4A-9003-8395B3D50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823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FDD9A-3533-AB4A-9E93-30529147CD54}" type="datetimeFigureOut">
              <a:rPr lang="ru-RU" smtClean="0"/>
              <a:t>26.11.19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E9F0-7809-0C4A-9003-8395B3D50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602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FDD9A-3533-AB4A-9E93-30529147CD54}" type="datetimeFigureOut">
              <a:rPr lang="ru-RU" smtClean="0"/>
              <a:t>26.11.19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E9F0-7809-0C4A-9003-8395B3D50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389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FDD9A-3533-AB4A-9E93-30529147CD54}" type="datetimeFigureOut">
              <a:rPr lang="ru-RU" smtClean="0"/>
              <a:t>26.11.19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E9F0-7809-0C4A-9003-8395B3D50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806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FDD9A-3533-AB4A-9E93-30529147CD54}" type="datetimeFigureOut">
              <a:rPr lang="ru-RU" smtClean="0"/>
              <a:t>26.11.19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E9F0-7809-0C4A-9003-8395B3D50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126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FDD9A-3533-AB4A-9E93-30529147CD54}" type="datetimeFigureOut">
              <a:rPr lang="ru-RU" smtClean="0"/>
              <a:t>26.11.19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E9F0-7809-0C4A-9003-8395B3D50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779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FDD9A-3533-AB4A-9E93-30529147CD54}" type="datetimeFigureOut">
              <a:rPr lang="ru-RU" smtClean="0"/>
              <a:t>26.11.19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E9F0-7809-0C4A-9003-8395B3D50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915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FDD9A-3533-AB4A-9E93-30529147CD54}" type="datetimeFigureOut">
              <a:rPr lang="ru-RU" smtClean="0"/>
              <a:t>26.11.19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8E9F0-7809-0C4A-9003-8395B3D50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359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3"/>
          <p:cNvSpPr>
            <a:spLocks noGrp="1"/>
          </p:cNvSpPr>
          <p:nvPr>
            <p:ph type="ctrTitle"/>
          </p:nvPr>
        </p:nvSpPr>
        <p:spPr>
          <a:xfrm>
            <a:off x="685800" y="1402983"/>
            <a:ext cx="7772400" cy="2197467"/>
          </a:xfrm>
        </p:spPr>
        <p:txBody>
          <a:bodyPr>
            <a:noAutofit/>
          </a:bodyPr>
          <a:lstStyle/>
          <a:p>
            <a:r>
              <a:rPr lang="ru-RU" sz="3600" b="1" dirty="0"/>
              <a:t>Развитие человеческого потенциала через библиотеки: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к </a:t>
            </a:r>
            <a:r>
              <a:rPr lang="ru-RU" sz="3600" b="1" dirty="0"/>
              <a:t>постановке вопроса</a:t>
            </a:r>
            <a:br>
              <a:rPr lang="ru-RU" sz="3600" b="1" dirty="0"/>
            </a:br>
            <a:endParaRPr lang="ru-RU" sz="3600" b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algn="l">
              <a:lnSpc>
                <a:spcPct val="120000"/>
              </a:lnSpc>
            </a:pPr>
            <a:r>
              <a:rPr lang="ru-RU" dirty="0" smtClean="0">
                <a:solidFill>
                  <a:schemeClr val="tx1"/>
                </a:solidFill>
              </a:rPr>
              <a:t>Чудинова Вера Петровна, </a:t>
            </a:r>
          </a:p>
          <a:p>
            <a:pPr algn="l">
              <a:lnSpc>
                <a:spcPct val="120000"/>
              </a:lnSpc>
            </a:pPr>
            <a:r>
              <a:rPr lang="ru-RU" dirty="0" smtClean="0">
                <a:solidFill>
                  <a:schemeClr val="tx1"/>
                </a:solidFill>
              </a:rPr>
              <a:t>главный научный сотрудник ФГБУК «Российская государственная детская библиотека», кандидат педагогический наук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002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США, Центр будущего библиотек (</a:t>
            </a:r>
            <a:r>
              <a:rPr lang="en-US" sz="3200" b="1" dirty="0" smtClean="0"/>
              <a:t>ALA</a:t>
            </a:r>
            <a:r>
              <a:rPr lang="ru-RU" sz="3200" b="1" dirty="0" smtClean="0"/>
              <a:t>). Категории и тренды</a:t>
            </a:r>
            <a:endParaRPr lang="ru-RU" sz="3200" b="1" dirty="0"/>
          </a:p>
        </p:txBody>
      </p:sp>
      <p:pic>
        <p:nvPicPr>
          <p:cNvPr id="2" name="Содержимое 1" descr="Снимок экрана 2019-11-26 в 10.17.1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" r="1160"/>
          <a:stretch>
            <a:fillRect/>
          </a:stretch>
        </p:blipFill>
        <p:spPr/>
      </p:pic>
      <p:sp>
        <p:nvSpPr>
          <p:cNvPr id="3" name="TextBox 2"/>
          <p:cNvSpPr txBox="1"/>
          <p:nvPr/>
        </p:nvSpPr>
        <p:spPr>
          <a:xfrm>
            <a:off x="2510262" y="221523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5758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Пример</a:t>
            </a:r>
            <a:r>
              <a:rPr lang="ru-RU" sz="3200" b="1" dirty="0"/>
              <a:t>.</a:t>
            </a:r>
            <a:r>
              <a:rPr lang="ru-RU" sz="3200" b="1" dirty="0" smtClean="0"/>
              <a:t> Доклад «Состояние библиотек Америки» (2019 год)</a:t>
            </a:r>
            <a:endParaRPr lang="ru-RU" sz="3200" b="1" dirty="0"/>
          </a:p>
        </p:txBody>
      </p:sp>
      <p:pic>
        <p:nvPicPr>
          <p:cNvPr id="4" name="Содержимое 3" descr="Снимок экрана 2019-11-26 в 9.55.5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085" r="-620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03794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99430" y="502120"/>
            <a:ext cx="6290422" cy="5632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Из Доклада:</a:t>
            </a:r>
            <a:r>
              <a:rPr lang="ru-RU" sz="2400" dirty="0" smtClean="0"/>
              <a:t> </a:t>
            </a:r>
          </a:p>
          <a:p>
            <a:r>
              <a:rPr lang="ru-RU" sz="2400" dirty="0" smtClean="0"/>
              <a:t>Как </a:t>
            </a:r>
            <a:r>
              <a:rPr lang="ru-RU" sz="2400" dirty="0"/>
              <a:t>показывают исследования, </a:t>
            </a:r>
            <a:r>
              <a:rPr lang="ru-RU" sz="2400" b="1" dirty="0" smtClean="0"/>
              <a:t>для счастья американцев библиотеки имеют важное  значение. </a:t>
            </a:r>
            <a:r>
              <a:rPr lang="ru-RU" sz="2400" dirty="0" smtClean="0"/>
              <a:t>Сообщества</a:t>
            </a:r>
            <a:r>
              <a:rPr lang="ru-RU" sz="2400" dirty="0"/>
              <a:t>, которые тратят больше на библиотеки, парки и автомагистрали, поддерживают благосостояние членов сообщества.</a:t>
            </a:r>
          </a:p>
          <a:p>
            <a:r>
              <a:rPr lang="ru-RU" sz="2400" b="1" dirty="0" smtClean="0"/>
              <a:t>Вложения в </a:t>
            </a:r>
            <a:r>
              <a:rPr lang="ru-RU" sz="2400" b="1" dirty="0"/>
              <a:t>б</a:t>
            </a:r>
            <a:r>
              <a:rPr lang="ru-RU" sz="2400" b="1" dirty="0" smtClean="0"/>
              <a:t>иблиотеки </a:t>
            </a:r>
            <a:r>
              <a:rPr lang="ru-RU" sz="2400" b="1" dirty="0"/>
              <a:t>- это </a:t>
            </a:r>
            <a:r>
              <a:rPr lang="ru-RU" sz="2400" b="1" dirty="0" smtClean="0"/>
              <a:t>разумные инвестиции. </a:t>
            </a:r>
            <a:r>
              <a:rPr lang="ru-RU" sz="2400" dirty="0"/>
              <a:t>Недавние исследования показывают, что </a:t>
            </a:r>
            <a:r>
              <a:rPr lang="ru-RU" sz="2400" dirty="0" smtClean="0"/>
              <a:t>на каждый </a:t>
            </a:r>
            <a:r>
              <a:rPr lang="ru-RU" sz="2400" dirty="0"/>
              <a:t>доллар, потраченный на публичные библиотеки штата Огайо, жители получили $ 5,48.</a:t>
            </a:r>
          </a:p>
          <a:p>
            <a:r>
              <a:rPr lang="ru-RU" sz="2400" dirty="0"/>
              <a:t>Американцы ходят в публичные библиотеки (1,35 миллиарда посещений) </a:t>
            </a:r>
            <a:r>
              <a:rPr lang="ru-RU" sz="2400" dirty="0" smtClean="0"/>
              <a:t>намного чаще</a:t>
            </a:r>
            <a:r>
              <a:rPr lang="ru-RU" sz="2400" dirty="0"/>
              <a:t>, чем в кино (1,24 миллиарда посещений).</a:t>
            </a:r>
            <a:r>
              <a:rPr lang="ru-RU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6095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Пример. Великобритания. «Амбиции публичных библиотек» (2016 год) 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15506" y="1417639"/>
            <a:ext cx="7634151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/>
              <a:t>Какие цели библиотеки могут реализовать?</a:t>
            </a:r>
          </a:p>
          <a:p>
            <a:r>
              <a:rPr lang="ru-RU" sz="2300" dirty="0"/>
              <a:t>Цель 1: Чтение и грамотность</a:t>
            </a:r>
          </a:p>
          <a:p>
            <a:r>
              <a:rPr lang="ru-RU" sz="2300" dirty="0"/>
              <a:t>Цель 2: Цифровая грамотность</a:t>
            </a:r>
          </a:p>
          <a:p>
            <a:r>
              <a:rPr lang="ru-RU" sz="2300" dirty="0"/>
              <a:t>Цель 3: Здоровье и хорошее самочувствие</a:t>
            </a:r>
          </a:p>
          <a:p>
            <a:r>
              <a:rPr lang="ru-RU" sz="2300" dirty="0"/>
              <a:t>Цель 4: Экономический рост</a:t>
            </a:r>
          </a:p>
          <a:p>
            <a:r>
              <a:rPr lang="ru-RU" sz="2300" dirty="0"/>
              <a:t>Цель 5: Культура и творчество</a:t>
            </a:r>
          </a:p>
          <a:p>
            <a:r>
              <a:rPr lang="ru-RU" sz="2300" dirty="0"/>
              <a:t>Цель 6: Сообщества</a:t>
            </a:r>
          </a:p>
          <a:p>
            <a:r>
              <a:rPr lang="ru-RU" sz="2300" dirty="0"/>
              <a:t>Цель 7: Обучение</a:t>
            </a:r>
          </a:p>
          <a:p>
            <a:r>
              <a:rPr lang="ru-RU" sz="2300" dirty="0"/>
              <a:t>Что могут сделать библиотеки, чтобы это произошло?</a:t>
            </a:r>
          </a:p>
          <a:p>
            <a:r>
              <a:rPr lang="ru-RU" sz="2300" dirty="0"/>
              <a:t>Управление и достижение</a:t>
            </a:r>
          </a:p>
          <a:p>
            <a:r>
              <a:rPr lang="ru-RU" sz="2300" dirty="0"/>
              <a:t>Новые способы работы</a:t>
            </a:r>
          </a:p>
          <a:p>
            <a:r>
              <a:rPr lang="ru-RU" sz="2300" dirty="0"/>
              <a:t>Маркетинг и коммуникации</a:t>
            </a:r>
          </a:p>
          <a:p>
            <a:r>
              <a:rPr lang="ru-RU" sz="2300" dirty="0"/>
              <a:t>План действий</a:t>
            </a:r>
            <a:r>
              <a:rPr lang="ru-RU" sz="23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32310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3"/>
          <p:cNvSpPr>
            <a:spLocks noGrp="1"/>
          </p:cNvSpPr>
          <p:nvPr>
            <p:ph type="title"/>
          </p:nvPr>
        </p:nvSpPr>
        <p:spPr>
          <a:xfrm>
            <a:off x="457200" y="326593"/>
            <a:ext cx="8229600" cy="692415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Великобритания, 2016 год</a:t>
            </a:r>
            <a:endParaRPr lang="ru-RU" sz="32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019008"/>
            <a:ext cx="8229600" cy="5107155"/>
          </a:xfrm>
        </p:spPr>
        <p:txBody>
          <a:bodyPr>
            <a:normAutofit fontScale="92500" lnSpcReduction="20000"/>
          </a:bodyPr>
          <a:lstStyle/>
          <a:p>
            <a:r>
              <a:rPr lang="bg-BG" dirty="0"/>
              <a:t>Согласно результатам проведенных исследований, библиотеки приносят выгоды обществу и возвращают вложенные в них инвестиции в соотношении затраты/ выгоды </a:t>
            </a:r>
            <a:r>
              <a:rPr lang="bg-BG" dirty="0" smtClean="0"/>
              <a:t>1</a:t>
            </a:r>
            <a:r>
              <a:rPr lang="bg-BG" dirty="0"/>
              <a:t>:</a:t>
            </a:r>
            <a:r>
              <a:rPr lang="bg-BG" dirty="0" smtClean="0"/>
              <a:t>5 (в </a:t>
            </a:r>
            <a:r>
              <a:rPr lang="bg-BG" dirty="0"/>
              <a:t>пятикратном </a:t>
            </a:r>
            <a:r>
              <a:rPr lang="bg-BG" dirty="0" smtClean="0"/>
              <a:t>размере).</a:t>
            </a:r>
          </a:p>
          <a:p>
            <a:r>
              <a:rPr lang="ru-RU" dirty="0" smtClean="0"/>
              <a:t> Библиотеки </a:t>
            </a:r>
            <a:r>
              <a:rPr lang="bg-BG" dirty="0" smtClean="0"/>
              <a:t>имеют </a:t>
            </a:r>
            <a:r>
              <a:rPr lang="bg-BG" dirty="0"/>
              <a:t>три основных </a:t>
            </a:r>
            <a:r>
              <a:rPr lang="bg-BG" dirty="0" smtClean="0"/>
              <a:t>«</a:t>
            </a:r>
            <a:r>
              <a:rPr lang="ru-RU" dirty="0" smtClean="0"/>
              <a:t>компонента</a:t>
            </a:r>
            <a:r>
              <a:rPr lang="bg-BG" dirty="0" smtClean="0"/>
              <a:t>»</a:t>
            </a:r>
            <a:r>
              <a:rPr lang="bg-BG" dirty="0"/>
              <a:t>: безопасное, свободное, творческое </a:t>
            </a:r>
            <a:r>
              <a:rPr lang="bg-BG" dirty="0" smtClean="0"/>
              <a:t>пространство; отличный </a:t>
            </a:r>
            <a:r>
              <a:rPr lang="bg-BG" dirty="0"/>
              <a:t>выбор качественных книг, цифровых ресурсов и другого контента; здесь работают хорошо обученные приветливые люди, которые могут помочь пользователям найти то, что они </a:t>
            </a:r>
            <a:r>
              <a:rPr lang="bg-BG" dirty="0" smtClean="0"/>
              <a:t>хотят, </a:t>
            </a:r>
            <a:r>
              <a:rPr lang="bg-BG" dirty="0"/>
              <a:t>самостоятельно или с </a:t>
            </a:r>
            <a:r>
              <a:rPr lang="bg-BG" dirty="0" smtClean="0"/>
              <a:t>поддержкой.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077936" y="87132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230336" y="102372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959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Россия. Библиотеки активно трансформируются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Многие библиотеки нашей страны трансформируются (как правило, когда у них появляются средства для финансирования).</a:t>
            </a:r>
          </a:p>
          <a:p>
            <a:r>
              <a:rPr lang="ru-RU" dirty="0" smtClean="0"/>
              <a:t>Модельные библиотеки нового типа/нового поколения – это примеры таких трансформаций. Проекты этих библиотек отвечают потребностям населения, они оригинальны и очень разнообразны.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41303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Потребности страны и населения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Для успешной модернизации и построения в России общества знаний и цифровой экономики требуются образованные граждане, владеющие широком набором новых компетенций.</a:t>
            </a:r>
            <a:endParaRPr lang="en-US" dirty="0" smtClean="0"/>
          </a:p>
          <a:p>
            <a:r>
              <a:rPr lang="ru-RU" dirty="0"/>
              <a:t>Р</a:t>
            </a:r>
            <a:r>
              <a:rPr lang="ru-RU" dirty="0" smtClean="0"/>
              <a:t>аботодатели </a:t>
            </a:r>
            <a:r>
              <a:rPr lang="ru-RU" dirty="0"/>
              <a:t>заинтересованы в сотрудниках, умеющих критически мыслить и креативно решать задачи, открытых новым знаниям и инновационным подходам, способных эффективно общаться и работать в команде.</a:t>
            </a:r>
            <a:r>
              <a:rPr lang="ru-RU" dirty="0"/>
              <a:t> </a:t>
            </a:r>
            <a:endParaRPr lang="ru-RU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140645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Требования к гражданам меняются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endParaRPr lang="en-US" sz="3400" dirty="0" smtClean="0"/>
          </a:p>
          <a:p>
            <a:r>
              <a:rPr lang="ru-RU" sz="4200" dirty="0" smtClean="0"/>
              <a:t>Например, Благотворительный </a:t>
            </a:r>
            <a:r>
              <a:rPr lang="ru-RU" sz="4200" dirty="0"/>
              <a:t>фонд Сбербанка «Вклад в будущее» инициирует проекты и исследования, направленные на сбалансированную и последовательную трансформацию современного образования в образование XXI века. </a:t>
            </a:r>
            <a:endParaRPr lang="en-US" sz="4200" dirty="0" smtClean="0"/>
          </a:p>
          <a:p>
            <a:r>
              <a:rPr lang="ru-RU" sz="4200" dirty="0" smtClean="0"/>
              <a:t>В </a:t>
            </a:r>
            <a:r>
              <a:rPr lang="ru-RU" sz="4200" dirty="0"/>
              <a:t>предварительных выводах доклада «Ключевые компетентности и новая грамотность» отмечается следующее. Массовое образование должно развивать «мягкие навыки», или «универсальные навыки» («ключевые компетентности», «навыки XXI века», «</a:t>
            </a:r>
            <a:r>
              <a:rPr lang="ru-RU" sz="4200" dirty="0" err="1"/>
              <a:t>soft</a:t>
            </a:r>
            <a:r>
              <a:rPr lang="ru-RU" sz="4200" dirty="0"/>
              <a:t> </a:t>
            </a:r>
            <a:r>
              <a:rPr lang="ru-RU" sz="4200" dirty="0" err="1"/>
              <a:t>skills</a:t>
            </a:r>
            <a:r>
              <a:rPr lang="ru-RU" sz="4200" dirty="0"/>
              <a:t>»), в том числе навыки самоорганизации, коммуникации, кооперации, коллективного использования сложных инструментов труда.</a:t>
            </a:r>
            <a:r>
              <a:rPr lang="ru-RU" sz="4200" dirty="0"/>
              <a:t> </a:t>
            </a:r>
            <a:endParaRPr lang="ru-RU" sz="4200" dirty="0" smtClean="0"/>
          </a:p>
          <a:p>
            <a:r>
              <a:rPr lang="ru-RU" sz="4200" dirty="0" smtClean="0"/>
              <a:t>Но </a:t>
            </a:r>
            <a:r>
              <a:rPr lang="ru-RU" sz="4200" dirty="0"/>
              <a:t>современная система образования к этому не готова</a:t>
            </a:r>
            <a:r>
              <a:rPr lang="ru-RU" sz="4200" dirty="0" smtClean="0"/>
              <a:t>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68461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Новые подходы и теории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Сегодня меняются подходы к определению роли человека сегодня и в будущем. Взгляд на человека претерпевает кардинальные изменения.</a:t>
            </a:r>
          </a:p>
          <a:p>
            <a:r>
              <a:rPr lang="ru-RU" dirty="0" smtClean="0"/>
              <a:t>Идет «революция осознанности». Эти изменения касаются феномена осознанности, эмоционального интеллекта, лидерства, </a:t>
            </a:r>
            <a:r>
              <a:rPr lang="ru-RU" dirty="0" err="1" smtClean="0"/>
              <a:t>волонтерства</a:t>
            </a:r>
            <a:r>
              <a:rPr lang="ru-RU" dirty="0" smtClean="0"/>
              <a:t> и др. </a:t>
            </a:r>
          </a:p>
          <a:p>
            <a:r>
              <a:rPr lang="ru-RU" dirty="0" smtClean="0"/>
              <a:t>Развиваются новые социальные технологии. «</a:t>
            </a:r>
            <a:r>
              <a:rPr lang="ru-RU" dirty="0"/>
              <a:t>Теория </a:t>
            </a:r>
            <a:r>
              <a:rPr lang="ru-RU" dirty="0" err="1"/>
              <a:t>U</a:t>
            </a:r>
            <a:r>
              <a:rPr lang="ru-RU" dirty="0"/>
              <a:t>» </a:t>
            </a:r>
            <a:r>
              <a:rPr lang="ru-RU" dirty="0" smtClean="0"/>
              <a:t>С. Отто </a:t>
            </a:r>
            <a:r>
              <a:rPr lang="ru-RU" dirty="0" err="1"/>
              <a:t>Шармера</a:t>
            </a:r>
            <a:r>
              <a:rPr lang="ru-RU" dirty="0"/>
              <a:t> </a:t>
            </a:r>
            <a:r>
              <a:rPr lang="ru-RU" dirty="0" smtClean="0"/>
              <a:t>позволяет сделать новые выборы - выборы из желаемого образа будущего.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77011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звание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/>
              <a:t>Роль библиотек и библиотекарей меняется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ru-RU" sz="3600" b="1" dirty="0" smtClean="0">
              <a:solidFill>
                <a:srgbClr val="000000"/>
              </a:solidFill>
            </a:endParaRPr>
          </a:p>
          <a:p>
            <a:r>
              <a:rPr lang="ru-RU" sz="3600" b="1" dirty="0">
                <a:solidFill>
                  <a:srgbClr val="000000"/>
                </a:solidFill>
              </a:rPr>
              <a:t>Могут ли библиотекари быть впереди (а не позади) происходящих изменений?</a:t>
            </a:r>
          </a:p>
          <a:p>
            <a:r>
              <a:rPr lang="ru-RU" sz="3600" b="1" dirty="0" smtClean="0">
                <a:solidFill>
                  <a:srgbClr val="000000"/>
                </a:solidFill>
              </a:rPr>
              <a:t>Способны </a:t>
            </a:r>
            <a:r>
              <a:rPr lang="ru-RU" sz="3600" b="1" dirty="0">
                <a:solidFill>
                  <a:srgbClr val="000000"/>
                </a:solidFill>
              </a:rPr>
              <a:t>ли библиотекари стать «новыми просветителями»</a:t>
            </a:r>
            <a:r>
              <a:rPr lang="ru-RU" sz="3600" b="1" dirty="0" smtClean="0">
                <a:solidFill>
                  <a:srgbClr val="000000"/>
                </a:solidFill>
              </a:rPr>
              <a:t>?</a:t>
            </a:r>
          </a:p>
          <a:p>
            <a:r>
              <a:rPr lang="ru-RU" sz="3600" b="1" dirty="0" smtClean="0">
                <a:solidFill>
                  <a:srgbClr val="000000"/>
                </a:solidFill>
              </a:rPr>
              <a:t>Многочисленные примеры из практики работы показывают, что могут!</a:t>
            </a:r>
          </a:p>
          <a:p>
            <a:endParaRPr lang="ru-RU" b="1" dirty="0">
              <a:solidFill>
                <a:srgbClr val="000000"/>
              </a:solidFill>
            </a:endParaRPr>
          </a:p>
          <a:p>
            <a:endParaRPr lang="ru-RU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41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Будущее не определено, </a:t>
            </a:r>
            <a:br>
              <a:rPr lang="ru-RU" sz="3600" b="1" dirty="0" smtClean="0"/>
            </a:br>
            <a:r>
              <a:rPr lang="ru-RU" sz="3600" b="1" dirty="0" smtClean="0"/>
              <a:t>но оно уже наступило</a:t>
            </a:r>
            <a:endParaRPr lang="ru-RU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32326" y="239245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 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32326" y="1727885"/>
            <a:ext cx="676294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bg-BG" sz="2600" dirty="0" smtClean="0"/>
              <a:t>Развивается цифровая экономика, и все социальные институты находятся в процессе значительных изменений.</a:t>
            </a:r>
          </a:p>
          <a:p>
            <a:pPr marL="342900" indent="-342900">
              <a:buFont typeface="Wingdings" charset="2"/>
              <a:buChar char="§"/>
            </a:pPr>
            <a:r>
              <a:rPr lang="bg-BG" sz="2600" dirty="0" smtClean="0"/>
              <a:t>Будущее уже предъявляет к нам повышенные и сложные требования. </a:t>
            </a:r>
          </a:p>
          <a:p>
            <a:pPr marL="342900" indent="-342900">
              <a:buFont typeface="Wingdings" charset="2"/>
              <a:buChar char="§"/>
            </a:pPr>
            <a:r>
              <a:rPr lang="bg-BG" sz="2600" dirty="0" smtClean="0"/>
              <a:t>Возрастает роль каждого человека.</a:t>
            </a:r>
          </a:p>
          <a:p>
            <a:pPr marL="342900" indent="-342900">
              <a:buFont typeface="Wingdings" charset="2"/>
              <a:buChar char="§"/>
            </a:pPr>
            <a:r>
              <a:rPr lang="bg-BG" sz="2600" dirty="0" smtClean="0"/>
              <a:t>Но мы не готовы к этому будущему миру.</a:t>
            </a:r>
          </a:p>
          <a:p>
            <a:pPr marL="342900" indent="-342900">
              <a:buFont typeface="Wingdings" charset="2"/>
              <a:buChar char="§"/>
            </a:pPr>
            <a:r>
              <a:rPr lang="bg-BG" sz="2600" dirty="0" smtClean="0"/>
              <a:t>От того, как мы будем сегодня встречать эти изменения, зависит будущее не только библиотек, но и нашего общества в целом.</a:t>
            </a:r>
            <a:r>
              <a:rPr lang="ru-RU" sz="2600" dirty="0" smtClean="0"/>
              <a:t> 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24113391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Роль библиотекаря возрастает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Сегодня каждый человек может быть инициатором перемен к лучшему будущему миру.</a:t>
            </a:r>
          </a:p>
          <a:p>
            <a:r>
              <a:rPr lang="ru-RU" dirty="0" smtClean="0"/>
              <a:t>Библиотекари работают с информацией, прежде всего, с системной, комплексной, релевантной и точной. Это – книги. </a:t>
            </a:r>
          </a:p>
          <a:p>
            <a:r>
              <a:rPr lang="ru-RU" b="1" dirty="0" smtClean="0">
                <a:solidFill>
                  <a:srgbClr val="000000"/>
                </a:solidFill>
              </a:rPr>
              <a:t>Библиотекари могут стать инициаторами перемен. Практика показывает, что их роль может многократно увеличиться. </a:t>
            </a:r>
          </a:p>
          <a:p>
            <a:r>
              <a:rPr lang="ru-RU" b="1" dirty="0" smtClean="0">
                <a:solidFill>
                  <a:srgbClr val="000000"/>
                </a:solidFill>
              </a:rPr>
              <a:t>Необходимо лишь желание!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89101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96589" y="2342756"/>
            <a:ext cx="463660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Спасибо за внимание!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738667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Роль институтов культуры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bg-BG" dirty="0"/>
              <a:t>Институты культуры обеспечивают стабильность, преемственность, </a:t>
            </a:r>
            <a:r>
              <a:rPr lang="bg-BG" dirty="0" smtClean="0"/>
              <a:t>устойчивость </a:t>
            </a:r>
            <a:r>
              <a:rPr lang="bg-BG" dirty="0"/>
              <a:t>в процессе изменений. </a:t>
            </a:r>
            <a:endParaRPr lang="bg-BG" dirty="0" smtClean="0"/>
          </a:p>
          <a:p>
            <a:r>
              <a:rPr lang="bg-BG" dirty="0" smtClean="0"/>
              <a:t>Ряд </a:t>
            </a:r>
            <a:r>
              <a:rPr lang="bg-BG" dirty="0"/>
              <a:t>экономистов </a:t>
            </a:r>
            <a:r>
              <a:rPr lang="bg-BG" dirty="0" smtClean="0"/>
              <a:t>говорит </a:t>
            </a:r>
            <a:r>
              <a:rPr lang="bg-BG" dirty="0"/>
              <a:t>о том, что для успешной модернизации стран необходимо, чтобы была соответствующая  инфраструктура с социальными институтами, </a:t>
            </a:r>
            <a:r>
              <a:rPr lang="bg-BG" dirty="0" smtClean="0"/>
              <a:t>которые </a:t>
            </a:r>
            <a:r>
              <a:rPr lang="bg-BG" dirty="0"/>
              <a:t>дадут долгосрочный эффект </a:t>
            </a:r>
            <a:r>
              <a:rPr lang="bg-BG" dirty="0" smtClean="0"/>
              <a:t>- «</a:t>
            </a:r>
            <a:r>
              <a:rPr lang="bg-BG" dirty="0"/>
              <a:t>длинные волны</a:t>
            </a:r>
            <a:r>
              <a:rPr lang="bg-BG" dirty="0" smtClean="0"/>
              <a:t>». </a:t>
            </a:r>
          </a:p>
          <a:p>
            <a:r>
              <a:rPr lang="bg-BG" dirty="0" smtClean="0"/>
              <a:t>Это </a:t>
            </a:r>
            <a:r>
              <a:rPr lang="bg-BG" dirty="0"/>
              <a:t>прежде </a:t>
            </a:r>
            <a:r>
              <a:rPr lang="bg-BG" dirty="0" smtClean="0"/>
              <a:t>всего </a:t>
            </a:r>
            <a:r>
              <a:rPr lang="bg-BG" dirty="0"/>
              <a:t>сферы образования и культуры.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1567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Роль библиотек меняется</a:t>
            </a:r>
            <a:endParaRPr lang="ru-RU" sz="3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1580201"/>
            <a:ext cx="49346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3000" dirty="0"/>
              <a:t>Что могут сделать библиотеки для развития </a:t>
            </a:r>
            <a:r>
              <a:rPr lang="bg-BG" sz="3000" b="1" dirty="0" smtClean="0"/>
              <a:t>человеческого </a:t>
            </a:r>
            <a:r>
              <a:rPr lang="bg-BG" sz="3000" b="1" dirty="0"/>
              <a:t>п</a:t>
            </a:r>
            <a:r>
              <a:rPr lang="bg-BG" sz="3000" b="1" dirty="0" smtClean="0"/>
              <a:t>отенциала</a:t>
            </a:r>
            <a:r>
              <a:rPr lang="bg-BG" sz="3000" dirty="0"/>
              <a:t>, какова их роль в этом процессе? </a:t>
            </a:r>
            <a:endParaRPr lang="bg-BG" sz="3000" dirty="0" smtClean="0"/>
          </a:p>
          <a:p>
            <a:r>
              <a:rPr lang="bg-BG" sz="3000" dirty="0" smtClean="0"/>
              <a:t>Библиотекари разных стран пересматривают свои задачи и свою роль. 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3851032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400" b="1" dirty="0" smtClean="0"/>
              <a:t>Библиотеки – это общественное благо</a:t>
            </a:r>
            <a:endParaRPr lang="ru-RU" sz="34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Библиотеки развивают </a:t>
            </a:r>
            <a:r>
              <a:rPr lang="ru-RU" b="1" dirty="0" smtClean="0"/>
              <a:t>человеческий </a:t>
            </a:r>
            <a:r>
              <a:rPr lang="ru-RU" b="1" dirty="0"/>
              <a:t>п</a:t>
            </a:r>
            <a:r>
              <a:rPr lang="ru-RU" b="1" dirty="0" smtClean="0"/>
              <a:t>отенциал</a:t>
            </a:r>
            <a:r>
              <a:rPr lang="ru-RU" dirty="0" smtClean="0"/>
              <a:t> и повышают </a:t>
            </a:r>
            <a:r>
              <a:rPr lang="ru-RU" dirty="0" smtClean="0"/>
              <a:t>индекс его  р</a:t>
            </a:r>
            <a:r>
              <a:rPr lang="ru-RU" dirty="0" smtClean="0"/>
              <a:t>азвития (ИРЧП)</a:t>
            </a:r>
          </a:p>
          <a:p>
            <a:r>
              <a:rPr lang="ru-RU" dirty="0" smtClean="0"/>
              <a:t>Библиотеки создают новые возможности для образования и самообразования личности</a:t>
            </a:r>
          </a:p>
          <a:p>
            <a:r>
              <a:rPr lang="ru-RU" dirty="0" smtClean="0"/>
              <a:t>Библиотеки увеличивают стоимость </a:t>
            </a:r>
            <a:r>
              <a:rPr lang="ru-RU" b="1" dirty="0"/>
              <a:t>ч</a:t>
            </a:r>
            <a:r>
              <a:rPr lang="ru-RU" b="1" dirty="0" smtClean="0"/>
              <a:t>еловеческого капитала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92834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373824"/>
            <a:ext cx="8229600" cy="944628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Библиотеки – социальные институты, производящие общественное благо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Точка зрения, что библиотека является консервативным социальным институтом, является ошибочной. Это и так, и не так.</a:t>
            </a:r>
          </a:p>
          <a:p>
            <a:r>
              <a:rPr lang="ru-RU" dirty="0" smtClean="0"/>
              <a:t>Библиотеки способны быстро откликаться на меняющиеся потребности пользователей.</a:t>
            </a:r>
          </a:p>
          <a:p>
            <a:r>
              <a:rPr lang="ru-RU" dirty="0" smtClean="0"/>
              <a:t>Можно привести много примеров, когда библиотекари становились просветителями задолго до того, как менялась сфера образования.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6109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>Примеры. ИФЛА. Тренды будущего и библиотеки</a:t>
            </a:r>
            <a:endParaRPr lang="ru-RU" sz="3600" b="1" dirty="0"/>
          </a:p>
        </p:txBody>
      </p:sp>
      <p:pic>
        <p:nvPicPr>
          <p:cNvPr id="4" name="Содержимое 3" descr="Снимок экрана 2019-11-27 в 11.36.2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875" r="-688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74569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ИФЛА. Вклад библиотек в устойчивое развитие стран мира</a:t>
            </a:r>
            <a:endParaRPr lang="ru-RU" sz="3200" b="1" dirty="0"/>
          </a:p>
        </p:txBody>
      </p:sp>
      <p:pic>
        <p:nvPicPr>
          <p:cNvPr id="4" name="Содержимое 3" descr="Снимок экрана 2019-11-27 в 11.42.1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862" r="-778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71411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Снимок экрана 2019-11-27 в 11.44.5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300" y="337128"/>
            <a:ext cx="5174837" cy="633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4168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1666</TotalTime>
  <Words>881</Words>
  <Application>Microsoft Macintosh PowerPoint</Application>
  <PresentationFormat>Экран (4:3)</PresentationFormat>
  <Paragraphs>78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Развитие человеческого потенциала через библиотеки:  к постановке вопроса </vt:lpstr>
      <vt:lpstr>Будущее не определено,  но оно уже наступило</vt:lpstr>
      <vt:lpstr>Роль институтов культуры</vt:lpstr>
      <vt:lpstr>Роль библиотек меняется</vt:lpstr>
      <vt:lpstr>Библиотеки – это общественное благо</vt:lpstr>
      <vt:lpstr>Библиотеки – социальные институты, производящие общественное благо</vt:lpstr>
      <vt:lpstr>Примеры. ИФЛА. Тренды будущего и библиотеки</vt:lpstr>
      <vt:lpstr>ИФЛА. Вклад библиотек в устойчивое развитие стран мира</vt:lpstr>
      <vt:lpstr>Презентация PowerPoint</vt:lpstr>
      <vt:lpstr>США, Центр будущего библиотек (ALA). Категории и тренды</vt:lpstr>
      <vt:lpstr>Пример. Доклад «Состояние библиотек Америки» (2019 год)</vt:lpstr>
      <vt:lpstr>Презентация PowerPoint</vt:lpstr>
      <vt:lpstr>Пример. Великобритания. «Амбиции публичных библиотек» (2016 год) </vt:lpstr>
      <vt:lpstr>Великобритания, 2016 год</vt:lpstr>
      <vt:lpstr>Россия. Библиотеки активно трансформируются</vt:lpstr>
      <vt:lpstr>Потребности страны и населения</vt:lpstr>
      <vt:lpstr>Требования к гражданам меняются</vt:lpstr>
      <vt:lpstr>Новые подходы и теории</vt:lpstr>
      <vt:lpstr>Роль библиотек и библиотекарей меняется</vt:lpstr>
      <vt:lpstr>Роль библиотекаря возрастает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Вера</dc:creator>
  <cp:lastModifiedBy>Вера</cp:lastModifiedBy>
  <cp:revision>25</cp:revision>
  <dcterms:created xsi:type="dcterms:W3CDTF">2019-11-26T06:59:52Z</dcterms:created>
  <dcterms:modified xsi:type="dcterms:W3CDTF">2019-11-27T10:46:52Z</dcterms:modified>
</cp:coreProperties>
</file>