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20" r:id="rId3"/>
    <p:sldId id="434" r:id="rId4"/>
    <p:sldId id="275" r:id="rId5"/>
    <p:sldId id="409" r:id="rId6"/>
    <p:sldId id="461" r:id="rId7"/>
    <p:sldId id="436" r:id="rId8"/>
    <p:sldId id="446" r:id="rId9"/>
    <p:sldId id="462" r:id="rId10"/>
    <p:sldId id="435" r:id="rId11"/>
    <p:sldId id="4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/>
              <a:t>Число международных туристических поездок в мире, млн.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cat>
            <c:numLit>
              <c:formatCode>General</c:formatCode>
              <c:ptCount val="31"/>
              <c:pt idx="0">
                <c:v>1992</c:v>
              </c:pt>
              <c:pt idx="1">
                <c:v>1993</c:v>
              </c:pt>
              <c:pt idx="2">
                <c:v>1994</c:v>
              </c:pt>
              <c:pt idx="3">
                <c:v>1995</c:v>
              </c:pt>
              <c:pt idx="4">
                <c:v>1996</c:v>
              </c:pt>
              <c:pt idx="5">
                <c:v>1997</c:v>
              </c:pt>
              <c:pt idx="6">
                <c:v>1998</c:v>
              </c:pt>
              <c:pt idx="7">
                <c:v>1999</c:v>
              </c:pt>
              <c:pt idx="8">
                <c:v>2000</c:v>
              </c:pt>
              <c:pt idx="9">
                <c:v>2001</c:v>
              </c:pt>
              <c:pt idx="10">
                <c:v>2002</c:v>
              </c:pt>
              <c:pt idx="11">
                <c:v>2003</c:v>
              </c:pt>
              <c:pt idx="12">
                <c:v>2004</c:v>
              </c:pt>
              <c:pt idx="13">
                <c:v>2005</c:v>
              </c:pt>
              <c:pt idx="14">
                <c:v>2006</c:v>
              </c:pt>
              <c:pt idx="15">
                <c:v>2007</c:v>
              </c:pt>
              <c:pt idx="16">
                <c:v>2008</c:v>
              </c:pt>
              <c:pt idx="17">
                <c:v>2009</c:v>
              </c:pt>
              <c:pt idx="18">
                <c:v>2010</c:v>
              </c:pt>
              <c:pt idx="19">
                <c:v>2011</c:v>
              </c:pt>
              <c:pt idx="20">
                <c:v>2012</c:v>
              </c:pt>
              <c:pt idx="21">
                <c:v>2013</c:v>
              </c:pt>
              <c:pt idx="22">
                <c:v>2014</c:v>
              </c:pt>
              <c:pt idx="23">
                <c:v>2015</c:v>
              </c:pt>
              <c:pt idx="24">
                <c:v>2016</c:v>
              </c:pt>
              <c:pt idx="25">
                <c:v>2017</c:v>
              </c:pt>
              <c:pt idx="26">
                <c:v>2018</c:v>
              </c:pt>
              <c:pt idx="27">
                <c:v>2019</c:v>
              </c:pt>
              <c:pt idx="28">
                <c:v>2020</c:v>
              </c:pt>
              <c:pt idx="29">
                <c:v>2021</c:v>
              </c:pt>
              <c:pt idx="30">
                <c:v>2022</c:v>
              </c:pt>
            </c:numLit>
          </c:cat>
          <c:val>
            <c:numRef>
              <c:f>Лист2!$B$1:$B$31</c:f>
              <c:numCache>
                <c:formatCode>General</c:formatCode>
                <c:ptCount val="31"/>
                <c:pt idx="0">
                  <c:v>503</c:v>
                </c:pt>
                <c:pt idx="1">
                  <c:v>519</c:v>
                </c:pt>
                <c:pt idx="2">
                  <c:v>554</c:v>
                </c:pt>
                <c:pt idx="3">
                  <c:v>531</c:v>
                </c:pt>
                <c:pt idx="4">
                  <c:v>563</c:v>
                </c:pt>
                <c:pt idx="5">
                  <c:v>589</c:v>
                </c:pt>
                <c:pt idx="6">
                  <c:v>605</c:v>
                </c:pt>
                <c:pt idx="7">
                  <c:v>627</c:v>
                </c:pt>
                <c:pt idx="8">
                  <c:v>680</c:v>
                </c:pt>
                <c:pt idx="9">
                  <c:v>678</c:v>
                </c:pt>
                <c:pt idx="10">
                  <c:v>698</c:v>
                </c:pt>
                <c:pt idx="11">
                  <c:v>689</c:v>
                </c:pt>
                <c:pt idx="12">
                  <c:v>760</c:v>
                </c:pt>
                <c:pt idx="13">
                  <c:v>809</c:v>
                </c:pt>
                <c:pt idx="14">
                  <c:v>855</c:v>
                </c:pt>
                <c:pt idx="15">
                  <c:v>914</c:v>
                </c:pt>
                <c:pt idx="16">
                  <c:v>934</c:v>
                </c:pt>
                <c:pt idx="17">
                  <c:v>897</c:v>
                </c:pt>
                <c:pt idx="18">
                  <c:v>957</c:v>
                </c:pt>
                <c:pt idx="19">
                  <c:v>1004</c:v>
                </c:pt>
                <c:pt idx="20">
                  <c:v>1055</c:v>
                </c:pt>
                <c:pt idx="21">
                  <c:v>1107</c:v>
                </c:pt>
                <c:pt idx="22">
                  <c:v>1152</c:v>
                </c:pt>
                <c:pt idx="23">
                  <c:v>1208</c:v>
                </c:pt>
                <c:pt idx="24">
                  <c:v>1250</c:v>
                </c:pt>
                <c:pt idx="25">
                  <c:v>1339</c:v>
                </c:pt>
                <c:pt idx="26">
                  <c:v>1413</c:v>
                </c:pt>
                <c:pt idx="27">
                  <c:v>1466</c:v>
                </c:pt>
                <c:pt idx="28">
                  <c:v>410</c:v>
                </c:pt>
                <c:pt idx="29">
                  <c:v>446</c:v>
                </c:pt>
                <c:pt idx="3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5-423F-91D6-2AA48FD61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68336"/>
        <c:axId val="114151280"/>
      </c:areaChart>
      <c:catAx>
        <c:axId val="11416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51280"/>
        <c:crosses val="autoZero"/>
        <c:auto val="1"/>
        <c:lblAlgn val="ctr"/>
        <c:lblOffset val="100"/>
        <c:noMultiLvlLbl val="0"/>
      </c:catAx>
      <c:valAx>
        <c:axId val="11415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6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A6E66-2C85-4928-BEC8-596369064A5B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F6E6-BE83-4561-B2A8-F8C6132D2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1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DB3B-497E-4BC3-A262-45B2BABEAC13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3290-E28E-4A86-949A-CAFB2ECD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4D7-BF67-4215-B810-273803E6D15C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E608-18A3-41BA-8BF4-DC88D92D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1B5E-FC14-4D7E-8062-33D7FE23DF6B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1A9B-85E5-4E19-8027-93F1B86A1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3563A2-9154-4ABD-95EC-FCFFD94B34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3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1BAC-E128-4389-8A6E-B5EBB3EE76CE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3D54-CB91-4202-8FC7-9D58B153F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CA4A-1CD0-42B5-A303-ABF41D450162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B9E1-ED79-4CB7-98B9-7494128CC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9B5A-EE56-47DE-AE0E-A4BF977DF20A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352A-5C5A-4A73-8903-75405082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4C02-35F7-4D86-9C9A-CA2AF0BBAD95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64A6-9357-427F-8F01-3506E8F94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48B7-BC5C-45EC-9489-4464279E1495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AD52-78B6-4BF2-B22F-D0777973B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57EB-B0A6-44DE-9AC2-F6EE536FB2D8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1741-5CE4-4F5D-9572-A2052ED55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3DDA-2022-42B2-939C-751043B37F43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249A-067F-4468-B450-822AC6E9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A280-CE30-4CF0-BFDF-C56E79ADEC4C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42A0-0D13-45C7-B9FB-5F7DDF6FC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5D508-17EC-403B-BC4D-7457691CDBD7}" type="datetimeFigureOut">
              <a:rPr lang="ru-RU"/>
              <a:pPr>
                <a:defRPr/>
              </a:pPr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4550F-0066-45F0-BBA9-1D7EF19A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63" y="476672"/>
            <a:ext cx="8143875" cy="3738124"/>
          </a:xfrm>
          <a:solidFill>
            <a:schemeClr val="accent2"/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Социальная реальность сегодня: тенденции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постглобализации</a:t>
            </a:r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поствиртуализации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143932" cy="155427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Дмитрий Иванов</a:t>
            </a:r>
          </a:p>
          <a:p>
            <a:pPr>
              <a:spcBef>
                <a:spcPct val="25000"/>
              </a:spcBef>
              <a:defRPr/>
            </a:pPr>
            <a:r>
              <a:rPr lang="ru-RU" sz="2000" i="1" dirty="0">
                <a:solidFill>
                  <a:schemeClr val="bg1"/>
                </a:solidFill>
              </a:rPr>
              <a:t>профессор факультета социологии </a:t>
            </a:r>
          </a:p>
          <a:p>
            <a:pPr>
              <a:spcBef>
                <a:spcPct val="25000"/>
              </a:spcBef>
              <a:defRPr/>
            </a:pPr>
            <a:r>
              <a:rPr lang="ru-RU" sz="2000" i="1" dirty="0">
                <a:solidFill>
                  <a:schemeClr val="bg1"/>
                </a:solidFill>
              </a:rPr>
              <a:t>Санкт-Петербургского государственного университета</a:t>
            </a:r>
          </a:p>
          <a:p>
            <a:pPr>
              <a:spcBef>
                <a:spcPct val="25000"/>
              </a:spcBef>
              <a:defRPr/>
            </a:pPr>
            <a:r>
              <a:rPr lang="en-US" sz="2000" b="1" i="1" dirty="0">
                <a:solidFill>
                  <a:srgbClr val="FFFF00"/>
                </a:solidFill>
              </a:rPr>
              <a:t>dvi1967@gmail.com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92696"/>
          </a:xfrm>
        </p:spPr>
        <p:txBody>
          <a:bodyPr/>
          <a:lstStyle/>
          <a:p>
            <a:r>
              <a:rPr lang="ru-RU" sz="2600" b="1" dirty="0">
                <a:solidFill>
                  <a:schemeClr val="accent2"/>
                </a:solidFill>
              </a:rPr>
              <a:t>Дополненная современность</a:t>
            </a:r>
            <a:r>
              <a:rPr lang="en-US" sz="2600" b="1" dirty="0">
                <a:solidFill>
                  <a:schemeClr val="accent2"/>
                </a:solidFill>
              </a:rPr>
              <a:t> </a:t>
            </a:r>
            <a:r>
              <a:rPr lang="ru-RU" sz="2600" b="1" dirty="0"/>
              <a:t>/</a:t>
            </a:r>
            <a:r>
              <a:rPr lang="ru-RU" sz="2600" b="1" dirty="0">
                <a:solidFill>
                  <a:schemeClr val="accent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Истощенная современность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0BBCC9-EF31-4BF3-A8E6-D098F4C168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социальная жизнь во взаимопроникающих реальностях в точках доступа к сетям и потокам – это насыщенное </a:t>
            </a:r>
            <a:r>
              <a:rPr lang="ru-RU" sz="2000" dirty="0" err="1"/>
              <a:t>киберфизическим</a:t>
            </a:r>
            <a:r>
              <a:rPr lang="ru-RU" sz="2000" dirty="0"/>
              <a:t> опытом существование в режиме </a:t>
            </a:r>
            <a:r>
              <a:rPr lang="ru-RU" sz="2000" b="1" i="1" dirty="0">
                <a:solidFill>
                  <a:schemeClr val="accent2"/>
                </a:solidFill>
              </a:rPr>
              <a:t>дополненной современности </a:t>
            </a:r>
            <a:r>
              <a:rPr lang="ru-RU" sz="2000" dirty="0"/>
              <a:t>(</a:t>
            </a:r>
            <a:r>
              <a:rPr lang="en-US" sz="2000" dirty="0"/>
              <a:t>Augmented Modernity)</a:t>
            </a:r>
            <a:endParaRPr lang="ru-RU" sz="20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жизнь в мегаполисах – очагах роста дополненной реальности контрастирует с упадком в малых городов и в сельской местности, где господствует </a:t>
            </a:r>
            <a:r>
              <a:rPr lang="ru-RU" sz="2000" b="1" i="1" dirty="0">
                <a:solidFill>
                  <a:schemeClr val="tx2"/>
                </a:solidFill>
              </a:rPr>
              <a:t>«истощенная современность» </a:t>
            </a:r>
            <a:r>
              <a:rPr lang="ru-RU" sz="2000" dirty="0"/>
              <a:t>(</a:t>
            </a:r>
            <a:r>
              <a:rPr lang="en-US" sz="2000" dirty="0"/>
              <a:t>Exhausted Modernity</a:t>
            </a:r>
            <a:r>
              <a:rPr lang="ru-RU" sz="2000" dirty="0"/>
              <a:t>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2A77A-3FF0-4408-A4C6-1A5AFE2E7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03" y="2924944"/>
            <a:ext cx="3024336" cy="2016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C95FB-DC30-478E-88E9-21A0C16E4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15" y="2924944"/>
            <a:ext cx="3120661" cy="2016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30F3B7-87AA-4A51-B980-CA1BD86F0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04" y="4765962"/>
            <a:ext cx="3024336" cy="2016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CB336A-D0B8-4BBE-BF08-7D48FE54B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14" y="4765962"/>
            <a:ext cx="312066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00063" y="476672"/>
            <a:ext cx="8143875" cy="3738124"/>
          </a:xfrm>
          <a:solidFill>
            <a:schemeClr val="accent2"/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Социальная реальность сегодня: тенденции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постглобализации</a:t>
            </a:r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поствиртуализации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143932" cy="155427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>Дмитрий Иванов</a:t>
            </a:r>
          </a:p>
          <a:p>
            <a:pPr>
              <a:spcBef>
                <a:spcPct val="25000"/>
              </a:spcBef>
              <a:defRPr/>
            </a:pPr>
            <a:r>
              <a:rPr lang="ru-RU" sz="2000" i="1" dirty="0">
                <a:solidFill>
                  <a:schemeClr val="bg1"/>
                </a:solidFill>
              </a:rPr>
              <a:t>профессор факультета социологии </a:t>
            </a:r>
          </a:p>
          <a:p>
            <a:pPr>
              <a:spcBef>
                <a:spcPct val="25000"/>
              </a:spcBef>
              <a:defRPr/>
            </a:pPr>
            <a:r>
              <a:rPr lang="ru-RU" sz="2000" i="1" dirty="0">
                <a:solidFill>
                  <a:schemeClr val="bg1"/>
                </a:solidFill>
              </a:rPr>
              <a:t>Санкт-Петербургского государственного университета</a:t>
            </a:r>
          </a:p>
          <a:p>
            <a:pPr>
              <a:spcBef>
                <a:spcPct val="25000"/>
              </a:spcBef>
              <a:defRPr/>
            </a:pPr>
            <a:r>
              <a:rPr lang="en-US" sz="2000" b="1" i="1" dirty="0">
                <a:solidFill>
                  <a:srgbClr val="FFFF00"/>
                </a:solidFill>
              </a:rPr>
              <a:t>dvi1967@gmail.com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2"/>
                </a:solidFill>
              </a:rPr>
              <a:t>Глобализация и виртуализация – два аспекта одной трансформации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8" y="1268760"/>
            <a:ext cx="9036496" cy="547260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000" dirty="0"/>
              <a:t>Рост международной торговли, транснациональных компаний, международных организаций, межкультурных обменов и </a:t>
            </a:r>
            <a:r>
              <a:rPr lang="ru-RU" sz="2000" dirty="0" err="1"/>
              <a:t>мультикультуральных</a:t>
            </a:r>
            <a:r>
              <a:rPr lang="ru-RU" sz="2000" dirty="0"/>
              <a:t> сообществ обусловлен виртуализацией общества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000" dirty="0"/>
              <a:t>Виртуализация – это замещение </a:t>
            </a:r>
            <a:r>
              <a:rPr lang="ru-RU" sz="2000" b="1" dirty="0">
                <a:solidFill>
                  <a:schemeClr val="tx2"/>
                </a:solidFill>
              </a:rPr>
              <a:t>реальных вещей и действий </a:t>
            </a:r>
            <a:r>
              <a:rPr lang="ru-RU" sz="2000" b="1" dirty="0">
                <a:solidFill>
                  <a:schemeClr val="accent2"/>
                </a:solidFill>
              </a:rPr>
              <a:t>образами и коммуникациями 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000" dirty="0"/>
              <a:t>Образы (бренды, идентичности) оказались экономически и политически «сильнее», «весомее» вещей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000" dirty="0"/>
              <a:t>Коммуникации (реклама, </a:t>
            </a:r>
            <a:r>
              <a:rPr lang="ru-RU" sz="2000" dirty="0" err="1"/>
              <a:t>имиджмейкинг</a:t>
            </a:r>
            <a:r>
              <a:rPr lang="ru-RU" sz="2000" dirty="0"/>
              <a:t>, </a:t>
            </a:r>
            <a:r>
              <a:rPr lang="en-US" sz="2000" dirty="0"/>
              <a:t>PR) </a:t>
            </a:r>
            <a:r>
              <a:rPr lang="ru-RU" sz="2000" dirty="0"/>
              <a:t>оказались эффективнее реальных действий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000" dirty="0"/>
              <a:t>Логика виртуализации и глобализации не очевидна для аналитиков и массы обывателей, зато очевидны структурные и инфраструктурные эффекты:</a:t>
            </a:r>
          </a:p>
          <a:p>
            <a:pPr marL="720000" indent="0" eaLnBrk="1" hangingPunct="1">
              <a:spcBef>
                <a:spcPts val="9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000" dirty="0"/>
              <a:t>Столкновение привычных</a:t>
            </a:r>
            <a:r>
              <a:rPr lang="ru-RU" sz="2000" b="1" dirty="0">
                <a:solidFill>
                  <a:schemeClr val="tx2"/>
                </a:solidFill>
              </a:rPr>
              <a:t> институтов и интеракций </a:t>
            </a:r>
            <a:r>
              <a:rPr lang="ru-RU" sz="2000" dirty="0"/>
              <a:t>с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/>
              <a:t>трансграничными и </a:t>
            </a:r>
            <a:r>
              <a:rPr lang="ru-RU" sz="2000" dirty="0" err="1"/>
              <a:t>транслокальными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accent2"/>
                </a:solidFill>
              </a:rPr>
              <a:t>сетями и потоками</a:t>
            </a:r>
          </a:p>
          <a:p>
            <a:pPr marL="720000" indent="0" eaLnBrk="1" hangingPunct="1">
              <a:spcBef>
                <a:spcPts val="9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2000" dirty="0"/>
              <a:t>Экспансия цифровых технологий, формирующих инфраструктуру для новых структур</a:t>
            </a:r>
            <a:endParaRPr lang="en-US" sz="2000" dirty="0"/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000" dirty="0"/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97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2"/>
                </a:solidFill>
              </a:rPr>
              <a:t>Новая конфигурация социальных структур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08812"/>
              </p:ext>
            </p:extLst>
          </p:nvPr>
        </p:nvGraphicFramePr>
        <p:xfrm>
          <a:off x="395536" y="2490126"/>
          <a:ext cx="8352927" cy="3963210"/>
        </p:xfrm>
        <a:graphic>
          <a:graphicData uri="http://schemas.openxmlformats.org/drawingml/2006/table">
            <a:tbl>
              <a:tblPr/>
              <a:tblGrid>
                <a:gridCol w="417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ИНТЕРАКЦИЯ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частная / ситуативная социальность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ПОТОК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альтерсоциальность</a:t>
                      </a:r>
                      <a:endParaRPr kumimoji="0" lang="ru-RU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ИНСТИТУТ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тотальная социальность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относительная социальность</a:t>
                      </a: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57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88493-EC53-E56D-1345-7460D2526144}"/>
              </a:ext>
            </a:extLst>
          </p:cNvPr>
          <p:cNvSpPr txBox="1"/>
          <p:nvPr/>
        </p:nvSpPr>
        <p:spPr>
          <a:xfrm>
            <a:off x="467544" y="130185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+mn-lt"/>
              </a:rPr>
              <a:t>Вместо «глобальной социальности» и «конца социальной реальности» – множественные социальности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72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96744" cy="980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режима существования социальной реальности</a:t>
            </a:r>
            <a:endParaRPr lang="en-US" sz="32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251520" y="1844824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Объективность </a:t>
            </a:r>
            <a:r>
              <a:rPr lang="ru-RU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институтов как </a:t>
            </a:r>
            <a:r>
              <a:rPr lang="ru-RU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тотальностей</a:t>
            </a:r>
            <a:r>
              <a:rPr lang="ru-RU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общезначимых, </a:t>
            </a:r>
            <a:r>
              <a:rPr lang="ru-RU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надъиндивидуальных</a:t>
            </a:r>
            <a:r>
              <a:rPr lang="ru-RU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норм, создающих реальность 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sui generis</a:t>
            </a:r>
            <a:endParaRPr lang="ru-RU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Интерсубъективность</a:t>
            </a:r>
            <a:r>
              <a:rPr lang="en-US" sz="2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смыслов (</a:t>
            </a:r>
            <a:r>
              <a:rPr lang="ru-RU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взаимо</a:t>
            </a:r>
            <a:r>
              <a:rPr lang="ru-RU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)действий и символических структур жизненного мира</a:t>
            </a: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Интеробъективность</a:t>
            </a:r>
            <a:r>
              <a:rPr lang="ru-RU" sz="2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сетей как социально-материальных структур, объединяющих разнородные объекты (</a:t>
            </a:r>
            <a:r>
              <a:rPr lang="ru-RU" sz="2200" dirty="0" err="1">
                <a:effectLst/>
                <a:latin typeface="+mn-lt"/>
                <a:ea typeface="Times New Roman" panose="02020603050405020304" pitchFamily="18" charset="0"/>
              </a:rPr>
              <a:t>акторы</a:t>
            </a: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 и актанты)</a:t>
            </a:r>
            <a:endParaRPr lang="ru-RU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Трансобъективность</a:t>
            </a:r>
            <a:r>
              <a:rPr lang="ru-RU" sz="2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потоков, реальность которых переживается только в движении через территориальные, институциональные, групповые, культурные и символические границы</a:t>
            </a:r>
            <a:endParaRPr lang="en-US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844823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2"/>
                </a:solidFill>
              </a:rPr>
              <a:t>Динамика социальных реальностей </a:t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sz="2800" b="1" dirty="0">
                <a:solidFill>
                  <a:schemeClr val="accent2"/>
                </a:solidFill>
              </a:rPr>
              <a:t>в истории современной социологии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013177"/>
          </a:xfrm>
        </p:spPr>
        <p:txBody>
          <a:bodyPr/>
          <a:lstStyle/>
          <a:p>
            <a:pPr>
              <a:spcBef>
                <a:spcPts val="3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400" dirty="0"/>
              <a:t>Единая и объективная реальность у Дюркгейма</a:t>
            </a:r>
          </a:p>
          <a:p>
            <a:pPr>
              <a:spcBef>
                <a:spcPts val="3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400" dirty="0"/>
              <a:t>Иерархия множественных реальностей у </a:t>
            </a:r>
            <a:r>
              <a:rPr lang="ru-RU" sz="2400" dirty="0" err="1"/>
              <a:t>Шюца</a:t>
            </a:r>
            <a:endParaRPr lang="ru-RU" sz="2400" dirty="0"/>
          </a:p>
          <a:p>
            <a:pPr>
              <a:spcBef>
                <a:spcPts val="3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400" dirty="0"/>
              <a:t>Исчезновение реальности у Бодрийяра</a:t>
            </a:r>
          </a:p>
          <a:p>
            <a:pPr>
              <a:spcBef>
                <a:spcPts val="3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400" dirty="0" err="1"/>
              <a:t>Плюралистичность</a:t>
            </a:r>
            <a:r>
              <a:rPr lang="ru-RU" sz="2400" dirty="0"/>
              <a:t> реальностей у </a:t>
            </a:r>
            <a:r>
              <a:rPr lang="ru-RU" sz="2400" dirty="0" err="1"/>
              <a:t>Айзенштадта</a:t>
            </a:r>
            <a:r>
              <a:rPr lang="ru-RU" sz="2400" dirty="0"/>
              <a:t>, Бека, </a:t>
            </a:r>
            <a:r>
              <a:rPr lang="ru-RU" sz="2400" dirty="0" err="1"/>
              <a:t>Коннелл</a:t>
            </a:r>
            <a:r>
              <a:rPr lang="ru-RU" sz="2400" dirty="0"/>
              <a:t>(а)</a:t>
            </a:r>
          </a:p>
          <a:p>
            <a:pPr>
              <a:spcBef>
                <a:spcPts val="3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400" dirty="0" err="1"/>
              <a:t>Гибридность</a:t>
            </a:r>
            <a:r>
              <a:rPr lang="ru-RU" sz="2400" dirty="0"/>
              <a:t> и темпоральность реальностей у </a:t>
            </a:r>
            <a:r>
              <a:rPr lang="ru-RU" sz="2400" dirty="0" err="1"/>
              <a:t>Латура</a:t>
            </a:r>
            <a:r>
              <a:rPr lang="ru-RU" sz="2400" dirty="0"/>
              <a:t>, Урри, Кнорр-</a:t>
            </a:r>
            <a:r>
              <a:rPr lang="ru-RU" sz="2400" dirty="0" err="1"/>
              <a:t>Цетины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844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chemeClr val="accent2"/>
                </a:solidFill>
              </a:rPr>
              <a:t>Кризис глобализации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5733256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200" dirty="0"/>
              <a:t>Трансграничные сети и потоки «взламывали» привычные социальные реальности на рубеже </a:t>
            </a:r>
            <a:r>
              <a:rPr lang="en-US" sz="2200" dirty="0"/>
              <a:t>XX</a:t>
            </a:r>
            <a:r>
              <a:rPr lang="ru-RU" sz="2200" dirty="0"/>
              <a:t>-</a:t>
            </a:r>
            <a:r>
              <a:rPr lang="en-US" sz="2200" dirty="0"/>
              <a:t>XXI</a:t>
            </a:r>
            <a:r>
              <a:rPr lang="ru-RU" sz="2200" dirty="0"/>
              <a:t> веков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200" dirty="0"/>
              <a:t>Тогда энтузиасты новых технологий и новой экономики создавали виртуальные</a:t>
            </a:r>
            <a:r>
              <a:rPr lang="en-US" sz="2200" dirty="0"/>
              <a:t> </a:t>
            </a:r>
            <a:r>
              <a:rPr lang="ru-RU" sz="2200" dirty="0"/>
              <a:t>структуры, избегающие контроля </a:t>
            </a:r>
            <a:r>
              <a:rPr lang="ru-RU" sz="2200" dirty="0" err="1"/>
              <a:t>реифицированных</a:t>
            </a:r>
            <a:r>
              <a:rPr lang="ru-RU" sz="2200" dirty="0"/>
              <a:t> институтов и локальных порядков интеракций</a:t>
            </a:r>
          </a:p>
          <a:p>
            <a:pPr eaLnBrk="1" hangingPunct="1">
              <a:spcBef>
                <a:spcPts val="18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ru-RU" sz="2200" dirty="0"/>
              <a:t>Но сейчас тренды «переламываются»:</a:t>
            </a:r>
            <a:endParaRPr lang="en-US" sz="2000" dirty="0"/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000" dirty="0"/>
          </a:p>
          <a:p>
            <a:pPr eaLnBrk="1" hangingPunct="1"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A9FF9-5A06-7D21-454B-8399A3C4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73016"/>
            <a:ext cx="4464496" cy="3096344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2384CF3-0CBA-FA48-932A-BF2CE9010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12039"/>
              </p:ext>
            </p:extLst>
          </p:nvPr>
        </p:nvGraphicFramePr>
        <p:xfrm>
          <a:off x="4679503" y="3573016"/>
          <a:ext cx="435699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242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531184-A34E-A19F-9053-DA7D6299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48"/>
            <a:ext cx="9144000" cy="295232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3999" cy="1008112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2"/>
                </a:solidFill>
              </a:rPr>
              <a:t>Тенденции </a:t>
            </a:r>
            <a:r>
              <a:rPr lang="ru-RU" sz="2800" b="1" dirty="0" err="1">
                <a:solidFill>
                  <a:schemeClr val="accent2"/>
                </a:solidFill>
              </a:rPr>
              <a:t>постглобализации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176464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Локализация</a:t>
            </a: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 глобальности в анклавах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Рост разрывов </a:t>
            </a: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в уровне, качестве, наполненности жизни между анклавами глобальности и остальными территориями и сообществами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b="1" dirty="0">
                <a:ea typeface="Tahoma" panose="020B0604030504040204" pitchFamily="34" charset="0"/>
                <a:cs typeface="Tahoma" panose="020B0604030504040204" pitchFamily="34" charset="0"/>
              </a:rPr>
              <a:t>Возникновение новых </a:t>
            </a:r>
            <a:r>
              <a:rPr lang="ru-RU" sz="2200" b="1" dirty="0"/>
              <a:t>барьеров </a:t>
            </a:r>
            <a:r>
              <a:rPr lang="ru-RU" sz="2200" dirty="0"/>
              <a:t>для транснациональных сетей и потоков: </a:t>
            </a:r>
            <a:r>
              <a:rPr lang="ru-RU" sz="2200" i="1" dirty="0"/>
              <a:t>стены, карантины, санкции, спецоперации, мобилизации…</a:t>
            </a:r>
          </a:p>
          <a:p>
            <a:pPr marL="540000">
              <a:spcBef>
                <a:spcPts val="18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В условиях </a:t>
            </a:r>
            <a:r>
              <a:rPr lang="ru-RU" sz="2200" dirty="0" err="1">
                <a:ea typeface="Tahoma" panose="020B0604030504040204" pitchFamily="34" charset="0"/>
                <a:cs typeface="Tahoma" panose="020B0604030504040204" pitchFamily="34" charset="0"/>
              </a:rPr>
              <a:t>постглобализации</a:t>
            </a:r>
            <a:r>
              <a:rPr lang="ru-RU" sz="2200" dirty="0">
                <a:ea typeface="Tahoma" panose="020B0604030504040204" pitchFamily="34" charset="0"/>
                <a:cs typeface="Tahoma" panose="020B0604030504040204" pitchFamily="34" charset="0"/>
              </a:rPr>
              <a:t> стал очевидным кризис институтов, подвергшихся виртуализации: избыток образов, дефицит реальности</a:t>
            </a:r>
            <a:endParaRPr lang="en-US" sz="2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5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52520" cy="57606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Кризис виртуализации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1"/>
            <a:ext cx="9144000" cy="5904657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Виртуализация «взламывала» привычные социальные реальности в конце прошлого века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ea typeface="Times New Roman" panose="02020603050405020304" pitchFamily="18" charset="0"/>
              </a:rPr>
              <a:t>Сейчас перепроизводство образов и коммуникаций приводит к их обесцениванию</a:t>
            </a:r>
          </a:p>
          <a:p>
            <a:pPr>
              <a:spcBef>
                <a:spcPts val="12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dirty="0">
                <a:cs typeface="Arial" panose="020B0604020202020204" pitchFamily="34" charset="0"/>
              </a:rPr>
              <a:t>Цифровизация сейчас не инновация, а социальная рутина и </a:t>
            </a:r>
            <a:r>
              <a:rPr lang="ru-RU" sz="2200" dirty="0" err="1">
                <a:cs typeface="Arial" panose="020B0604020202020204" pitchFamily="34" charset="0"/>
              </a:rPr>
              <a:t>аппроприация</a:t>
            </a:r>
            <a:r>
              <a:rPr lang="ru-RU" sz="2200" dirty="0">
                <a:cs typeface="Arial" panose="020B0604020202020204" pitchFamily="34" charset="0"/>
              </a:rPr>
              <a:t> сетевых и потоковых структур корпоративными и государственными платформами</a:t>
            </a:r>
          </a:p>
          <a:p>
            <a:pPr marL="5400000" indent="0">
              <a:spcBef>
                <a:spcPts val="1800"/>
              </a:spcBef>
              <a:buClr>
                <a:schemeClr val="tx2"/>
              </a:buClr>
              <a:buSzPct val="125000"/>
              <a:buNone/>
            </a:pPr>
            <a:r>
              <a:rPr lang="en-US" sz="2000" dirty="0">
                <a:cs typeface="Arial" panose="020B0604020202020204" pitchFamily="34" charset="0"/>
              </a:rPr>
              <a:t>World Bank</a:t>
            </a:r>
            <a:r>
              <a:rPr lang="ru-RU" sz="2000" dirty="0">
                <a:cs typeface="Arial" panose="020B0604020202020204" pitchFamily="34" charset="0"/>
              </a:rPr>
              <a:t> (2020)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ru-RU" sz="2000" dirty="0">
                <a:cs typeface="Arial" panose="020B0604020202020204" pitchFamily="34" charset="0"/>
              </a:rPr>
              <a:t>интернетом пользуются 85% жителей России</a:t>
            </a:r>
          </a:p>
          <a:p>
            <a:pPr marL="5400000" indent="0">
              <a:spcBef>
                <a:spcPts val="3000"/>
              </a:spcBef>
              <a:buClr>
                <a:schemeClr val="tx2"/>
              </a:buClr>
              <a:buSzPct val="125000"/>
              <a:buNone/>
            </a:pPr>
            <a:r>
              <a:rPr lang="ru-RU" sz="2000" dirty="0">
                <a:cs typeface="Arial" panose="020B0604020202020204" pitchFamily="34" charset="0"/>
              </a:rPr>
              <a:t>ВЦИОМ (2022): интернетом пользуются</a:t>
            </a:r>
            <a:r>
              <a:rPr lang="en-US" sz="2000" dirty="0">
                <a:cs typeface="Arial" panose="020B0604020202020204" pitchFamily="34" charset="0"/>
              </a:rPr>
              <a:t> 8</a:t>
            </a:r>
            <a:r>
              <a:rPr lang="ru-RU" sz="2000" dirty="0">
                <a:cs typeface="Arial" panose="020B0604020202020204" pitchFamily="34" charset="0"/>
              </a:rPr>
              <a:t>4</a:t>
            </a:r>
            <a:r>
              <a:rPr lang="en-US" sz="2000" dirty="0">
                <a:cs typeface="Arial" panose="020B0604020202020204" pitchFamily="34" charset="0"/>
              </a:rPr>
              <a:t>% </a:t>
            </a:r>
            <a:r>
              <a:rPr lang="ru-RU" sz="2000" dirty="0">
                <a:cs typeface="Arial" panose="020B0604020202020204" pitchFamily="34" charset="0"/>
              </a:rPr>
              <a:t>жителей России</a:t>
            </a:r>
          </a:p>
          <a:p>
            <a:pPr marL="5400000" indent="0">
              <a:spcBef>
                <a:spcPts val="3000"/>
              </a:spcBef>
              <a:buClr>
                <a:schemeClr val="tx2"/>
              </a:buClr>
              <a:buSzPct val="125000"/>
              <a:buNone/>
            </a:pPr>
            <a:r>
              <a:rPr lang="ru-RU" sz="2000" dirty="0">
                <a:cs typeface="Arial" panose="020B0604020202020204" pitchFamily="34" charset="0"/>
              </a:rPr>
              <a:t>СПбГУ (2022): интернетом пользуются свыше 95% жителей Москвы и Санкт-Петербурга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ru-RU" sz="2000" i="1" dirty="0">
              <a:solidFill>
                <a:srgbClr val="3366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D75653-0FDA-3ACB-BFF9-B1902FDB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73016"/>
            <a:ext cx="5328592" cy="31683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3999" cy="1152128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accent2"/>
                </a:solidFill>
              </a:rPr>
              <a:t>Тенденции </a:t>
            </a:r>
            <a:r>
              <a:rPr lang="ru-RU" sz="2800" b="1" dirty="0" err="1">
                <a:solidFill>
                  <a:schemeClr val="accent2"/>
                </a:solidFill>
              </a:rPr>
              <a:t>поствиртуализации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025060" cy="561662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dirty="0"/>
              <a:t>виртуальная реальность образов и коммуникаций превращается из экзотики в социальную рутину и быт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dirty="0"/>
              <a:t>рутинность цифровых технологий и тотальность контроля провоцируют поворот к «новой материальности» 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200" dirty="0"/>
              <a:t>ценностью становится физическое присутствие, непосредственный опыт, </a:t>
            </a:r>
            <a:r>
              <a:rPr lang="ru-RU" sz="2200" dirty="0" err="1"/>
              <a:t>тактильность</a:t>
            </a:r>
            <a:r>
              <a:rPr lang="ru-RU" sz="2200" dirty="0"/>
              <a:t>, «аналоговое» в противовес «цифровому»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dirty="0"/>
              <a:t>в анклавах глобальности </a:t>
            </a:r>
            <a:r>
              <a:rPr lang="ru-RU" sz="2200" b="1" dirty="0">
                <a:solidFill>
                  <a:schemeClr val="accent2"/>
                </a:solidFill>
              </a:rPr>
              <a:t>бунт аутентичности </a:t>
            </a:r>
            <a:r>
              <a:rPr lang="ru-RU" sz="2200" dirty="0"/>
              <a:t>против глобальности и виртуальности ведет к формированию дополненной социальной реальности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dirty="0"/>
              <a:t>активисты и бизнесмены создают пространства, функция которых – быть </a:t>
            </a:r>
            <a:r>
              <a:rPr lang="ru-RU" sz="2200" b="1" i="1" dirty="0">
                <a:solidFill>
                  <a:schemeClr val="accent2"/>
                </a:solidFill>
              </a:rPr>
              <a:t>точками доступа </a:t>
            </a:r>
            <a:r>
              <a:rPr lang="ru-RU" sz="2200" dirty="0"/>
              <a:t>к реальности </a:t>
            </a:r>
            <a:r>
              <a:rPr lang="ru-RU" sz="2200" i="1" dirty="0"/>
              <a:t>(лофты, коворкинги, антикафе, котокафе…)</a:t>
            </a:r>
          </a:p>
          <a:p>
            <a:pPr eaLnBrk="1" hangingPunct="1">
              <a:spcBef>
                <a:spcPts val="12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ru-RU" sz="2200" dirty="0"/>
              <a:t>происходит взаимопроникновение разных социальных реальностей и возникает </a:t>
            </a:r>
            <a:r>
              <a:rPr lang="ru-RU" sz="2200" b="1" dirty="0">
                <a:solidFill>
                  <a:schemeClr val="accent2"/>
                </a:solidFill>
              </a:rPr>
              <a:t>дополненная реальность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14822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625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Социальная реальность сегодня: тенденции постглобализации и поствиртуализации</vt:lpstr>
      <vt:lpstr>Глобализация и виртуализация – два аспекта одной трансформации</vt:lpstr>
      <vt:lpstr>Новая конфигурация социальных структур</vt:lpstr>
      <vt:lpstr>4 режима существования социальной реальности</vt:lpstr>
      <vt:lpstr>Динамика социальных реальностей  в истории современной социологии</vt:lpstr>
      <vt:lpstr>Кризис глобализации</vt:lpstr>
      <vt:lpstr>Тенденции постглобализации</vt:lpstr>
      <vt:lpstr>Кризис виртуализации</vt:lpstr>
      <vt:lpstr>Тенденции поствиртуализации</vt:lpstr>
      <vt:lpstr>Дополненная современность / Истощенная современность </vt:lpstr>
      <vt:lpstr>Социальная реальность сегодня: тенденции постглобализации и поствиртуализации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10.  Виртуализация общества и глэм-капитализм в России</dc:title>
  <dc:creator>Дмитрий Иванов</dc:creator>
  <cp:lastModifiedBy>Иванов Дмитрий Владиславович</cp:lastModifiedBy>
  <cp:revision>754</cp:revision>
  <dcterms:created xsi:type="dcterms:W3CDTF">2008-12-02T09:09:05Z</dcterms:created>
  <dcterms:modified xsi:type="dcterms:W3CDTF">2022-11-20T07:44:20Z</dcterms:modified>
</cp:coreProperties>
</file>