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41" r:id="rId3"/>
    <p:sldId id="417" r:id="rId4"/>
    <p:sldId id="375" r:id="rId5"/>
    <p:sldId id="421" r:id="rId6"/>
    <p:sldId id="452" r:id="rId7"/>
    <p:sldId id="436" r:id="rId8"/>
    <p:sldId id="398" r:id="rId9"/>
    <p:sldId id="409" r:id="rId10"/>
    <p:sldId id="431" r:id="rId11"/>
    <p:sldId id="447" r:id="rId12"/>
    <p:sldId id="451" r:id="rId13"/>
    <p:sldId id="450" r:id="rId14"/>
    <p:sldId id="44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8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575FA-B6E9-4CAF-AB22-9887963CC7E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0586B-9DDE-4490-94DE-6558AAFF6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0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C3B-1354-4FAB-AD4E-B6D1BC329A6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4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DB3B-497E-4BC3-A262-45B2BABEAC13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3290-E28E-4A86-949A-CAFB2ECDD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84D7-BF67-4215-B810-273803E6D15C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9E608-18A3-41BA-8BF4-DC88D92DC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01B5E-FC14-4D7E-8062-33D7FE23DF6B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1A9B-85E5-4E19-8027-93F1B86A1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3563A2-9154-4ABD-95EC-FCFFD94B34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EE20C-1C63-4E5E-AA2C-87B55F141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2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1BAC-E128-4389-8A6E-B5EBB3EE76CE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3D54-CB91-4202-8FC7-9D58B153F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CA4A-1CD0-42B5-A303-ABF41D450162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3B9E1-ED79-4CB7-98B9-7494128CC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69B5A-EE56-47DE-AE0E-A4BF977DF20A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6352A-5C5A-4A73-8903-754050829F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04C02-35F7-4D86-9C9A-CA2AF0BBAD95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64A6-9357-427F-8F01-3506E8F94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048B7-BC5C-45EC-9489-4464279E1495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AD52-78B6-4BF2-B22F-D0777973B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57EB-B0A6-44DE-9AC2-F6EE536FB2D8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61741-5CE4-4F5D-9572-A2052ED55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3DDA-2022-42B2-939C-751043B37F43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4249A-067F-4468-B450-822AC6E96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FA280-CE30-4CF0-BFDF-C56E79ADEC4C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742A0-0D13-45C7-B9FB-5F7DDF6FC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B5D508-17EC-403B-BC4D-7457691CDBD7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C4550F-0066-45F0-BBA9-1D7EF19A9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00063" y="476672"/>
            <a:ext cx="8143875" cy="3738124"/>
          </a:xfrm>
          <a:solidFill>
            <a:schemeClr val="accent2"/>
          </a:solidFill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Современное общество: </a:t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от виртуализации к дополненной реальности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4786322"/>
            <a:ext cx="8143932" cy="155427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60000"/>
                <a:lumOff val="40000"/>
              </a:schemeClr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defRPr/>
            </a:pPr>
            <a:r>
              <a:rPr lang="ru-RU" sz="2000" b="1" dirty="0">
                <a:solidFill>
                  <a:schemeClr val="bg1"/>
                </a:solidFill>
              </a:rPr>
              <a:t>Дмитрий Иванов</a:t>
            </a:r>
          </a:p>
          <a:p>
            <a:pPr>
              <a:spcBef>
                <a:spcPct val="25000"/>
              </a:spcBef>
              <a:defRPr/>
            </a:pPr>
            <a:r>
              <a:rPr lang="ru-RU" sz="2000" i="1" dirty="0">
                <a:solidFill>
                  <a:schemeClr val="bg1"/>
                </a:solidFill>
              </a:rPr>
              <a:t>профессор факультета социологии </a:t>
            </a:r>
          </a:p>
          <a:p>
            <a:pPr>
              <a:spcBef>
                <a:spcPct val="25000"/>
              </a:spcBef>
              <a:defRPr/>
            </a:pPr>
            <a:r>
              <a:rPr lang="ru-RU" sz="2000" i="1" dirty="0">
                <a:solidFill>
                  <a:schemeClr val="bg1"/>
                </a:solidFill>
              </a:rPr>
              <a:t>Санкт-Петербургского государственного университета</a:t>
            </a:r>
          </a:p>
          <a:p>
            <a:pPr>
              <a:spcBef>
                <a:spcPct val="25000"/>
              </a:spcBef>
              <a:defRPr/>
            </a:pPr>
            <a:r>
              <a:rPr lang="en-US" sz="2000" b="1" i="1" dirty="0">
                <a:solidFill>
                  <a:srgbClr val="FFFF00"/>
                </a:solidFill>
              </a:rPr>
              <a:t>dvi1967@gmail.com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chemeClr val="accent2"/>
                </a:solidFill>
              </a:rPr>
              <a:t>Глэм-демократия: </a:t>
            </a:r>
            <a:br>
              <a:rPr lang="ru-RU" sz="2800" b="1" dirty="0">
                <a:solidFill>
                  <a:schemeClr val="accent2"/>
                </a:solidFill>
              </a:rPr>
            </a:br>
            <a:r>
              <a:rPr lang="ru-RU" sz="2200" b="1" dirty="0">
                <a:solidFill>
                  <a:schemeClr val="accent2"/>
                </a:solidFill>
              </a:rPr>
              <a:t>политики – «звезды», партии – «проекты», избиратели – «фанаты»</a:t>
            </a:r>
          </a:p>
        </p:txBody>
      </p:sp>
      <p:pic>
        <p:nvPicPr>
          <p:cNvPr id="53250" name="Picture 2" descr="C:\Users\Дмитрий Иванов\Documents\гламур\obam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4032448" cy="447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36906"/>
            <a:ext cx="3511563" cy="4476470"/>
          </a:xfrm>
          <a:prstGeom prst="rect">
            <a:avLst/>
          </a:prstGeom>
        </p:spPr>
      </p:pic>
      <p:pic>
        <p:nvPicPr>
          <p:cNvPr id="7" name="Picture 2" descr="H:\Intelligence\berlusko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941" y="2336906"/>
            <a:ext cx="3511563" cy="447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-_1_~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908720"/>
            <a:ext cx="8208911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2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4499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tx2"/>
                </a:solidFill>
              </a:rPr>
              <a:t>Альтернативные движения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92896"/>
            <a:ext cx="7236296" cy="4406844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chemeClr val="tx2"/>
              </a:buClr>
              <a:buSzPct val="125000"/>
              <a:buFont typeface="Wingdings" pitchFamily="2" charset="2"/>
              <a:buChar char="§"/>
              <a:defRPr/>
            </a:pPr>
            <a:r>
              <a:rPr lang="ru-RU" sz="2000" dirty="0" err="1"/>
              <a:t>Коммодификация</a:t>
            </a:r>
            <a:r>
              <a:rPr lang="ru-RU" sz="2000" dirty="0"/>
              <a:t> образов и времени ведет к отчуждению идентичности как фундаментального компонента социального существования</a:t>
            </a:r>
            <a:endParaRPr lang="en-US" sz="2000" dirty="0"/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125000"/>
              <a:buFont typeface="Wingdings" pitchFamily="2" charset="2"/>
              <a:buChar char="§"/>
              <a:defRPr/>
            </a:pPr>
            <a:r>
              <a:rPr lang="ru-RU" sz="2000" dirty="0"/>
              <a:t>Реакцией становятся движения за аутентичность и против структур капитализма сетей и потоков</a:t>
            </a:r>
            <a:r>
              <a:rPr lang="en-US" sz="2000" dirty="0"/>
              <a:t>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125000"/>
              <a:buFont typeface="Wingdings" pitchFamily="2" charset="2"/>
              <a:buChar char="§"/>
              <a:defRPr/>
            </a:pPr>
            <a:r>
              <a:rPr lang="ru-RU" sz="2000" dirty="0"/>
              <a:t>«Пираты», хакеры, активисты протестных движений подрывают стабильность глэм-капитализма и глэм-демократии</a:t>
            </a:r>
            <a:endParaRPr lang="en-US" sz="2000" dirty="0"/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125000"/>
              <a:buFont typeface="Wingdings" pitchFamily="2" charset="2"/>
              <a:buChar char="§"/>
              <a:defRPr/>
            </a:pPr>
            <a:r>
              <a:rPr lang="ru-RU" sz="2000" dirty="0"/>
              <a:t>на рост альтернативных движений глэм-капитализм сначала реагирует полицейскими мерами, а затем переходит к поглощению и использованию креативности этих движений</a:t>
            </a:r>
            <a:endParaRPr lang="en-US" sz="2000" dirty="0"/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125000"/>
              <a:buFont typeface="Wingdings" pitchFamily="2" charset="2"/>
              <a:buChar char="§"/>
              <a:defRPr/>
            </a:pPr>
            <a:r>
              <a:rPr lang="ru-RU" sz="2000" dirty="0"/>
              <a:t>В результате, бунт </a:t>
            </a:r>
            <a:r>
              <a:rPr lang="ru-RU" sz="2000" dirty="0" err="1"/>
              <a:t>коммодифицируется</a:t>
            </a:r>
            <a:r>
              <a:rPr lang="ru-RU" sz="2000" dirty="0"/>
              <a:t>, и формируется </a:t>
            </a:r>
            <a:r>
              <a:rPr lang="ru-RU" sz="2000" b="1" dirty="0" err="1">
                <a:solidFill>
                  <a:schemeClr val="tx2"/>
                </a:solidFill>
              </a:rPr>
              <a:t>альтер</a:t>
            </a:r>
            <a:r>
              <a:rPr lang="ru-RU" sz="2000" b="1" dirty="0">
                <a:solidFill>
                  <a:schemeClr val="tx2"/>
                </a:solidFill>
              </a:rPr>
              <a:t>-капитализм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pic>
        <p:nvPicPr>
          <p:cNvPr id="2052" name="Picture 4" descr="C:\Users\Дмитрий\Desktop\anonymous-600x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6672"/>
            <a:ext cx="3525859" cy="207503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1" y="476672"/>
            <a:ext cx="3110909" cy="2089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2564904"/>
            <a:ext cx="2051720" cy="1813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1" y="4365104"/>
            <a:ext cx="2051720" cy="24928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E0FBFE-6C48-4292-91DC-366AA0EBA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476672"/>
            <a:ext cx="2414292" cy="20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9143999" cy="689315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chemeClr val="accent2"/>
                </a:solidFill>
              </a:rPr>
              <a:t>Общая логика </a:t>
            </a:r>
            <a:r>
              <a:rPr lang="ru-RU" sz="2800" b="1" dirty="0" err="1">
                <a:solidFill>
                  <a:schemeClr val="accent2"/>
                </a:solidFill>
              </a:rPr>
              <a:t>поствиртуализации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3451"/>
            <a:ext cx="9108504" cy="6254548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перепроизводство образов / идентичностей приводит к их обесцениванию 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ценностью становится физическое присутствие, непосредственный опыт, </a:t>
            </a:r>
            <a:r>
              <a:rPr lang="ru-RU" sz="2000" dirty="0" err="1"/>
              <a:t>тактильность</a:t>
            </a:r>
            <a:r>
              <a:rPr lang="ru-RU" sz="2000" dirty="0"/>
              <a:t>, «аналоговое» в противовес «цифровому»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бизнесмены и активисты создают пространства, функция которых – быть </a:t>
            </a:r>
            <a:r>
              <a:rPr lang="ru-RU" sz="2000" b="1" dirty="0">
                <a:solidFill>
                  <a:schemeClr val="accent2"/>
                </a:solidFill>
              </a:rPr>
              <a:t>точками доступа </a:t>
            </a:r>
            <a:r>
              <a:rPr lang="ru-RU" sz="2000" dirty="0"/>
              <a:t>к реальности (лофты, коворкинги, антикафе, котокафе…)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происходит взаимопроникновение разных социальных реальностей и возникает </a:t>
            </a:r>
            <a:r>
              <a:rPr lang="ru-RU" sz="2000" b="1" dirty="0">
                <a:solidFill>
                  <a:schemeClr val="accent2"/>
                </a:solidFill>
              </a:rPr>
              <a:t>дополненная реальность </a:t>
            </a:r>
            <a:r>
              <a:rPr lang="ru-RU" sz="2000" dirty="0"/>
              <a:t>(</a:t>
            </a:r>
            <a:r>
              <a:rPr lang="ru-RU" sz="2000" dirty="0" err="1"/>
              <a:t>augmented</a:t>
            </a:r>
            <a:r>
              <a:rPr lang="ru-RU" sz="2000" dirty="0"/>
              <a:t> </a:t>
            </a:r>
            <a:r>
              <a:rPr lang="ru-RU" sz="2000" dirty="0" err="1"/>
              <a:t>reality</a:t>
            </a:r>
            <a:r>
              <a:rPr lang="ru-RU" sz="2000" dirty="0"/>
              <a:t>), интегрирующая физические и цифровые, материальные и символические, модернистские и  постмодернистские компоненты человеческого существования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0AD1B7-5AA6-40D5-B51C-4E806E36A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3717032"/>
            <a:ext cx="4248474" cy="302433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CFC85F-1141-4712-AB93-5CDACF30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94" y="3717032"/>
            <a:ext cx="4356996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1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</a:rPr>
              <a:t>Дополненная современность </a:t>
            </a:r>
            <a:r>
              <a:rPr lang="ru-RU" sz="2400" dirty="0"/>
              <a:t>/</a:t>
            </a:r>
            <a:r>
              <a:rPr lang="en-US" sz="2400" dirty="0"/>
              <a:t> </a:t>
            </a:r>
            <a:r>
              <a:rPr lang="ru-RU" sz="2400" b="1" dirty="0">
                <a:solidFill>
                  <a:schemeClr val="tx2"/>
                </a:solidFill>
              </a:rPr>
              <a:t>Истощенная современность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0BBCC9-EF31-4BF3-A8E6-D098F4C168F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социальная жизнь во взаимопроникающих реальностях в точках доступа к сетям и потокам – это насыщенное </a:t>
            </a:r>
            <a:r>
              <a:rPr lang="ru-RU" sz="2000" dirty="0" err="1"/>
              <a:t>киберфизическим</a:t>
            </a:r>
            <a:r>
              <a:rPr lang="ru-RU" sz="2000" dirty="0"/>
              <a:t> опытом существование в режиме </a:t>
            </a:r>
            <a:r>
              <a:rPr lang="ru-RU" sz="2000" b="1" i="1" dirty="0">
                <a:solidFill>
                  <a:schemeClr val="accent2"/>
                </a:solidFill>
              </a:rPr>
              <a:t>дополненной современности </a:t>
            </a:r>
            <a:r>
              <a:rPr lang="ru-RU" sz="2000" dirty="0"/>
              <a:t>(</a:t>
            </a:r>
            <a:r>
              <a:rPr lang="en-US" sz="2000" dirty="0"/>
              <a:t>Augmented Modernity)</a:t>
            </a:r>
            <a:endParaRPr lang="ru-RU" sz="20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жизнь в мегаполисах – очагах роста дополненной реальности контрастирует с упадком во множестве малых городов и в сельской местности, где господствует </a:t>
            </a:r>
            <a:r>
              <a:rPr lang="ru-RU" sz="2000" b="1" i="1" dirty="0">
                <a:solidFill>
                  <a:schemeClr val="tx2"/>
                </a:solidFill>
              </a:rPr>
              <a:t>«истощенная современность» </a:t>
            </a:r>
            <a:r>
              <a:rPr lang="ru-RU" sz="2000" dirty="0"/>
              <a:t>(</a:t>
            </a:r>
            <a:r>
              <a:rPr lang="en-US" sz="2000" dirty="0"/>
              <a:t>Exhausted Modernity</a:t>
            </a:r>
            <a:r>
              <a:rPr lang="ru-RU" sz="2000" dirty="0"/>
              <a:t>)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42A77A-3FF0-4408-A4C6-1A5AFE2E7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92896"/>
            <a:ext cx="3619009" cy="2088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0C95FB-DC30-478E-88E9-21A0C16E4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99" y="2492896"/>
            <a:ext cx="3619009" cy="2088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30F3B7-87AA-4A51-B980-CA1BD86F0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25144"/>
            <a:ext cx="3619010" cy="20882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CB336A-D0B8-4BBE-BF08-7D48FE54B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68" y="4725145"/>
            <a:ext cx="3608540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00063" y="476672"/>
            <a:ext cx="8143875" cy="3738124"/>
          </a:xfrm>
          <a:solidFill>
            <a:schemeClr val="accent2"/>
          </a:solidFill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Современное общество: </a:t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от виртуализации к дополненной реальности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4786322"/>
            <a:ext cx="8143932" cy="155427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60000"/>
                <a:lumOff val="40000"/>
              </a:schemeClr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defRPr/>
            </a:pPr>
            <a:r>
              <a:rPr lang="ru-RU" sz="2000" b="1" dirty="0">
                <a:solidFill>
                  <a:schemeClr val="bg1"/>
                </a:solidFill>
              </a:rPr>
              <a:t>Дмитрий Иванов</a:t>
            </a:r>
          </a:p>
          <a:p>
            <a:pPr>
              <a:spcBef>
                <a:spcPct val="25000"/>
              </a:spcBef>
              <a:defRPr/>
            </a:pPr>
            <a:r>
              <a:rPr lang="ru-RU" sz="2000" i="1" dirty="0">
                <a:solidFill>
                  <a:schemeClr val="bg1"/>
                </a:solidFill>
              </a:rPr>
              <a:t>профессор факультета социологии </a:t>
            </a:r>
          </a:p>
          <a:p>
            <a:pPr>
              <a:spcBef>
                <a:spcPct val="25000"/>
              </a:spcBef>
              <a:defRPr/>
            </a:pPr>
            <a:r>
              <a:rPr lang="ru-RU" sz="2000" i="1" dirty="0">
                <a:solidFill>
                  <a:schemeClr val="bg1"/>
                </a:solidFill>
              </a:rPr>
              <a:t>Санкт-Петербургского государственного университета</a:t>
            </a:r>
          </a:p>
          <a:p>
            <a:pPr>
              <a:spcBef>
                <a:spcPct val="25000"/>
              </a:spcBef>
              <a:defRPr/>
            </a:pPr>
            <a:r>
              <a:rPr lang="en-US" sz="2000" b="1" i="1" dirty="0">
                <a:solidFill>
                  <a:srgbClr val="FFFF00"/>
                </a:solidFill>
              </a:rPr>
              <a:t>dvi1967@gmail.com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1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6948264" cy="764703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chemeClr val="tx2"/>
                </a:solidFill>
              </a:rPr>
              <a:t>Виртуализация</a:t>
            </a:r>
          </a:p>
        </p:txBody>
      </p:sp>
      <p:pic>
        <p:nvPicPr>
          <p:cNvPr id="3074" name="Picture 2" descr="C:\Users\Дмитрий\Desktop\simul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4624"/>
            <a:ext cx="2915815" cy="201622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772815"/>
            <a:ext cx="2915817" cy="1847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3212399"/>
            <a:ext cx="2915817" cy="1897501"/>
          </a:xfrm>
          <a:prstGeom prst="rect">
            <a:avLst/>
          </a:prstGeom>
        </p:spPr>
      </p:pic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6300190" cy="6093296"/>
          </a:xfrm>
        </p:spPr>
        <p:txBody>
          <a:bodyPr/>
          <a:lstStyle/>
          <a:p>
            <a:pPr marL="252000" indent="-252000">
              <a:spcBef>
                <a:spcPts val="24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2000" dirty="0"/>
              <a:t>Виртуализация – это замещение </a:t>
            </a:r>
            <a:r>
              <a:rPr lang="ru-RU" sz="2000" b="1" dirty="0">
                <a:solidFill>
                  <a:schemeClr val="tx2"/>
                </a:solidFill>
              </a:rPr>
              <a:t>реальных вещей и действий </a:t>
            </a:r>
            <a:r>
              <a:rPr lang="ru-RU" sz="2000" b="1" dirty="0">
                <a:solidFill>
                  <a:schemeClr val="accent2"/>
                </a:solidFill>
              </a:rPr>
              <a:t>образами и коммуникациями </a:t>
            </a:r>
          </a:p>
          <a:p>
            <a:pPr marL="252000" indent="-252000">
              <a:spcBef>
                <a:spcPts val="24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2000" b="1" dirty="0">
                <a:solidFill>
                  <a:schemeClr val="tx2"/>
                </a:solidFill>
              </a:rPr>
              <a:t>Виртуализация общества: </a:t>
            </a:r>
            <a:r>
              <a:rPr lang="ru-RU" sz="2000" dirty="0"/>
              <a:t>социальные отношения принимают форму отношений между образами</a:t>
            </a:r>
          </a:p>
          <a:p>
            <a:pPr marL="252000" indent="-252000">
              <a:spcBef>
                <a:spcPts val="24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2000" dirty="0"/>
              <a:t>Популярное понимание виртуализации как компьютеризации / цифровизации  не позволяет правильно анализировать и оценивать современные процессы</a:t>
            </a:r>
          </a:p>
          <a:p>
            <a:pPr marL="252000" indent="-252000">
              <a:spcBef>
                <a:spcPts val="2400"/>
              </a:spcBef>
              <a:buClr>
                <a:schemeClr val="accent2"/>
              </a:buClr>
              <a:buSzPct val="120000"/>
              <a:buFont typeface="Wingdings" pitchFamily="2" charset="2"/>
              <a:buChar char="Ø"/>
            </a:pPr>
            <a:r>
              <a:rPr lang="ru-RU" sz="2000" b="1" i="1" dirty="0">
                <a:solidFill>
                  <a:schemeClr val="accent2"/>
                </a:solidFill>
              </a:rPr>
              <a:t>не цифровизация виртуализирует общество, а виртуализация общества вызывает цифровизацию </a:t>
            </a:r>
          </a:p>
          <a:p>
            <a:pPr marL="252000" indent="-252000">
              <a:spcBef>
                <a:spcPts val="24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ru-RU" sz="2000" dirty="0"/>
              <a:t>В условиях виртуализации общества главная задача – создание и трансляция образов, поэтому главный инструмент деятельности – </a:t>
            </a:r>
            <a:r>
              <a:rPr lang="ru-RU" sz="2000" b="1" dirty="0">
                <a:solidFill>
                  <a:schemeClr val="tx2"/>
                </a:solidFill>
              </a:rPr>
              <a:t>ИКТ </a:t>
            </a:r>
            <a:r>
              <a:rPr lang="ru-RU" sz="2000" dirty="0"/>
              <a:t>и доминирующие структуры –</a:t>
            </a:r>
            <a:r>
              <a:rPr lang="ru-RU" sz="2000" b="1" dirty="0">
                <a:solidFill>
                  <a:schemeClr val="tx2"/>
                </a:solidFill>
              </a:rPr>
              <a:t> сетевые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4" y="4916453"/>
            <a:ext cx="2915817" cy="18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chemeClr val="accent2"/>
                </a:solidFill>
              </a:rPr>
              <a:t>В чем феноменальность Интернета?</a:t>
            </a:r>
          </a:p>
        </p:txBody>
      </p:sp>
      <p:graphicFrame>
        <p:nvGraphicFramePr>
          <p:cNvPr id="86046" name="Group 30"/>
          <p:cNvGraphicFramePr>
            <a:graphicFrameLocks noGrp="1"/>
          </p:cNvGraphicFramePr>
          <p:nvPr>
            <p:ph idx="1"/>
          </p:nvPr>
        </p:nvGraphicFramePr>
        <p:xfrm>
          <a:off x="179511" y="764705"/>
          <a:ext cx="8784976" cy="2805189"/>
        </p:xfrm>
        <a:graphic>
          <a:graphicData uri="http://schemas.openxmlformats.org/drawingml/2006/table">
            <a:tbl>
              <a:tblPr/>
              <a:tblGrid>
                <a:gridCol w="2374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7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сообщение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обращение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«плоское»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«многомерное»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по требованию (24/7)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печатные СМИ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Интернет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по программе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радио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ТВ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573016"/>
            <a:ext cx="914400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все коммуникационные технологии могут обеспечить передачу информации, то есть сведений/данных, повышающих уровень знаний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но коммуникация как обмен символами, ведущий к поддержанию связей, созданию общности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(от англ.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лучше всего обеспечивается сетевыми мультимедиа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новые ИКТ обеспечивают: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комбинирование текста, изображения, видеоряда, звука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интеракцию в режиме реального времени и виртуального пространства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доступ в коммуникационную сеть в режиме 24/7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7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chemeClr val="accent2"/>
                </a:solidFill>
              </a:rPr>
              <a:t>Интернет: три ступени развития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609329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arenR"/>
            </a:pPr>
            <a:r>
              <a:rPr lang="ru-RU" sz="2200" dirty="0"/>
              <a:t>в 1989 возник </a:t>
            </a:r>
            <a:r>
              <a:rPr lang="en-US" sz="2200" b="1" dirty="0">
                <a:solidFill>
                  <a:schemeClr val="accent2"/>
                </a:solidFill>
              </a:rPr>
              <a:t>Web</a:t>
            </a:r>
            <a:r>
              <a:rPr lang="ru-RU" sz="2200" b="1" dirty="0">
                <a:solidFill>
                  <a:schemeClr val="accent2"/>
                </a:solidFill>
              </a:rPr>
              <a:t> 1.0</a:t>
            </a:r>
            <a:r>
              <a:rPr lang="ru-RU" sz="2200" dirty="0"/>
              <a:t>: пользователи получают доступ к ресурсам, созданным профессионалами в программировании и </a:t>
            </a:r>
            <a:r>
              <a:rPr lang="ru-RU" sz="2200" dirty="0" err="1"/>
              <a:t>веб-дизайне</a:t>
            </a:r>
            <a:endParaRPr lang="ru-RU" sz="2200" dirty="0"/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arenR"/>
            </a:pPr>
            <a:r>
              <a:rPr lang="ru-RU" sz="2200" dirty="0"/>
              <a:t>в 1999 появился </a:t>
            </a:r>
            <a:r>
              <a:rPr lang="en-US" sz="2200" b="1" dirty="0">
                <a:solidFill>
                  <a:schemeClr val="accent2"/>
                </a:solidFill>
              </a:rPr>
              <a:t>Web</a:t>
            </a:r>
            <a:r>
              <a:rPr lang="ru-RU" sz="2200" b="1" dirty="0">
                <a:solidFill>
                  <a:schemeClr val="accent2"/>
                </a:solidFill>
              </a:rPr>
              <a:t> 2.0</a:t>
            </a:r>
            <a:r>
              <a:rPr lang="ru-RU" sz="2200" dirty="0"/>
              <a:t>: неквалифицированные пользователи получают возможность создавать контент и заполнять им сайты-платформы, предоставляемые профессионалами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arenR"/>
            </a:pPr>
            <a:r>
              <a:rPr lang="ru-RU" sz="2200" dirty="0"/>
              <a:t>следующая ступень развития – </a:t>
            </a:r>
            <a:r>
              <a:rPr lang="en-US" sz="2200" b="1" dirty="0">
                <a:solidFill>
                  <a:schemeClr val="accent2"/>
                </a:solidFill>
              </a:rPr>
              <a:t>Web</a:t>
            </a:r>
            <a:r>
              <a:rPr lang="ru-RU" sz="2200" b="1" dirty="0">
                <a:solidFill>
                  <a:schemeClr val="accent2"/>
                </a:solidFill>
              </a:rPr>
              <a:t> 3.0</a:t>
            </a:r>
            <a:r>
              <a:rPr lang="ru-RU" sz="2200" dirty="0"/>
              <a:t>: пользователи сами могут создавать платформы</a:t>
            </a:r>
          </a:p>
          <a:p>
            <a:pPr marL="0" indent="0" algn="ctr">
              <a:spcBef>
                <a:spcPts val="1200"/>
              </a:spcBef>
              <a:buClr>
                <a:schemeClr val="tx2"/>
              </a:buClr>
              <a:buSzPct val="120000"/>
              <a:buNone/>
            </a:pPr>
            <a:r>
              <a:rPr lang="ru-RU" sz="2200" b="1" dirty="0">
                <a:solidFill>
                  <a:schemeClr val="accent2"/>
                </a:solidFill>
              </a:rPr>
              <a:t>Три ключевые технологии </a:t>
            </a:r>
            <a:r>
              <a:rPr lang="en-US" sz="2200" b="1" dirty="0">
                <a:solidFill>
                  <a:schemeClr val="accent2"/>
                </a:solidFill>
              </a:rPr>
              <a:t>Web 3.0</a:t>
            </a:r>
            <a:r>
              <a:rPr lang="ru-RU" sz="2200" b="1" dirty="0">
                <a:solidFill>
                  <a:schemeClr val="accent2"/>
                </a:solidFill>
              </a:rPr>
              <a:t>:</a:t>
            </a:r>
          </a:p>
          <a:p>
            <a:pPr marL="0" eaLnBrk="1" hangingPunct="1">
              <a:spcBef>
                <a:spcPts val="6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ru-RU" sz="2000" b="1" dirty="0"/>
              <a:t>мобильные приложения</a:t>
            </a:r>
            <a:r>
              <a:rPr lang="en-US" sz="2000" b="1" dirty="0"/>
              <a:t>                            </a:t>
            </a:r>
          </a:p>
          <a:p>
            <a:pPr marL="0" indent="0" eaLnBrk="1" hangingPunct="1">
              <a:spcBef>
                <a:spcPts val="600"/>
              </a:spcBef>
              <a:buClr>
                <a:schemeClr val="accent2"/>
              </a:buClr>
              <a:buSzPct val="115000"/>
              <a:buNone/>
              <a:defRPr/>
            </a:pPr>
            <a:r>
              <a:rPr lang="en-US" sz="2000" dirty="0"/>
              <a:t>                                             2008                                      2012</a:t>
            </a:r>
            <a:endParaRPr lang="ru-RU" sz="2000" dirty="0"/>
          </a:p>
          <a:p>
            <a:pPr marL="0" eaLnBrk="1" hangingPunct="1">
              <a:spcBef>
                <a:spcPts val="30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ru-RU" sz="2000" b="1" dirty="0"/>
              <a:t>инструменты для самодельных сайтов и приложений</a:t>
            </a:r>
            <a:endParaRPr lang="en-US" sz="2000" b="1" dirty="0"/>
          </a:p>
          <a:p>
            <a:pPr marL="0" indent="0" eaLnBrk="1" hangingPunct="1">
              <a:spcBef>
                <a:spcPts val="600"/>
              </a:spcBef>
              <a:buClr>
                <a:schemeClr val="accent2"/>
              </a:buClr>
              <a:buSzPct val="115000"/>
              <a:buNone/>
              <a:defRPr/>
            </a:pPr>
            <a:r>
              <a:rPr lang="en-US" sz="2000" dirty="0"/>
              <a:t>                                             2003</a:t>
            </a:r>
            <a:r>
              <a:rPr lang="ru-RU" sz="2000" dirty="0"/>
              <a:t>                                      2011</a:t>
            </a:r>
            <a:endParaRPr lang="en-US" sz="2000" dirty="0"/>
          </a:p>
          <a:p>
            <a:pPr marL="0" eaLnBrk="1" hangingPunct="1">
              <a:spcBef>
                <a:spcPts val="1800"/>
              </a:spcBef>
              <a:buClr>
                <a:schemeClr val="accent2"/>
              </a:buClr>
              <a:buSzPct val="115000"/>
              <a:buFont typeface="Wingdings" panose="05000000000000000000" pitchFamily="2" charset="2"/>
              <a:buChar char="§"/>
              <a:defRPr/>
            </a:pPr>
            <a:r>
              <a:rPr lang="ru-RU" sz="2000" b="1" dirty="0"/>
              <a:t>мессенджеры</a:t>
            </a:r>
            <a:r>
              <a:rPr lang="ru-RU" sz="2000" dirty="0"/>
              <a:t>  </a:t>
            </a:r>
            <a:r>
              <a:rPr lang="en-US" sz="2000" dirty="0"/>
              <a:t>     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SzPct val="100000"/>
              <a:buNone/>
              <a:defRPr/>
            </a:pPr>
            <a:r>
              <a:rPr lang="en-US" sz="2000" dirty="0"/>
              <a:t>                                             2009                                      2013</a:t>
            </a:r>
            <a:endParaRPr lang="ru-RU" sz="2000" dirty="0"/>
          </a:p>
          <a:p>
            <a:pPr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endParaRPr lang="ru-RU" sz="2200" b="1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Clr>
                <a:schemeClr val="tx2"/>
              </a:buClr>
              <a:buSzPct val="120000"/>
              <a:buNone/>
            </a:pPr>
            <a:endParaRPr lang="ru-RU" sz="2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1295BD-CADA-40CD-BE91-3D9BAB1B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25" y="4221944"/>
            <a:ext cx="1713067" cy="719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3476C4-E442-4726-B922-E8F8C677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25" y="5266568"/>
            <a:ext cx="1713067" cy="538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3136F-1716-4AD2-AC04-C77F3C41F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21" y="5266568"/>
            <a:ext cx="1774493" cy="5386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C3604A-396F-4ABE-842F-BC188DA3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25" y="6202672"/>
            <a:ext cx="1713067" cy="538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08BB8-5CD2-4463-9FAC-077836C51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438" y="4293441"/>
            <a:ext cx="1713124" cy="359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2BDF43-8CFB-434D-A652-D47A42570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486" y="6204874"/>
            <a:ext cx="1707028" cy="5364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029D9D-D5B8-4826-A0C9-2CDE681D64B6}"/>
              </a:ext>
            </a:extLst>
          </p:cNvPr>
          <p:cNvSpPr/>
          <p:nvPr/>
        </p:nvSpPr>
        <p:spPr>
          <a:xfrm>
            <a:off x="3995936" y="5173752"/>
            <a:ext cx="720080" cy="12745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0F0D34-5B46-4562-A8DB-97048E44AA15}"/>
              </a:ext>
            </a:extLst>
          </p:cNvPr>
          <p:cNvSpPr/>
          <p:nvPr/>
        </p:nvSpPr>
        <p:spPr>
          <a:xfrm>
            <a:off x="1475656" y="4742522"/>
            <a:ext cx="720080" cy="55868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3E7D7D-F248-4CD1-87E2-A12B6EAFB8F8}"/>
              </a:ext>
            </a:extLst>
          </p:cNvPr>
          <p:cNvSpPr/>
          <p:nvPr/>
        </p:nvSpPr>
        <p:spPr>
          <a:xfrm>
            <a:off x="1475656" y="6093296"/>
            <a:ext cx="720080" cy="6480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70B906-444F-4DCC-83D2-5CF15CB46296}"/>
              </a:ext>
            </a:extLst>
          </p:cNvPr>
          <p:cNvSpPr/>
          <p:nvPr/>
        </p:nvSpPr>
        <p:spPr>
          <a:xfrm>
            <a:off x="3995936" y="5661248"/>
            <a:ext cx="720080" cy="10801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5DBF6D-C06D-4FF9-B0BC-E3FA9BE6C2B2}"/>
              </a:ext>
            </a:extLst>
          </p:cNvPr>
          <p:cNvSpPr/>
          <p:nvPr/>
        </p:nvSpPr>
        <p:spPr>
          <a:xfrm>
            <a:off x="1475656" y="3429000"/>
            <a:ext cx="720080" cy="7200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79BFE3-747A-47E4-9FD8-244575B0D26C}"/>
              </a:ext>
            </a:extLst>
          </p:cNvPr>
          <p:cNvSpPr/>
          <p:nvPr/>
        </p:nvSpPr>
        <p:spPr>
          <a:xfrm>
            <a:off x="3995936" y="3933056"/>
            <a:ext cx="720080" cy="2160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chemeClr val="tx2"/>
                </a:solidFill>
              </a:rPr>
              <a:t>Две технологические платформы виртуализации в России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688"/>
            <a:ext cx="9144000" cy="623731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None/>
            </a:pPr>
            <a:r>
              <a:rPr lang="ru-RU" sz="2000" dirty="0"/>
              <a:t>Интернет-пользователей в стране большинство: суточная аудитория интернета в России </a:t>
            </a:r>
            <a:r>
              <a:rPr lang="ru-RU" sz="2000" b="1" dirty="0"/>
              <a:t>67%</a:t>
            </a:r>
            <a:r>
              <a:rPr lang="ru-RU" sz="2000" dirty="0"/>
              <a:t>, никогда не пользовались </a:t>
            </a:r>
            <a:r>
              <a:rPr lang="ru-RU" sz="2000" b="1" dirty="0"/>
              <a:t>23% </a:t>
            </a:r>
            <a:r>
              <a:rPr lang="ru-RU" sz="2000" dirty="0"/>
              <a:t>(опрос ФОМ, январь 2019)</a:t>
            </a:r>
            <a:endParaRPr lang="ru-RU" sz="2000" b="1" dirty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ru-RU" sz="2000" b="1" dirty="0">
                <a:solidFill>
                  <a:schemeClr val="tx2"/>
                </a:solidFill>
              </a:rPr>
              <a:t>Но доминирующим инструментом виртуализации общества остается ТВ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000" b="1" dirty="0"/>
              <a:t>71</a:t>
            </a:r>
            <a:r>
              <a:rPr lang="ru-RU" sz="2000" b="1" dirty="0"/>
              <a:t>% </a:t>
            </a:r>
            <a:r>
              <a:rPr lang="ru-RU" sz="2000" dirty="0"/>
              <a:t>взрослого населения назвали ТВ среди своих источников информации, интернет-сайты – </a:t>
            </a:r>
            <a:r>
              <a:rPr lang="ru-RU" sz="2000" b="1" dirty="0"/>
              <a:t>44%</a:t>
            </a:r>
            <a:r>
              <a:rPr lang="ru-RU" sz="2000" dirty="0"/>
              <a:t>, блоги, форумы, социальные сети - </a:t>
            </a:r>
            <a:r>
              <a:rPr lang="ru-RU" sz="2000" b="1" dirty="0"/>
              <a:t>19%</a:t>
            </a:r>
            <a:endParaRPr lang="ru-RU" sz="2000" dirty="0"/>
          </a:p>
          <a:p>
            <a:pPr eaLnBrk="1" hangingPunct="1">
              <a:spcBef>
                <a:spcPts val="1200"/>
              </a:spcBef>
              <a:buClr>
                <a:schemeClr val="tx2"/>
              </a:buClr>
              <a:buNone/>
            </a:pPr>
            <a:r>
              <a:rPr lang="ru-RU" sz="2000" b="1" dirty="0">
                <a:solidFill>
                  <a:schemeClr val="tx2"/>
                </a:solidFill>
              </a:rPr>
              <a:t>Разные поколения живут в разных виртуальных реальностях 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dirty="0"/>
              <a:t>назвали интернет-сайты среди источников новостей </a:t>
            </a:r>
            <a:endParaRPr lang="en-US" sz="2000" dirty="0"/>
          </a:p>
          <a:p>
            <a:pPr marL="0" indent="0" eaLnBrk="1" hangingPunct="1">
              <a:spcBef>
                <a:spcPts val="3000"/>
              </a:spcBef>
              <a:buClr>
                <a:schemeClr val="tx2"/>
              </a:buClr>
              <a:buNone/>
            </a:pPr>
            <a:r>
              <a:rPr lang="ru-RU" sz="2000" b="1" dirty="0">
                <a:solidFill>
                  <a:schemeClr val="bg1"/>
                </a:solidFill>
              </a:rPr>
              <a:t>                           57</a:t>
            </a:r>
            <a:r>
              <a:rPr lang="en-US" sz="2000" b="1" dirty="0">
                <a:solidFill>
                  <a:schemeClr val="bg1"/>
                </a:solidFill>
              </a:rPr>
              <a:t>%</a:t>
            </a:r>
            <a:r>
              <a:rPr lang="en-US" sz="2000" dirty="0"/>
              <a:t> </a:t>
            </a:r>
            <a:r>
              <a:rPr lang="ru-RU" sz="2000" dirty="0"/>
              <a:t>   </a:t>
            </a:r>
            <a:r>
              <a:rPr lang="en-US" sz="2000" dirty="0"/>
              <a:t>18</a:t>
            </a:r>
            <a:r>
              <a:rPr lang="ru-RU" sz="2000" dirty="0"/>
              <a:t>-30-летних        </a:t>
            </a:r>
            <a:r>
              <a:rPr lang="ru-RU" sz="2000" b="1" dirty="0"/>
              <a:t>18%</a:t>
            </a:r>
            <a:r>
              <a:rPr lang="ru-RU" sz="2000" dirty="0"/>
              <a:t>    в возрасте 60+</a:t>
            </a:r>
          </a:p>
          <a:p>
            <a:pPr eaLnBrk="1" hangingPunct="1">
              <a:spcBef>
                <a:spcPts val="3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dirty="0"/>
              <a:t>назвали форумы, блоги, соц. сети источником новостей</a:t>
            </a:r>
          </a:p>
          <a:p>
            <a:pPr marL="0" indent="0" eaLnBrk="1" hangingPunct="1">
              <a:spcBef>
                <a:spcPts val="1800"/>
              </a:spcBef>
              <a:buClr>
                <a:schemeClr val="tx2"/>
              </a:buClr>
              <a:buNone/>
            </a:pPr>
            <a:r>
              <a:rPr lang="ru-RU" sz="2000" dirty="0"/>
              <a:t>                           </a:t>
            </a:r>
            <a:r>
              <a:rPr lang="ru-RU" sz="2000" b="1" dirty="0">
                <a:solidFill>
                  <a:schemeClr val="bg1"/>
                </a:solidFill>
              </a:rPr>
              <a:t>38%</a:t>
            </a:r>
            <a:r>
              <a:rPr lang="ru-RU" sz="2000" dirty="0"/>
              <a:t>    </a:t>
            </a:r>
            <a:r>
              <a:rPr lang="en-US" sz="2000" dirty="0"/>
              <a:t>18</a:t>
            </a:r>
            <a:r>
              <a:rPr lang="ru-RU" sz="2000" dirty="0"/>
              <a:t>-30-летних         </a:t>
            </a:r>
            <a:r>
              <a:rPr lang="ru-RU" sz="2000" b="1" dirty="0"/>
              <a:t>3%</a:t>
            </a:r>
            <a:r>
              <a:rPr lang="ru-RU" sz="2000" dirty="0"/>
              <a:t>     в возрасте 60+</a:t>
            </a:r>
          </a:p>
          <a:p>
            <a:pPr eaLnBrk="1" hangingPunct="1">
              <a:spcBef>
                <a:spcPts val="18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000" dirty="0"/>
              <a:t>ТВ является источником новостей для </a:t>
            </a:r>
          </a:p>
          <a:p>
            <a:pPr marL="0" indent="0" eaLnBrk="1" hangingPunct="1">
              <a:spcBef>
                <a:spcPts val="4200"/>
              </a:spcBef>
              <a:buClr>
                <a:schemeClr val="tx2"/>
              </a:buClr>
              <a:buNone/>
            </a:pPr>
            <a:r>
              <a:rPr lang="ru-RU" sz="2000" b="1" dirty="0"/>
              <a:t>                           </a:t>
            </a:r>
            <a:r>
              <a:rPr lang="ru-RU" sz="2000" b="1" dirty="0">
                <a:solidFill>
                  <a:schemeClr val="bg1"/>
                </a:solidFill>
              </a:rPr>
              <a:t>48</a:t>
            </a:r>
            <a:r>
              <a:rPr lang="en-US" sz="2000" b="1" dirty="0">
                <a:solidFill>
                  <a:schemeClr val="bg1"/>
                </a:solidFill>
              </a:rPr>
              <a:t>%</a:t>
            </a:r>
            <a:r>
              <a:rPr lang="en-US" sz="2000" dirty="0"/>
              <a:t> </a:t>
            </a:r>
            <a:r>
              <a:rPr lang="ru-RU" sz="2000" dirty="0"/>
              <a:t>   18-30-летних        </a:t>
            </a:r>
            <a:r>
              <a:rPr lang="ru-RU" sz="2000" b="1" dirty="0">
                <a:solidFill>
                  <a:schemeClr val="bg1"/>
                </a:solidFill>
              </a:rPr>
              <a:t>92%</a:t>
            </a:r>
            <a:r>
              <a:rPr lang="ru-RU" sz="2000" dirty="0"/>
              <a:t>    в возрасте 60+</a:t>
            </a:r>
          </a:p>
        </p:txBody>
      </p:sp>
      <p:pic>
        <p:nvPicPr>
          <p:cNvPr id="5122" name="Picture 2" descr="C:\Users\Дмитрий\Desktop\hq-wallpapers_ru_girls_8485_1920x1080-600x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24944"/>
            <a:ext cx="6552728" cy="3820761"/>
          </a:xfrm>
          <a:prstGeom prst="rect">
            <a:avLst/>
          </a:prstGeom>
          <a:noFill/>
        </p:spPr>
      </p:pic>
      <p:pic>
        <p:nvPicPr>
          <p:cNvPr id="5123" name="Picture 3" descr="C:\Users\Дмитрий\Desktop\1304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924944"/>
            <a:ext cx="5472608" cy="3825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chemeClr val="tx2"/>
                </a:solidFill>
              </a:rPr>
              <a:t>Виртуальная демография в России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03953E-A68E-4B50-977E-68D51917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692696"/>
            <a:ext cx="4977679" cy="6093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BBE476-93D8-4A65-B47E-701907C7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01" y="692696"/>
            <a:ext cx="501000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3999" cy="980727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chemeClr val="accent2"/>
                </a:solidFill>
              </a:rPr>
              <a:t>Сдвиг к </a:t>
            </a:r>
            <a:r>
              <a:rPr lang="ru-RU" sz="3200" b="1" dirty="0" err="1">
                <a:solidFill>
                  <a:schemeClr val="accent2"/>
                </a:solidFill>
              </a:rPr>
              <a:t>поствиртуализации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4000" cy="5877271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400" dirty="0"/>
              <a:t>Виртуальная реальность образов и коммуникаций превращается из экзотики в обыденность и рутину</a:t>
            </a:r>
            <a:r>
              <a:rPr lang="en-US" sz="2400" dirty="0"/>
              <a:t> </a:t>
            </a:r>
          </a:p>
          <a:p>
            <a:pPr eaLnBrk="1" hangingPunct="1">
              <a:spcBef>
                <a:spcPts val="12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400" dirty="0"/>
              <a:t>Перепроизводство образов / сконструированных идентичностей приводит к их обесцениванию</a:t>
            </a:r>
            <a:endParaRPr lang="en-US" sz="2400" dirty="0"/>
          </a:p>
          <a:p>
            <a:pPr eaLnBrk="1" hangingPunct="1">
              <a:spcBef>
                <a:spcPts val="12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400" dirty="0"/>
              <a:t>Две тенденции </a:t>
            </a:r>
            <a:r>
              <a:rPr lang="ru-RU" sz="2400" dirty="0" err="1"/>
              <a:t>поствиртуализации</a:t>
            </a:r>
            <a:r>
              <a:rPr lang="ru-RU" sz="2400" dirty="0"/>
              <a:t>: </a:t>
            </a:r>
            <a:r>
              <a:rPr lang="ru-RU" sz="2400" b="1" dirty="0">
                <a:solidFill>
                  <a:schemeClr val="accent2"/>
                </a:solidFill>
              </a:rPr>
              <a:t>рост глэм-капитализма </a:t>
            </a:r>
            <a:r>
              <a:rPr lang="ru-RU" sz="2400" dirty="0"/>
              <a:t>и </a:t>
            </a:r>
            <a:r>
              <a:rPr lang="ru-RU" sz="2400" b="1" dirty="0">
                <a:solidFill>
                  <a:schemeClr val="tx2"/>
                </a:solidFill>
              </a:rPr>
              <a:t>бунт аутентичности </a:t>
            </a:r>
            <a:r>
              <a:rPr lang="ru-RU" sz="2400" dirty="0"/>
              <a:t>против виртуальности и гламура</a:t>
            </a:r>
            <a:endParaRPr lang="en-US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59B9CD-3DAD-41D5-916E-7FFD7EE0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645024"/>
            <a:ext cx="5400600" cy="28803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B165D2-B08F-430C-9B94-30AF56EF1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45024"/>
            <a:ext cx="44644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5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84976" cy="548680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chemeClr val="accent2"/>
                </a:solidFill>
              </a:rPr>
              <a:t>Сверхновая экономика: от виртуализации к гламуру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2000" b="1" dirty="0">
                <a:solidFill>
                  <a:schemeClr val="accent2"/>
                </a:solidFill>
              </a:rPr>
              <a:t>«Виртуальная реальность»</a:t>
            </a:r>
            <a:r>
              <a:rPr lang="ru-RU" sz="2000" dirty="0"/>
              <a:t> – хорошая метафора и адекватная модель для новой экономики </a:t>
            </a:r>
            <a:r>
              <a:rPr lang="ru-RU" sz="2000" b="1" i="1" dirty="0">
                <a:solidFill>
                  <a:schemeClr val="accent2"/>
                </a:solidFill>
              </a:rPr>
              <a:t>брендов, сетевых предприятий, финансовых инструментов, потребительских кредитов </a:t>
            </a:r>
            <a:endParaRPr lang="en-US" sz="2000" b="1" i="1" dirty="0">
              <a:solidFill>
                <a:schemeClr val="accent2"/>
              </a:solidFill>
            </a:endParaRP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b="1" dirty="0">
                <a:solidFill>
                  <a:schemeClr val="accent2"/>
                </a:solidFill>
              </a:rPr>
              <a:t>Глэм-капитализм</a:t>
            </a:r>
            <a:r>
              <a:rPr lang="ru-RU" sz="2000" dirty="0"/>
              <a:t> возникает, когда производители на перенасыщенном образами рынке должны очаровывать (по-английски - </a:t>
            </a:r>
            <a:r>
              <a:rPr lang="en-US" sz="2000" i="1" dirty="0"/>
              <a:t>to glamour</a:t>
            </a:r>
            <a:r>
              <a:rPr lang="ru-RU" sz="2000" dirty="0"/>
              <a:t>)</a:t>
            </a:r>
            <a:r>
              <a:rPr lang="en-US" sz="2000" dirty="0"/>
              <a:t> </a:t>
            </a:r>
            <a:r>
              <a:rPr lang="ru-RU" sz="2000" dirty="0"/>
              <a:t>потребителей 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Логика глэм-капитализма:</a:t>
            </a:r>
            <a:r>
              <a:rPr lang="en-US" sz="2000" dirty="0"/>
              <a:t> </a:t>
            </a:r>
            <a:r>
              <a:rPr lang="ru-RU" sz="2000" b="1" dirty="0">
                <a:solidFill>
                  <a:schemeClr val="accent2"/>
                </a:solidFill>
              </a:rPr>
              <a:t>товары и услуги должны быть агрессивно красивыми</a:t>
            </a:r>
            <a:r>
              <a:rPr lang="ru-RU" sz="2000" dirty="0"/>
              <a:t>, образы – ярче и проще</a:t>
            </a:r>
            <a:r>
              <a:rPr lang="en-US" sz="2000" dirty="0"/>
              <a:t>, </a:t>
            </a:r>
            <a:r>
              <a:rPr lang="ru-RU" sz="2000" dirty="0"/>
              <a:t>коммуникации – интенсивнее и короче</a:t>
            </a:r>
          </a:p>
          <a:p>
            <a:pPr eaLnBrk="1" hangingPunct="1">
              <a:spcBef>
                <a:spcPts val="600"/>
              </a:spcBef>
              <a:buClr>
                <a:schemeClr val="accent2"/>
              </a:buClr>
              <a:buSzPct val="125000"/>
              <a:buFont typeface="Wingdings" pitchFamily="2" charset="2"/>
              <a:buChar char="§"/>
            </a:pPr>
            <a:r>
              <a:rPr lang="ru-RU" sz="2000" dirty="0"/>
              <a:t>Стив Джобс о </a:t>
            </a:r>
            <a:r>
              <a:rPr lang="ru-RU" sz="2000" dirty="0" err="1"/>
              <a:t>Mac</a:t>
            </a:r>
            <a:r>
              <a:rPr lang="ru-RU" sz="2000" dirty="0"/>
              <a:t> OS X: </a:t>
            </a:r>
            <a:r>
              <a:rPr lang="ru-RU" sz="2000" b="1" i="1" dirty="0">
                <a:solidFill>
                  <a:schemeClr val="accent2"/>
                </a:solidFill>
              </a:rPr>
              <a:t>«Мы сделали значки на экране такими красивыми, что вам захочется их лизнуть»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/>
              <a:t>(</a:t>
            </a:r>
            <a:r>
              <a:rPr lang="ru-RU" sz="2000" i="1" dirty="0"/>
              <a:t>Интервью журналу </a:t>
            </a:r>
            <a:r>
              <a:rPr lang="ru-RU" sz="2000" i="1" dirty="0" err="1"/>
              <a:t>Fortune</a:t>
            </a:r>
            <a:r>
              <a:rPr lang="ru-RU" sz="2000" i="1" dirty="0"/>
              <a:t>, 2000 год)</a:t>
            </a:r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7" y="3933056"/>
            <a:ext cx="4139953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6" y="3933056"/>
            <a:ext cx="482453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75457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chemeClr val="accent2"/>
                </a:solidFill>
              </a:rPr>
              <a:t>Экономика гламура</a:t>
            </a:r>
            <a:r>
              <a:rPr lang="en-US" sz="2800" b="1" dirty="0">
                <a:solidFill>
                  <a:schemeClr val="accent2"/>
                </a:solidFill>
              </a:rPr>
              <a:t>: </a:t>
            </a:r>
            <a:r>
              <a:rPr lang="ru-RU" sz="2800" b="1" dirty="0">
                <a:solidFill>
                  <a:schemeClr val="accent2"/>
                </a:solidFill>
              </a:rPr>
              <a:t>капитализация трендов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1445"/>
            <a:ext cx="9144000" cy="621655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ru-RU" sz="2000" dirty="0"/>
              <a:t>с </a:t>
            </a:r>
            <a:r>
              <a:rPr lang="en-US" sz="2000" dirty="0"/>
              <a:t>1930</a:t>
            </a:r>
            <a:r>
              <a:rPr lang="ru-RU" sz="2000" dirty="0"/>
              <a:t>-х</a:t>
            </a:r>
            <a:r>
              <a:rPr lang="en-US" sz="2000" dirty="0"/>
              <a:t> </a:t>
            </a:r>
            <a:r>
              <a:rPr lang="ru-RU" sz="2000" dirty="0"/>
              <a:t>годов гламур был специфическим стилем жизни и эстетикой, к 2000-м годам</a:t>
            </a:r>
            <a:r>
              <a:rPr lang="ru-RU" sz="2000" b="1" dirty="0">
                <a:solidFill>
                  <a:schemeClr val="accent2"/>
                </a:solidFill>
              </a:rPr>
              <a:t> гламур </a:t>
            </a:r>
            <a:r>
              <a:rPr lang="ru-RU" sz="2000" dirty="0"/>
              <a:t>стал движущей силой и логикой сверхновой экономики</a:t>
            </a:r>
            <a:endParaRPr lang="en-US" sz="2000" dirty="0"/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/>
              <a:t>Процесс создания стоимости теперь больше связан с трендами, чем с брендами, не только в индустрии моды и шоу-бизнесе, но и в секторах высоких технологий и финансов</a:t>
            </a:r>
            <a:endParaRPr lang="en-US" sz="2000" dirty="0"/>
          </a:p>
          <a:p>
            <a:pPr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/>
              <a:t>Тренды как </a:t>
            </a:r>
            <a:r>
              <a:rPr lang="ru-RU" sz="2000" b="1" dirty="0">
                <a:solidFill>
                  <a:schemeClr val="accent2"/>
                </a:solidFill>
              </a:rPr>
              <a:t>кратковременные, но интенсивные движения потребителей </a:t>
            </a:r>
            <a:r>
              <a:rPr lang="ru-RU" sz="2000" dirty="0"/>
              <a:t>– это форма </a:t>
            </a:r>
            <a:r>
              <a:rPr lang="ru-RU" sz="2000" dirty="0" err="1"/>
              <a:t>коммодификации</a:t>
            </a:r>
            <a:r>
              <a:rPr lang="ru-RU" sz="2000" dirty="0"/>
              <a:t> образов и времени</a:t>
            </a:r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284984"/>
            <a:ext cx="5112568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84984"/>
            <a:ext cx="468052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47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Экран (4:3)</PresentationFormat>
  <Paragraphs>91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Wingdings</vt:lpstr>
      <vt:lpstr>Тема Office</vt:lpstr>
      <vt:lpstr>Современное общество:  от виртуализации к дополненной реальности </vt:lpstr>
      <vt:lpstr>Виртуализация</vt:lpstr>
      <vt:lpstr>В чем феноменальность Интернета?</vt:lpstr>
      <vt:lpstr>Интернет: три ступени развития</vt:lpstr>
      <vt:lpstr>Две технологические платформы виртуализации в России</vt:lpstr>
      <vt:lpstr>Виртуальная демография в России</vt:lpstr>
      <vt:lpstr>Сдвиг к поствиртуализации</vt:lpstr>
      <vt:lpstr>Сверхновая экономика: от виртуализации к гламуру</vt:lpstr>
      <vt:lpstr>Экономика гламура: капитализация трендов</vt:lpstr>
      <vt:lpstr>Глэм-демократия:  политики – «звезды», партии – «проекты», избиратели – «фанаты»</vt:lpstr>
      <vt:lpstr>Альтернативные движения</vt:lpstr>
      <vt:lpstr>Общая логика поствиртуализации</vt:lpstr>
      <vt:lpstr>Дополненная современность / Истощенная современность </vt:lpstr>
      <vt:lpstr>Современное общество:  от виртуализации к дополненной реальности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10.  Виртуализация общества и глэм-капитализм в России</dc:title>
  <dc:creator>Дмитрий Иванов</dc:creator>
  <cp:lastModifiedBy>Dmitry Ivanov</cp:lastModifiedBy>
  <cp:revision>732</cp:revision>
  <dcterms:created xsi:type="dcterms:W3CDTF">2008-12-02T09:09:05Z</dcterms:created>
  <dcterms:modified xsi:type="dcterms:W3CDTF">2019-11-21T03:19:20Z</dcterms:modified>
</cp:coreProperties>
</file>