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59" r:id="rId5"/>
    <p:sldId id="260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8" r:id="rId18"/>
    <p:sldId id="279" r:id="rId19"/>
    <p:sldId id="280" r:id="rId20"/>
    <p:sldId id="282" r:id="rId21"/>
    <p:sldId id="283" r:id="rId22"/>
    <p:sldId id="28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0CA5-9462-4564-8FF9-E9C0A60325CA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84EC-0EC8-4B66-B62C-AEA73F5BC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0CA5-9462-4564-8FF9-E9C0A60325CA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84EC-0EC8-4B66-B62C-AEA73F5BC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0CA5-9462-4564-8FF9-E9C0A60325CA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84EC-0EC8-4B66-B62C-AEA73F5BC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0CA5-9462-4564-8FF9-E9C0A60325CA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84EC-0EC8-4B66-B62C-AEA73F5BC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0CA5-9462-4564-8FF9-E9C0A60325CA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84EC-0EC8-4B66-B62C-AEA73F5BC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0CA5-9462-4564-8FF9-E9C0A60325CA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84EC-0EC8-4B66-B62C-AEA73F5BC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0CA5-9462-4564-8FF9-E9C0A60325CA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84EC-0EC8-4B66-B62C-AEA73F5BC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0CA5-9462-4564-8FF9-E9C0A60325CA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84EC-0EC8-4B66-B62C-AEA73F5BC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0CA5-9462-4564-8FF9-E9C0A60325CA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84EC-0EC8-4B66-B62C-AEA73F5BC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0CA5-9462-4564-8FF9-E9C0A60325CA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84EC-0EC8-4B66-B62C-AEA73F5BC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0CA5-9462-4564-8FF9-E9C0A60325CA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84EC-0EC8-4B66-B62C-AEA73F5BC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40CA5-9462-4564-8FF9-E9C0A60325CA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184EC-0EC8-4B66-B62C-AEA73F5BC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BA10E1-B09B-44D3-B8D8-8A31835461C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  <p:pic>
        <p:nvPicPr>
          <p:cNvPr id="9219" name="Рисунок 4" descr="DSC0370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95536" y="4437112"/>
            <a:ext cx="3744416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Институт экономики и организации промышленного производства СО РАН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08104" y="4365104"/>
            <a:ext cx="208823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В.И.Суслов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71800" y="1340768"/>
            <a:ext cx="5940152" cy="175432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Проблемы пространственного развития 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российской экономики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16632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Первые социально-экономические библиотечные чтения</a:t>
            </a:r>
            <a:endParaRPr lang="ru-RU" sz="2400" b="1" dirty="0">
              <a:ln/>
              <a:solidFill>
                <a:schemeClr val="accent5">
                  <a:tint val="50000"/>
                  <a:satMod val="1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1680" y="6165304"/>
            <a:ext cx="568863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Ханты-Мансийск  22-23 ноября 2016</a:t>
            </a:r>
            <a:endParaRPr lang="ru-RU" sz="2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11960" y="5085184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Ю.С.Ершов, Н.М.Ибрагимов</a:t>
            </a:r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0"/>
            <a:ext cx="81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На диагонали этой таблицы приведены доли в процентах от исходного целевого показателя </a:t>
            </a:r>
            <a:r>
              <a:rPr lang="ru-RU" sz="2400" dirty="0" smtClean="0"/>
              <a:t>(общего потребления </a:t>
            </a:r>
            <a:r>
              <a:rPr lang="ru-RU" sz="2400" dirty="0"/>
              <a:t>домашних хозяйств и государства), сохранившегося для данного региона в ситуации полной автаркии – т.е. без всяких торгово-экономических связей с остальным миром.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916832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А цифра, например, 67.3, стоящая на пересечении строки «Россия» и столбца «Украина», означает, что подключение России в коалицию, включающую Украину, увеличивает целевой показатель Украины на эти 67.3%. Это цифра − </a:t>
            </a:r>
            <a:r>
              <a:rPr lang="ru-RU" sz="2400" dirty="0" smtClean="0"/>
              <a:t>средняя (полученная в данном случае по выборке из совокупности всех возможных коалиций).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3811012"/>
            <a:ext cx="88924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По столбцу «Украина» в строке «Внутренний эффект (территориальная структура)» цифра 88.3 показывает долю целевого показателя этого региона, обеспеченную внутрисоюзными взаимодействиями, а 16.1 – доля </a:t>
            </a:r>
            <a:r>
              <a:rPr lang="ru-RU" sz="2400" dirty="0" smtClean="0"/>
              <a:t>этого </a:t>
            </a:r>
            <a:r>
              <a:rPr lang="ru-RU" sz="2400" dirty="0" err="1" smtClean="0"/>
              <a:t>украин-ского</a:t>
            </a:r>
            <a:r>
              <a:rPr lang="ru-RU" sz="2400" dirty="0" smtClean="0"/>
              <a:t> показателя </a:t>
            </a:r>
            <a:r>
              <a:rPr lang="ru-RU" sz="2400" dirty="0"/>
              <a:t>в общесоюзном </a:t>
            </a:r>
            <a:r>
              <a:rPr lang="ru-RU" sz="2400" dirty="0" smtClean="0"/>
              <a:t>целевом показателе. </a:t>
            </a:r>
            <a:r>
              <a:rPr lang="ru-RU" sz="2400" dirty="0" err="1" smtClean="0"/>
              <a:t>Внешне-экономические</a:t>
            </a:r>
            <a:r>
              <a:rPr lang="ru-RU" sz="2400" dirty="0" smtClean="0"/>
              <a:t> </a:t>
            </a:r>
            <a:r>
              <a:rPr lang="ru-RU" sz="2400" dirty="0"/>
              <a:t>связи (продолжая столбец «Украина») дают этому региону 11.7% его целевого показателя. И, наконец, доля Украины в общероссийском целевом показателе составляет 18.5%.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6632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 </a:t>
            </a:r>
            <a:r>
              <a:rPr lang="ru-RU" sz="2400" dirty="0" smtClean="0"/>
              <a:t>предпоследнем </a:t>
            </a:r>
            <a:r>
              <a:rPr lang="ru-RU" sz="2400" dirty="0"/>
              <a:t>столбце показан общий вклад (в процентах) региона в общесоюзный целевой показатель. Для Украины это всего 6.3%, притом, что потребление из общего «эффекта» составляет для нее 16.1%. Сальдо </a:t>
            </a:r>
            <a:r>
              <a:rPr lang="ru-RU" sz="2400" dirty="0" smtClean="0"/>
              <a:t>взаимоотношений (последний столбец) – </a:t>
            </a:r>
            <a:r>
              <a:rPr lang="ru-RU" sz="2400" dirty="0"/>
              <a:t>минус 9.8. Если сказать грубо, этот регион почти на одну десятую часть общего «пирога» «обкрадывал» остальных участников Союза.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2492896"/>
            <a:ext cx="86764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Можно отметить, что только </a:t>
            </a:r>
            <a:r>
              <a:rPr lang="ru-RU" sz="2400" dirty="0"/>
              <a:t>Россия в состоянии полной автаркии могла сохранить значение своего целевого показателя на достаточно высоком уровне (64.6%). Казахстан, Средняя Азия, Закавказье теряли после разрыва межреспубликанских связей почти три четверти своего потребления. Для остальных республик последствия разрыва связей были еще более катастрофичны (для Украины – семикратное сокращение).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5157192"/>
            <a:ext cx="8388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Только для России сальдо межреспубликанских взаимодействий было положительным (вклад ее в общесистемное потребление превышал ее потребление, обусловленное внутрисистемными связями).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0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Сальдо межреспубликанских взаимодействий остальных республик было отрицательно, особенно велико оно (до неприличия) по абсолютной величине было для </a:t>
            </a:r>
            <a:r>
              <a:rPr lang="ru-RU" sz="2400" dirty="0" smtClean="0"/>
              <a:t>Украины, как уже отмечалось </a:t>
            </a:r>
            <a:r>
              <a:rPr lang="ru-RU" sz="2400" dirty="0"/>
              <a:t>– минус 9.8% общего «пирога».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1700808"/>
            <a:ext cx="8964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Россия прямо и косвенно обеспечивала более половины (до двух третей) непроизводственного потребления Украины, Белоруссии, Прибалтики. Для самой же России межреспубликанские связи были не слишком важны (14.2% потребления – это сумма вкладов всех республик в ее целевой показатель). Гораздо более важную роль для нее играли внешнеэкономические связи (21.2%).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616" y="4005064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Тогда был проведен и равновесный анализ по Вальрасу и </a:t>
            </a:r>
            <a:r>
              <a:rPr lang="ru-RU" sz="2400" dirty="0" err="1" smtClean="0"/>
              <a:t>Нэшу</a:t>
            </a:r>
            <a:r>
              <a:rPr lang="ru-RU" sz="2400" dirty="0" smtClean="0"/>
              <a:t>. Здесь его результаты опущены.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4941168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 этом году аналогичные расчеты проведены для России. Была использована модифицированная модель, представляющая страну в разрезе 8 федеральных округов и 40 видов экономической деятельности.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Эффекты фактических межрегиональных взаимодействий в России (2030 г., % к конечному потреблению регионов)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71600" y="1340768"/>
          <a:ext cx="6984776" cy="4782695"/>
        </p:xfrm>
        <a:graphic>
          <a:graphicData uri="http://schemas.openxmlformats.org/drawingml/2006/table">
            <a:tbl>
              <a:tblPr/>
              <a:tblGrid>
                <a:gridCol w="1071479"/>
                <a:gridCol w="587093"/>
                <a:gridCol w="587093"/>
                <a:gridCol w="587093"/>
                <a:gridCol w="587093"/>
                <a:gridCol w="587093"/>
                <a:gridCol w="587093"/>
                <a:gridCol w="587093"/>
                <a:gridCol w="587093"/>
                <a:gridCol w="587093"/>
                <a:gridCol w="629460"/>
              </a:tblGrid>
              <a:tr h="821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 России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ЦФО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СЗФО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ЮФО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СКФО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ПФО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УФО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СФО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ДВФО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Итого (Общий вклад)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Сальдо взаимо-действий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ЦФО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0.0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-24.2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-8.9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-8.5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-9.0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-11.5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-10.7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-0.7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-7.4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-34.7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СЗФО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9.2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85.4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12.1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21.6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25.3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23.6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12.5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16.9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22.5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13.3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ЮФО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4.3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-8.1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0.0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2.8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4.6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16.0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6.2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8.7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4.2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-2.6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СКФО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-1.0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-4.2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-2.9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0.0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-1.9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-3.6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1.8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0.9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-1.5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-4.7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ПФО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7.0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8.0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7.4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6.6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0.0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-0.4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-0.7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20.4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5.1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-6.5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УФО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16.2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17.9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30.5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16.6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11.3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22.5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11.2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15.3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16.8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10.0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СФО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19.3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9.1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22.9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24.2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13.2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13.4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54.2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16.8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20.9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11.8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ДВФО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22.2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6.3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18.2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16.2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27.2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10.4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9.7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0.0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17.2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13.3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3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Внутренний эффект (</a:t>
                      </a:r>
                      <a:r>
                        <a:rPr lang="ru-RU" sz="1200" kern="1200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территориаль-ная</a:t>
                      </a: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структура)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77.3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(27.3)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90.1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(9.2)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79.3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(6.8)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79.5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(3.2)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70.7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(11.6)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70.3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(6.8)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84.0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(9.1)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78.3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(3.9)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77.8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(77.8)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9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Внешние связи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22.7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9.9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20.7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20.5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29.3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29.7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16.0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21.7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22.2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Итого (</a:t>
                      </a:r>
                      <a:r>
                        <a:rPr lang="ru-RU" sz="1200" kern="1200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территориаль-ная</a:t>
                      </a: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структура)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100.0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(35.3)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100.0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(10.2)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100.0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(8.5)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100.0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(4.0)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100.0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(16.4)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100.0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(9.6)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100.0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(10.8)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100.0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(5.0)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100.0</a:t>
                      </a: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0"/>
            <a:ext cx="6876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Самым </a:t>
            </a:r>
            <a:r>
              <a:rPr lang="ru-RU" sz="2400" dirty="0" err="1"/>
              <a:t>самодостаточным</a:t>
            </a:r>
            <a:r>
              <a:rPr lang="ru-RU" sz="2400" dirty="0"/>
              <a:t> </a:t>
            </a:r>
            <a:r>
              <a:rPr lang="ru-RU" sz="2400" dirty="0" err="1"/>
              <a:t>макрорегионом</a:t>
            </a:r>
            <a:r>
              <a:rPr lang="ru-RU" sz="2400" dirty="0"/>
              <a:t> России является Северо-Западный федеральный округ.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836712"/>
            <a:ext cx="90364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 состоянии автаркии он сохраняет 85.4% исходного уровня своего целевого показателя. Это даже больше, чем аналогичный российский показатель накануне распада СССР (</a:t>
            </a:r>
            <a:r>
              <a:rPr lang="ru-RU" sz="2400" dirty="0" smtClean="0"/>
              <a:t>из предыдущей таблицы </a:t>
            </a:r>
            <a:r>
              <a:rPr lang="ru-RU" sz="2400" dirty="0"/>
              <a:t>– 64.6). По этому критерию неплохо выглядит Сибирский федеральный округ (54.2%), гораздо хуже – Уральский округ (22.5%). В остальных федеральных округах разрыв внешних связей обнуляет их целевой показатель – для такого результата достаточно отсутствия производства хотя бы по одному виду деятельности.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3811012"/>
            <a:ext cx="85324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Самым злостным «паразитом» на «теле» России является Центральный федеральный округ. Его «вклады» в целевые показатели всех федеральных округов оказались отрицательными, причем «результатом» его «взаимодействия» с Северо-западным округом является сокращение целевого показателя последнего почти на </a:t>
            </a:r>
            <a:r>
              <a:rPr lang="ru-RU" sz="2400"/>
              <a:t>одну </a:t>
            </a:r>
            <a:r>
              <a:rPr lang="ru-RU" sz="2400" smtClean="0"/>
              <a:t>четверть. </a:t>
            </a:r>
            <a:r>
              <a:rPr lang="ru-RU" sz="2400" dirty="0"/>
              <a:t>А общее сальдо взаимодействия для этого </a:t>
            </a:r>
            <a:r>
              <a:rPr lang="ru-RU" sz="2400" dirty="0" err="1"/>
              <a:t>макрорегиона</a:t>
            </a:r>
            <a:r>
              <a:rPr lang="ru-RU" sz="2400" dirty="0"/>
              <a:t> составило более трети общероссийского целевого показателя.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016" y="0"/>
            <a:ext cx="88924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Характеризуя сальдо взаимодействия Украины перед распадом СССР, мы использовали термин «до неприличия» − большое отрицательное, но оно было около минус десяти процентов. Что говорить в этом случае, мы не знаем. При этом Центральный федеральный округ вместе с Москвой – это реальный российский центр − научно-образовательный, </a:t>
            </a:r>
            <a:r>
              <a:rPr lang="ru-RU" sz="2400" dirty="0" err="1"/>
              <a:t>инновационно-технологический</a:t>
            </a:r>
            <a:r>
              <a:rPr lang="ru-RU" sz="2400" dirty="0"/>
              <a:t>, культурный, </a:t>
            </a:r>
            <a:r>
              <a:rPr lang="ru-RU" sz="2400" dirty="0" err="1"/>
              <a:t>транспортно-логистический</a:t>
            </a:r>
            <a:r>
              <a:rPr lang="ru-RU" sz="2400" dirty="0"/>
              <a:t>, финансовый и т.д. Сложившаяся ситуация – следствие непропорционально и несправедливо больших доходов, получаемых, прежде всего, в Москве. Финансовые ресурсы искусственно стягиваются в федеральный центр со всей страны.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1600" y="4221088"/>
            <a:ext cx="7812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Отрицательно также сальдо взаимодействия для Приволжского, Северокавказского и Южного федеральных округов – но в гораздо меньших масштабах.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5445224"/>
            <a:ext cx="8100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«Рабочими лошадками» в системе российских </a:t>
            </a:r>
            <a:r>
              <a:rPr lang="ru-RU" sz="2400" dirty="0" err="1"/>
              <a:t>макрорегионов</a:t>
            </a:r>
            <a:r>
              <a:rPr lang="ru-RU" sz="2400" dirty="0"/>
              <a:t> выступают Северо-Западный, Уральский, Сибирский и Дальневосточный федеральные округа.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Причем самым большим (относительно) сальдо взаимодействия обладает самый маленький экономически (после </a:t>
            </a:r>
            <a:r>
              <a:rPr lang="ru-RU" sz="2400" dirty="0" err="1"/>
              <a:t>Северо-Кавказского</a:t>
            </a:r>
            <a:r>
              <a:rPr lang="ru-RU" sz="2400" dirty="0"/>
              <a:t>) федеральный округ – Дальневосточный: 13.3% общероссийского целевого показателя. Такое же по величине сальдо взаимодействия у гораздо более мощного в экономическом отношении федерального округа – Северо-Западного. Сибирский и Уральский федеральные округа характеризуются тоже значимыми (с плюсом) сальдо взаимодействия, но чуть меньшего размера.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3068960"/>
            <a:ext cx="89644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Эффекты межрегиональных взаимодействий в этой шахматной таблице распределены более равномерно, чем в </a:t>
            </a:r>
            <a:r>
              <a:rPr lang="ru-RU" sz="2400" dirty="0" smtClean="0"/>
              <a:t>таблице, </a:t>
            </a:r>
            <a:r>
              <a:rPr lang="ru-RU" sz="2400" dirty="0"/>
              <a:t>характеризующей экономические взаимодействия союзных республик накануне распада СССР. Потому что в этот раз гораздо более сопоставимы по своим экономическим масштабам регионы системы. Тогда абсолютно доминировала Россия, превосходя следующую по экономической мощи республику – Украину – более чем в 3 раза. Но и в этом случае </a:t>
            </a:r>
            <a:r>
              <a:rPr lang="ru-RU" sz="2400" dirty="0" smtClean="0"/>
              <a:t>можно </a:t>
            </a:r>
            <a:r>
              <a:rPr lang="ru-RU" sz="2400" dirty="0"/>
              <a:t>выделить заметные по величине показатели межрегиональных эффектов.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844824"/>
            <a:ext cx="87129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Экономическое пространство современной России заметно более однородно, чем СССР накануне распада. Скорее всего, это было одной из причин произошедших на рубеже 80-х и 90-х годов прошлого столетия событий в нашей бывшей стране. Но уровень неоднородности существующего российского пространства все-таки еще слишком высок. Речь даже не идет о запредельном уровне дифференциации региональных экономических, социальных, демографических, экологических показателей – этот аспект в нашем анализе не рассматривался. Хотя этот факт тоже весьма неприятен и чреват негативными последствиями для российской государственности.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9632" y="980728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Несколько предварительных выводов.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83164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данном случае индикатором высокого уровня неоднородности экономического пространства является слишком большая дифференциация </a:t>
            </a:r>
            <a:r>
              <a:rPr lang="ru-RU" sz="2400" dirty="0" err="1" smtClean="0"/>
              <a:t>макрорегионов</a:t>
            </a:r>
            <a:r>
              <a:rPr lang="ru-RU" sz="2400" dirty="0" smtClean="0"/>
              <a:t> по относительным величинам сальдо взаимодействия (последний столбец таблицы эффектов взаимодействия).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988840"/>
            <a:ext cx="7740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Проведенный анализ показал наличие «недоброкачественной опухоли» в российском организме – центрально-федеральной агломерации.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3284984"/>
            <a:ext cx="89644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Вообще говоря, наличие в пространственной системе регионов-доноров и регионов-реципиентов нормально. Такими «штатными» реципиентами в нашем случае выступают </a:t>
            </a:r>
            <a:r>
              <a:rPr lang="ru-RU" sz="2400" dirty="0" err="1"/>
              <a:t>Северо-Кавказский</a:t>
            </a:r>
            <a:r>
              <a:rPr lang="ru-RU" sz="2400" dirty="0"/>
              <a:t>, Южный федеральные округа и с некоторыми оговорками Приволжский округ. Но существование в системе регионов, образно говоря, «паука», для которого пространство страны – «охотничье угодье», нормальным считать вряд ли следует.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532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Следующий вывод заключается в том, что российская экономика – </a:t>
            </a:r>
            <a:r>
              <a:rPr lang="ru-RU" sz="2400" dirty="0" err="1"/>
              <a:t>ресурсозависима</a:t>
            </a:r>
            <a:r>
              <a:rPr lang="ru-RU" sz="2400" dirty="0"/>
              <a:t>. Этот вывод отнюдь не нов, сравнительно новы аргументы в его пользу: лидирующие позиции (по величине сальдо взаимодействия) в пространственной структуре экономики занимают ресурсные регионы – Северо-запад, Урал, Сибирь и Дальний Восток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3212976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И еще одно заключение: российская экономика, по-видимому, все в большей степени встраивается в мировую. Как показали проведенные расчеты, самыми результативными в региональной структуре России оказались два </a:t>
            </a:r>
            <a:r>
              <a:rPr lang="ru-RU" sz="2400" dirty="0" err="1"/>
              <a:t>макрорегиона</a:t>
            </a:r>
            <a:r>
              <a:rPr lang="ru-RU" sz="2400" dirty="0"/>
              <a:t>, которые обеспечивают выход стране в мировое пространство – Северо-Западный и Дальневосточный федеральные округа.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2592288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5968"/>
                <a:gridCol w="13563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страна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Площадь млн. кв. км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Россия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17.1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Канада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10.0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Китай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9.6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США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9.5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Бразилия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8.5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Австралия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7.7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Индия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3.3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Аргентина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2.8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Казахстан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2.8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Алжир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2.4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55776" y="0"/>
          <a:ext cx="2592288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2961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страна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Население млн. чел.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Китай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1374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Индия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1283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США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323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Индонезия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Бразилия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Пакистан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Нигерия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Бангладеш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Россия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Япония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127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20072" y="0"/>
            <a:ext cx="37444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Еще </a:t>
            </a:r>
            <a:r>
              <a:rPr lang="ru-RU" sz="2400" dirty="0"/>
              <a:t>в начале прошлого века 28-й президент США </a:t>
            </a:r>
            <a:r>
              <a:rPr lang="ru-RU" sz="2400" dirty="0" err="1" smtClean="0"/>
              <a:t>Вудро</a:t>
            </a:r>
            <a:r>
              <a:rPr lang="ru-RU" sz="2400" dirty="0" smtClean="0"/>
              <a:t> </a:t>
            </a:r>
            <a:r>
              <a:rPr lang="ru-RU" sz="2400" dirty="0"/>
              <a:t>Вильсон как-то выразил сожаление, что «главный приз в истории человечества – Сибирь» достался </a:t>
            </a:r>
            <a:r>
              <a:rPr lang="ru-RU" sz="2400" dirty="0" smtClean="0"/>
              <a:t>России.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653136"/>
            <a:ext cx="4788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О, Запад есть Запад, Восток есть Восток, и с мест они не сойдут, </a:t>
            </a:r>
            <a:br>
              <a:rPr lang="ru-RU" sz="2400" dirty="0" smtClean="0"/>
            </a:br>
            <a:r>
              <a:rPr lang="ru-RU" sz="2400" dirty="0" smtClean="0"/>
              <a:t>Пока не предстанет Небо с Землей на Страшный господень суд.</a:t>
            </a:r>
          </a:p>
          <a:p>
            <a:pPr algn="r"/>
            <a:r>
              <a:rPr lang="ru-RU" sz="2400" dirty="0" err="1" smtClean="0"/>
              <a:t>Редьярд</a:t>
            </a:r>
            <a:r>
              <a:rPr lang="ru-RU" sz="2400" dirty="0" smtClean="0"/>
              <a:t> Киплинг</a:t>
            </a:r>
            <a:endParaRPr lang="ru-RU" sz="2400" dirty="0"/>
          </a:p>
        </p:txBody>
      </p:sp>
      <p:pic>
        <p:nvPicPr>
          <p:cNvPr id="8" name="Picture 2" descr="http://webinkey.ru/wp-content/uploads/2014/09/wpid-temperatura_i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789039"/>
            <a:ext cx="4032448" cy="311231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64088" y="2636912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«Сибирь – проклятие </a:t>
            </a:r>
            <a:r>
              <a:rPr lang="ru-RU" sz="2400" dirty="0" smtClean="0"/>
              <a:t>(природно-ресурсное) России</a:t>
            </a:r>
            <a:r>
              <a:rPr lang="ru-RU" sz="2400" dirty="0"/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6672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Можно говорить о двух группах «содержательных» сценариев пространственного развития страны: 1) мотивированные представлениями о предпочтениях в будущем социально-экономическом развитии страны различных групп населения (правительственных, научных, культурных и др. элит); 2) следующих из более или менее строгих теоретических концепций. Обе эти группы предполагают существенную вариацию пространственной структуры страны.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0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 сценариях пространственного развития страны.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573016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1) Примеры таких сценариев:</a:t>
            </a:r>
          </a:p>
          <a:p>
            <a:r>
              <a:rPr lang="ru-RU" sz="2400" dirty="0" smtClean="0"/>
              <a:t>- сокращение территориальной дифференциации уровней социально-экономического развития;</a:t>
            </a:r>
          </a:p>
          <a:p>
            <a:r>
              <a:rPr lang="ru-RU" sz="2400" dirty="0" smtClean="0"/>
              <a:t>- освоение Сибири и Дальнего Востока;</a:t>
            </a:r>
          </a:p>
          <a:p>
            <a:r>
              <a:rPr lang="ru-RU" sz="2400" dirty="0" smtClean="0"/>
              <a:t>- переориентация в экономических связях на Азиатско-Тихоокеанский регион;</a:t>
            </a:r>
          </a:p>
          <a:p>
            <a:r>
              <a:rPr lang="ru-RU" sz="2400" dirty="0" smtClean="0"/>
              <a:t>- укрепление отношений с Западной Европой;</a:t>
            </a:r>
          </a:p>
          <a:p>
            <a:r>
              <a:rPr lang="ru-RU" sz="2400" dirty="0" smtClean="0"/>
              <a:t>- интеграция пространства бывшего СССР под «эгидой» России</a:t>
            </a:r>
            <a:r>
              <a:rPr lang="ru-RU" sz="2400" dirty="0" smtClean="0"/>
              <a:t>;</a:t>
            </a:r>
            <a:endParaRPr lang="ru-RU" sz="2400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- приобретение статуса главного звена в связке «Запад-Восток»;</a:t>
            </a:r>
          </a:p>
          <a:p>
            <a:r>
              <a:rPr lang="ru-RU" sz="2400" dirty="0" smtClean="0"/>
              <a:t>- интеграция Арктики в экономическое пространство страны;</a:t>
            </a:r>
          </a:p>
          <a:p>
            <a:r>
              <a:rPr lang="ru-RU" sz="2400" dirty="0" smtClean="0"/>
              <a:t>- усиление позиций крайних западных и южных регионов европейской части </a:t>
            </a:r>
            <a:r>
              <a:rPr lang="ru-RU" sz="2400" dirty="0" smtClean="0"/>
              <a:t>страны, Дальнего Востока.</a:t>
            </a:r>
            <a:endParaRPr lang="ru-RU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11560" y="1556792"/>
            <a:ext cx="7812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Это список легко модифицируется и расширяется. Любой из этих сценариев </a:t>
            </a:r>
            <a:r>
              <a:rPr lang="ru-RU" sz="2400" dirty="0" err="1" smtClean="0"/>
              <a:t>опреационализируется</a:t>
            </a:r>
            <a:r>
              <a:rPr lang="ru-RU" sz="2400" dirty="0" smtClean="0"/>
              <a:t> в рамках системы расчетов по имеющимся моделям.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703016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2) К настоящему времени сформировались достаточно строгие в теоретическом и формальном отношении представления об эффектах межрегиональных экономических отношений, о степени эквивалентности и </a:t>
            </a:r>
            <a:r>
              <a:rPr lang="ru-RU" sz="2400" dirty="0" err="1" smtClean="0"/>
              <a:t>взаимовыгодности</a:t>
            </a:r>
            <a:r>
              <a:rPr lang="ru-RU" sz="2400" dirty="0" smtClean="0"/>
              <a:t> межрегиональных экономических отношений, о характере этих взаимоотношений, проецируемых на таможенный, валютный, экономический союз. В рамках этих концепций можно сформировать сценарии, в которых достигается более равномерное распределение эффектов межрегиональных взаимодействий, более эквивалентный и взаимовыгодный межрегиональный обмен, более или менее регулируемые государством экономические коалиции.</a:t>
            </a:r>
            <a:endParaRPr lang="ru-RU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6" descr="20120920_13254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6C552-29C1-4CC1-86DB-1B33039702A1}" type="slidenum">
              <a:rPr lang="ru-RU"/>
              <a:pPr>
                <a:defRPr/>
              </a:pPr>
              <a:t>22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55650" y="404813"/>
            <a:ext cx="4248150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bg2">
                    <a:lumMod val="75000"/>
                  </a:schemeClr>
                </a:solidFill>
                <a:latin typeface="+mn-lt"/>
                <a:cs typeface="+mn-cs"/>
              </a:rPr>
              <a:t>Благодарю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76672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«</a:t>
            </a:r>
            <a:r>
              <a:rPr lang="ru-RU" sz="2400" dirty="0" err="1" smtClean="0"/>
              <a:t>Расея</a:t>
            </a:r>
            <a:r>
              <a:rPr lang="ru-RU" sz="2400" dirty="0" smtClean="0"/>
              <a:t> моя </a:t>
            </a:r>
            <a:r>
              <a:rPr lang="ru-RU" sz="2400" dirty="0" err="1" smtClean="0"/>
              <a:t>Расея</a:t>
            </a:r>
            <a:r>
              <a:rPr lang="ru-RU" sz="2400" dirty="0" smtClean="0"/>
              <a:t> – от Волги до Енисея»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700808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Енисей течет в западной части центральной области России.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052736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Чтобы знали певец, автор песни и ее слушатели: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2420888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Медианный меридиан, делящий страну на равные по протяженности в широтном направлении западную и восточную части, проходит по правому (восточному) берегу Байкала.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4077072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Так называемая «Центральная Россия» в форме, например, Центрального федерального округа расположена в крайне западной части страны: в первом дециле в широтном направлении.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836712"/>
            <a:ext cx="33123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Модели</a:t>
            </a:r>
            <a:endParaRPr lang="ru-RU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2885" y="2775936"/>
            <a:ext cx="33843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Методы</a:t>
            </a:r>
            <a:endParaRPr lang="ru-RU" sz="6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3968" y="4941168"/>
            <a:ext cx="43924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Результаты</a:t>
            </a:r>
            <a:endParaRPr lang="ru-RU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Группа 41"/>
          <p:cNvGrpSpPr/>
          <p:nvPr/>
        </p:nvGrpSpPr>
        <p:grpSpPr>
          <a:xfrm>
            <a:off x="1475656" y="260648"/>
            <a:ext cx="4176464" cy="1737484"/>
            <a:chOff x="1475656" y="260648"/>
            <a:chExt cx="4176464" cy="1737484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1475656" y="260648"/>
              <a:ext cx="1944216" cy="1737484"/>
              <a:chOff x="1475656" y="260648"/>
              <a:chExt cx="1944216" cy="1737484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1475656" y="260648"/>
                <a:ext cx="1944216" cy="1728192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" name="Прямая соединительная линия 3"/>
              <p:cNvCxnSpPr/>
              <p:nvPr/>
            </p:nvCxnSpPr>
            <p:spPr>
              <a:xfrm>
                <a:off x="1475656" y="692696"/>
                <a:ext cx="93610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 flipH="1">
                <a:off x="1907704" y="260648"/>
                <a:ext cx="8384" cy="8640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 flipH="1">
                <a:off x="2411760" y="678079"/>
                <a:ext cx="8384" cy="87871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 flipH="1">
                <a:off x="2911183" y="1124744"/>
                <a:ext cx="4633" cy="85571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1907704" y="1110486"/>
                <a:ext cx="10081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2411760" y="1532909"/>
                <a:ext cx="1008112" cy="288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1547664" y="260648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E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051720" y="692696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E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483768" y="11247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E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987824" y="1628800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E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9" name="Группа 28"/>
            <p:cNvGrpSpPr/>
            <p:nvPr/>
          </p:nvGrpSpPr>
          <p:grpSpPr>
            <a:xfrm>
              <a:off x="3707904" y="260648"/>
              <a:ext cx="1944216" cy="1737484"/>
              <a:chOff x="1475656" y="260648"/>
              <a:chExt cx="1944216" cy="1737484"/>
            </a:xfrm>
          </p:grpSpPr>
          <p:sp>
            <p:nvSpPr>
              <p:cNvPr id="30" name="Прямоугольник 29"/>
              <p:cNvSpPr/>
              <p:nvPr/>
            </p:nvSpPr>
            <p:spPr>
              <a:xfrm>
                <a:off x="1475656" y="260648"/>
                <a:ext cx="1944216" cy="1728192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1" name="Прямая соединительная линия 30"/>
              <p:cNvCxnSpPr/>
              <p:nvPr/>
            </p:nvCxnSpPr>
            <p:spPr>
              <a:xfrm>
                <a:off x="1475656" y="692696"/>
                <a:ext cx="93610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>
              <a:xfrm flipH="1">
                <a:off x="1907704" y="260648"/>
                <a:ext cx="8384" cy="8640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 flipH="1">
                <a:off x="2411760" y="678079"/>
                <a:ext cx="8384" cy="87871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>
              <a:xfrm flipH="1">
                <a:off x="2911183" y="1124744"/>
                <a:ext cx="4633" cy="85571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>
              <a:xfrm>
                <a:off x="1907704" y="1110486"/>
                <a:ext cx="10081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>
              <a:xfrm>
                <a:off x="2411760" y="1532909"/>
                <a:ext cx="1008112" cy="288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1475656" y="260648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baseline="30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baseline="30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907704" y="692696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baseline="30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483768" y="1124744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baseline="300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ru-RU" baseline="300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987824" y="1628800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baseline="30000" dirty="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ru-RU" baseline="30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3386364" y="750446"/>
              <a:ext cx="360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-</a:t>
              </a:r>
              <a:endParaRPr lang="ru-RU" sz="3600" dirty="0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4788024" y="2492896"/>
            <a:ext cx="4176464" cy="1737484"/>
            <a:chOff x="1475656" y="260648"/>
            <a:chExt cx="4176464" cy="1737484"/>
          </a:xfrm>
        </p:grpSpPr>
        <p:grpSp>
          <p:nvGrpSpPr>
            <p:cNvPr id="44" name="Группа 27"/>
            <p:cNvGrpSpPr/>
            <p:nvPr/>
          </p:nvGrpSpPr>
          <p:grpSpPr>
            <a:xfrm>
              <a:off x="1475656" y="260648"/>
              <a:ext cx="1944216" cy="1728192"/>
              <a:chOff x="1475656" y="260648"/>
              <a:chExt cx="1944216" cy="1728192"/>
            </a:xfrm>
          </p:grpSpPr>
          <p:sp>
            <p:nvSpPr>
              <p:cNvPr id="58" name="Прямоугольник 57"/>
              <p:cNvSpPr/>
              <p:nvPr/>
            </p:nvSpPr>
            <p:spPr>
              <a:xfrm>
                <a:off x="1475656" y="260648"/>
                <a:ext cx="1944216" cy="1728192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59" name="Прямая соединительная линия 3"/>
              <p:cNvCxnSpPr/>
              <p:nvPr/>
            </p:nvCxnSpPr>
            <p:spPr>
              <a:xfrm>
                <a:off x="1475656" y="692696"/>
                <a:ext cx="19442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единительная линия 59"/>
              <p:cNvCxnSpPr/>
              <p:nvPr/>
            </p:nvCxnSpPr>
            <p:spPr>
              <a:xfrm flipH="1">
                <a:off x="1907704" y="260648"/>
                <a:ext cx="8384" cy="172819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Прямая соединительная линия 60"/>
              <p:cNvCxnSpPr>
                <a:stCxn id="58" idx="0"/>
                <a:endCxn id="58" idx="2"/>
              </p:cNvCxnSpPr>
              <p:nvPr/>
            </p:nvCxnSpPr>
            <p:spPr>
              <a:xfrm>
                <a:off x="2447764" y="260648"/>
                <a:ext cx="0" cy="172819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Прямая соединительная линия 61"/>
              <p:cNvCxnSpPr/>
              <p:nvPr/>
            </p:nvCxnSpPr>
            <p:spPr>
              <a:xfrm flipH="1">
                <a:off x="2911184" y="260648"/>
                <a:ext cx="4632" cy="171980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Прямая соединительная линия 62"/>
              <p:cNvCxnSpPr>
                <a:stCxn id="58" idx="1"/>
                <a:endCxn id="46" idx="1"/>
              </p:cNvCxnSpPr>
              <p:nvPr/>
            </p:nvCxnSpPr>
            <p:spPr>
              <a:xfrm flipV="1">
                <a:off x="1475656" y="1087870"/>
                <a:ext cx="1944216" cy="368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Прямая соединительная линия 63"/>
              <p:cNvCxnSpPr/>
              <p:nvPr/>
            </p:nvCxnSpPr>
            <p:spPr>
              <a:xfrm>
                <a:off x="1475656" y="1556792"/>
                <a:ext cx="19442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1475656" y="260648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1200" baseline="30000" dirty="0" smtClean="0">
                    <a:latin typeface="Times New Roman" pitchFamily="18" charset="0"/>
                    <a:cs typeface="Times New Roman" pitchFamily="18" charset="0"/>
                  </a:rPr>
                  <a:t>11</a:t>
                </a:r>
                <a:endParaRPr lang="ru-RU" sz="1200" baseline="30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5" name="Группа 28"/>
            <p:cNvGrpSpPr/>
            <p:nvPr/>
          </p:nvGrpSpPr>
          <p:grpSpPr>
            <a:xfrm>
              <a:off x="3707904" y="260648"/>
              <a:ext cx="1944216" cy="1737484"/>
              <a:chOff x="1475656" y="260648"/>
              <a:chExt cx="1944216" cy="1737484"/>
            </a:xfrm>
          </p:grpSpPr>
          <p:sp>
            <p:nvSpPr>
              <p:cNvPr id="47" name="Прямоугольник 46"/>
              <p:cNvSpPr/>
              <p:nvPr/>
            </p:nvSpPr>
            <p:spPr>
              <a:xfrm>
                <a:off x="1475656" y="260648"/>
                <a:ext cx="1944216" cy="1728192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8" name="Прямая соединительная линия 47"/>
              <p:cNvCxnSpPr/>
              <p:nvPr/>
            </p:nvCxnSpPr>
            <p:spPr>
              <a:xfrm>
                <a:off x="1475656" y="692696"/>
                <a:ext cx="93610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>
              <a:xfrm flipH="1">
                <a:off x="1907704" y="260648"/>
                <a:ext cx="8384" cy="8640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>
              <a:xfrm flipH="1">
                <a:off x="2411760" y="678079"/>
                <a:ext cx="8384" cy="87871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>
              <a:xfrm flipH="1">
                <a:off x="2911183" y="1124744"/>
                <a:ext cx="4633" cy="85571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>
              <a:xfrm>
                <a:off x="1907704" y="1110486"/>
                <a:ext cx="10081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/>
              <p:cNvCxnSpPr/>
              <p:nvPr/>
            </p:nvCxnSpPr>
            <p:spPr>
              <a:xfrm>
                <a:off x="2411760" y="1532909"/>
                <a:ext cx="1008112" cy="288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/>
              <p:cNvSpPr txBox="1"/>
              <p:nvPr/>
            </p:nvSpPr>
            <p:spPr>
              <a:xfrm>
                <a:off x="1475656" y="260648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baseline="30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baseline="30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1907704" y="692696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baseline="30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2483768" y="1124744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baseline="300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ru-RU" baseline="300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2987824" y="1628800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baseline="30000" dirty="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ru-RU" baseline="30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3419872" y="764704"/>
              <a:ext cx="504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-</a:t>
              </a:r>
              <a:endParaRPr lang="ru-RU" sz="3600" dirty="0"/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4788024" y="292494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sz="12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292080" y="249289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21</a:t>
            </a:r>
            <a:endParaRPr lang="ru-RU" sz="12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796136" y="249289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31</a:t>
            </a:r>
            <a:endParaRPr lang="ru-RU" sz="12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228184" y="249289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41</a:t>
            </a:r>
            <a:endParaRPr lang="ru-RU" sz="12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220072" y="292494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22</a:t>
            </a:r>
            <a:endParaRPr lang="ru-RU" sz="12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796136" y="292494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32</a:t>
            </a:r>
            <a:endParaRPr lang="ru-RU" sz="12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228184" y="292494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42</a:t>
            </a:r>
            <a:endParaRPr lang="ru-RU" sz="12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788024" y="335699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ru-RU" sz="12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220072" y="335699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23</a:t>
            </a:r>
            <a:endParaRPr lang="ru-RU" sz="12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796136" y="335699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33</a:t>
            </a:r>
            <a:endParaRPr lang="ru-RU" sz="12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228184" y="335699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43</a:t>
            </a:r>
            <a:endParaRPr lang="ru-RU" sz="12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788024" y="37890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ru-RU" sz="12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292080" y="37890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24</a:t>
            </a:r>
            <a:endParaRPr lang="ru-RU" sz="12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796136" y="37890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34</a:t>
            </a:r>
            <a:endParaRPr lang="ru-RU" sz="12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228184" y="37890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200" baseline="30000" dirty="0" smtClean="0">
                <a:latin typeface="Times New Roman" pitchFamily="18" charset="0"/>
                <a:cs typeface="Times New Roman" pitchFamily="18" charset="0"/>
              </a:rPr>
              <a:t>44</a:t>
            </a:r>
            <a:endParaRPr lang="ru-RU" sz="1200" baseline="30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9" name="Группа 98"/>
          <p:cNvGrpSpPr/>
          <p:nvPr/>
        </p:nvGrpSpPr>
        <p:grpSpPr>
          <a:xfrm>
            <a:off x="107504" y="2492896"/>
            <a:ext cx="4176464" cy="1737484"/>
            <a:chOff x="1475656" y="260648"/>
            <a:chExt cx="4176464" cy="1737484"/>
          </a:xfrm>
        </p:grpSpPr>
        <p:grpSp>
          <p:nvGrpSpPr>
            <p:cNvPr id="100" name="Группа 27"/>
            <p:cNvGrpSpPr/>
            <p:nvPr/>
          </p:nvGrpSpPr>
          <p:grpSpPr>
            <a:xfrm>
              <a:off x="1475656" y="260648"/>
              <a:ext cx="1944216" cy="1737484"/>
              <a:chOff x="1475656" y="260648"/>
              <a:chExt cx="1944216" cy="1737484"/>
            </a:xfrm>
          </p:grpSpPr>
          <p:sp>
            <p:nvSpPr>
              <p:cNvPr id="114" name="Прямоугольник 113"/>
              <p:cNvSpPr/>
              <p:nvPr/>
            </p:nvSpPr>
            <p:spPr>
              <a:xfrm>
                <a:off x="1475656" y="260648"/>
                <a:ext cx="1944216" cy="1728192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15" name="Прямая соединительная линия 3"/>
              <p:cNvCxnSpPr/>
              <p:nvPr/>
            </p:nvCxnSpPr>
            <p:spPr>
              <a:xfrm>
                <a:off x="1475656" y="692696"/>
                <a:ext cx="93610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Прямая соединительная линия 115"/>
              <p:cNvCxnSpPr/>
              <p:nvPr/>
            </p:nvCxnSpPr>
            <p:spPr>
              <a:xfrm flipH="1">
                <a:off x="1907704" y="260648"/>
                <a:ext cx="8384" cy="8640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Прямая соединительная линия 116"/>
              <p:cNvCxnSpPr/>
              <p:nvPr/>
            </p:nvCxnSpPr>
            <p:spPr>
              <a:xfrm flipH="1">
                <a:off x="2411760" y="678079"/>
                <a:ext cx="8384" cy="87871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Прямая соединительная линия 117"/>
              <p:cNvCxnSpPr/>
              <p:nvPr/>
            </p:nvCxnSpPr>
            <p:spPr>
              <a:xfrm flipH="1">
                <a:off x="2911183" y="1124744"/>
                <a:ext cx="4633" cy="85571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Прямая соединительная линия 118"/>
              <p:cNvCxnSpPr/>
              <p:nvPr/>
            </p:nvCxnSpPr>
            <p:spPr>
              <a:xfrm>
                <a:off x="1907704" y="1110486"/>
                <a:ext cx="10081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Прямая соединительная линия 119"/>
              <p:cNvCxnSpPr/>
              <p:nvPr/>
            </p:nvCxnSpPr>
            <p:spPr>
              <a:xfrm>
                <a:off x="2411760" y="1532909"/>
                <a:ext cx="1008112" cy="288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TextBox 120"/>
              <p:cNvSpPr txBox="1"/>
              <p:nvPr/>
            </p:nvSpPr>
            <p:spPr>
              <a:xfrm>
                <a:off x="1547664" y="260648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E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2051720" y="692696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E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2483768" y="11247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E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2987824" y="1628800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E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01" name="Группа 28"/>
            <p:cNvGrpSpPr/>
            <p:nvPr/>
          </p:nvGrpSpPr>
          <p:grpSpPr>
            <a:xfrm>
              <a:off x="3707904" y="260648"/>
              <a:ext cx="1944216" cy="1728192"/>
              <a:chOff x="1475656" y="260648"/>
              <a:chExt cx="1944216" cy="1728192"/>
            </a:xfrm>
          </p:grpSpPr>
          <p:sp>
            <p:nvSpPr>
              <p:cNvPr id="103" name="Прямоугольник 102"/>
              <p:cNvSpPr/>
              <p:nvPr/>
            </p:nvSpPr>
            <p:spPr>
              <a:xfrm>
                <a:off x="1475656" y="260648"/>
                <a:ext cx="1944216" cy="1728192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04" name="Прямая соединительная линия 103"/>
              <p:cNvCxnSpPr/>
              <p:nvPr/>
            </p:nvCxnSpPr>
            <p:spPr>
              <a:xfrm>
                <a:off x="1475656" y="692696"/>
                <a:ext cx="19442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Прямая соединительная линия 104"/>
              <p:cNvCxnSpPr/>
              <p:nvPr/>
            </p:nvCxnSpPr>
            <p:spPr>
              <a:xfrm flipH="1">
                <a:off x="1907704" y="260648"/>
                <a:ext cx="8384" cy="172819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Прямая соединительная линия 105"/>
              <p:cNvCxnSpPr>
                <a:stCxn id="103" idx="0"/>
                <a:endCxn id="103" idx="2"/>
              </p:cNvCxnSpPr>
              <p:nvPr/>
            </p:nvCxnSpPr>
            <p:spPr>
              <a:xfrm>
                <a:off x="2447764" y="260648"/>
                <a:ext cx="0" cy="172819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Прямая соединительная линия 106"/>
              <p:cNvCxnSpPr/>
              <p:nvPr/>
            </p:nvCxnSpPr>
            <p:spPr>
              <a:xfrm flipH="1">
                <a:off x="2911184" y="260648"/>
                <a:ext cx="4632" cy="171980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Прямая соединительная линия 107"/>
              <p:cNvCxnSpPr>
                <a:stCxn id="103" idx="1"/>
                <a:endCxn id="103" idx="3"/>
              </p:cNvCxnSpPr>
              <p:nvPr/>
            </p:nvCxnSpPr>
            <p:spPr>
              <a:xfrm>
                <a:off x="1475656" y="1124744"/>
                <a:ext cx="19442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Прямая соединительная линия 108"/>
              <p:cNvCxnSpPr/>
              <p:nvPr/>
            </p:nvCxnSpPr>
            <p:spPr>
              <a:xfrm>
                <a:off x="1475656" y="1556792"/>
                <a:ext cx="1944216" cy="499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/>
            </p:nvSpPr>
            <p:spPr>
              <a:xfrm>
                <a:off x="1475656" y="260648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1400" baseline="30000" dirty="0" smtClean="0">
                    <a:latin typeface="Times New Roman" pitchFamily="18" charset="0"/>
                    <a:cs typeface="Times New Roman" pitchFamily="18" charset="0"/>
                  </a:rPr>
                  <a:t>11</a:t>
                </a:r>
                <a:endParaRPr lang="ru-RU" baseline="30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02" name="TextBox 101"/>
            <p:cNvSpPr txBox="1"/>
            <p:nvPr/>
          </p:nvSpPr>
          <p:spPr>
            <a:xfrm>
              <a:off x="3419872" y="764704"/>
              <a:ext cx="360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-</a:t>
              </a:r>
              <a:endParaRPr lang="ru-RU" sz="3600" dirty="0"/>
            </a:p>
          </p:txBody>
        </p:sp>
      </p:grpSp>
      <p:sp>
        <p:nvSpPr>
          <p:cNvPr id="142" name="TextBox 141"/>
          <p:cNvSpPr txBox="1"/>
          <p:nvPr/>
        </p:nvSpPr>
        <p:spPr>
          <a:xfrm>
            <a:off x="2771800" y="250715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400" baseline="30000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3275856" y="250715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400" baseline="30000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ru-RU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2339752" y="292494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4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3779912" y="250715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400" baseline="30000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ru-RU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2771800" y="292494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400" baseline="30000" dirty="0" smtClean="0">
                <a:latin typeface="Times New Roman" pitchFamily="18" charset="0"/>
                <a:cs typeface="Times New Roman" pitchFamily="18" charset="0"/>
              </a:rPr>
              <a:t>22</a:t>
            </a:r>
            <a:endParaRPr lang="ru-RU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2339752" y="335699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4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40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2339752" y="378904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400" baseline="30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40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3275856" y="292494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400" baseline="30000" dirty="0" smtClean="0">
                <a:latin typeface="Times New Roman" pitchFamily="18" charset="0"/>
                <a:cs typeface="Times New Roman" pitchFamily="18" charset="0"/>
              </a:rPr>
              <a:t>23</a:t>
            </a:r>
            <a:endParaRPr lang="ru-RU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3779912" y="292494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400" baseline="30000" dirty="0" smtClean="0">
                <a:latin typeface="Times New Roman" pitchFamily="18" charset="0"/>
                <a:cs typeface="Times New Roman" pitchFamily="18" charset="0"/>
              </a:rPr>
              <a:t>24</a:t>
            </a:r>
            <a:endParaRPr lang="ru-RU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2771800" y="335699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400" baseline="30000" dirty="0" smtClean="0">
                <a:latin typeface="Times New Roman" pitchFamily="18" charset="0"/>
                <a:cs typeface="Times New Roman" pitchFamily="18" charset="0"/>
              </a:rPr>
              <a:t>32</a:t>
            </a:r>
            <a:endParaRPr lang="ru-RU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3275856" y="335200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400" baseline="30000" dirty="0" smtClean="0">
                <a:latin typeface="Times New Roman" pitchFamily="18" charset="0"/>
                <a:cs typeface="Times New Roman" pitchFamily="18" charset="0"/>
              </a:rPr>
              <a:t>33</a:t>
            </a:r>
            <a:endParaRPr lang="ru-RU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3779912" y="337125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400" baseline="30000" dirty="0" smtClean="0">
                <a:latin typeface="Times New Roman" pitchFamily="18" charset="0"/>
                <a:cs typeface="Times New Roman" pitchFamily="18" charset="0"/>
              </a:rPr>
              <a:t>34</a:t>
            </a:r>
            <a:endParaRPr lang="ru-RU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2771800" y="378904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400" baseline="30000" dirty="0" smtClean="0">
                <a:latin typeface="Times New Roman" pitchFamily="18" charset="0"/>
                <a:cs typeface="Times New Roman" pitchFamily="18" charset="0"/>
              </a:rPr>
              <a:t>42</a:t>
            </a:r>
            <a:endParaRPr lang="ru-RU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3275856" y="381791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400" baseline="30000" dirty="0" smtClean="0">
                <a:latin typeface="Times New Roman" pitchFamily="18" charset="0"/>
                <a:cs typeface="Times New Roman" pitchFamily="18" charset="0"/>
              </a:rPr>
              <a:t>43</a:t>
            </a:r>
            <a:endParaRPr lang="ru-RU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3779912" y="382254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400" baseline="30000" dirty="0" smtClean="0">
                <a:latin typeface="Times New Roman" pitchFamily="18" charset="0"/>
                <a:cs typeface="Times New Roman" pitchFamily="18" charset="0"/>
              </a:rPr>
              <a:t>44</a:t>
            </a:r>
            <a:endParaRPr lang="ru-RU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7" name="Выгнутая влево стрелка 156"/>
          <p:cNvSpPr/>
          <p:nvPr/>
        </p:nvSpPr>
        <p:spPr>
          <a:xfrm rot="2479495">
            <a:off x="192285" y="735611"/>
            <a:ext cx="1037129" cy="1698332"/>
          </a:xfrm>
          <a:prstGeom prst="curv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0" y="548680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Айзард</a:t>
            </a:r>
            <a:endParaRPr lang="ru-RU" sz="2400" dirty="0"/>
          </a:p>
        </p:txBody>
      </p:sp>
      <p:sp>
        <p:nvSpPr>
          <p:cNvPr id="159" name="Выгнутая влево стрелка 158"/>
          <p:cNvSpPr/>
          <p:nvPr/>
        </p:nvSpPr>
        <p:spPr>
          <a:xfrm rot="18212381" flipH="1">
            <a:off x="6410298" y="148212"/>
            <a:ext cx="1146725" cy="2709532"/>
          </a:xfrm>
          <a:prstGeom prst="curvedRightArrow">
            <a:avLst>
              <a:gd name="adj1" fmla="val 25000"/>
              <a:gd name="adj2" fmla="val 81877"/>
              <a:gd name="adj3" fmla="val 25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7236296" y="404664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?</a:t>
            </a:r>
            <a:endParaRPr lang="ru-RU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61" name="Стрелка вниз 160"/>
          <p:cNvSpPr/>
          <p:nvPr/>
        </p:nvSpPr>
        <p:spPr>
          <a:xfrm>
            <a:off x="4355976" y="2060848"/>
            <a:ext cx="432048" cy="273630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TextBox 161"/>
          <p:cNvSpPr txBox="1"/>
          <p:nvPr/>
        </p:nvSpPr>
        <p:spPr>
          <a:xfrm>
            <a:off x="3707904" y="4221088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Гранберг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163" name="Группа 162"/>
          <p:cNvGrpSpPr/>
          <p:nvPr/>
        </p:nvGrpSpPr>
        <p:grpSpPr>
          <a:xfrm>
            <a:off x="107504" y="4797152"/>
            <a:ext cx="4176464" cy="1737484"/>
            <a:chOff x="1475656" y="260648"/>
            <a:chExt cx="4176464" cy="1737484"/>
          </a:xfrm>
        </p:grpSpPr>
        <p:grpSp>
          <p:nvGrpSpPr>
            <p:cNvPr id="164" name="Группа 27"/>
            <p:cNvGrpSpPr/>
            <p:nvPr/>
          </p:nvGrpSpPr>
          <p:grpSpPr>
            <a:xfrm>
              <a:off x="1475656" y="260648"/>
              <a:ext cx="1944216" cy="1737484"/>
              <a:chOff x="1475656" y="260648"/>
              <a:chExt cx="1944216" cy="1737484"/>
            </a:xfrm>
          </p:grpSpPr>
          <p:sp>
            <p:nvSpPr>
              <p:cNvPr id="178" name="Прямоугольник 177"/>
              <p:cNvSpPr/>
              <p:nvPr/>
            </p:nvSpPr>
            <p:spPr>
              <a:xfrm>
                <a:off x="1475656" y="260648"/>
                <a:ext cx="1944216" cy="1728192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79" name="Прямая соединительная линия 3"/>
              <p:cNvCxnSpPr/>
              <p:nvPr/>
            </p:nvCxnSpPr>
            <p:spPr>
              <a:xfrm>
                <a:off x="1475656" y="692696"/>
                <a:ext cx="93610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Прямая соединительная линия 179"/>
              <p:cNvCxnSpPr/>
              <p:nvPr/>
            </p:nvCxnSpPr>
            <p:spPr>
              <a:xfrm flipH="1">
                <a:off x="1907704" y="260648"/>
                <a:ext cx="8384" cy="8640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Прямая соединительная линия 180"/>
              <p:cNvCxnSpPr/>
              <p:nvPr/>
            </p:nvCxnSpPr>
            <p:spPr>
              <a:xfrm flipH="1">
                <a:off x="2411760" y="678079"/>
                <a:ext cx="8384" cy="87871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Прямая соединительная линия 181"/>
              <p:cNvCxnSpPr/>
              <p:nvPr/>
            </p:nvCxnSpPr>
            <p:spPr>
              <a:xfrm flipH="1">
                <a:off x="2911183" y="1124744"/>
                <a:ext cx="4633" cy="85571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Прямая соединительная линия 182"/>
              <p:cNvCxnSpPr/>
              <p:nvPr/>
            </p:nvCxnSpPr>
            <p:spPr>
              <a:xfrm>
                <a:off x="1907704" y="1110486"/>
                <a:ext cx="10081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Прямая соединительная линия 183"/>
              <p:cNvCxnSpPr/>
              <p:nvPr/>
            </p:nvCxnSpPr>
            <p:spPr>
              <a:xfrm>
                <a:off x="2411760" y="1532909"/>
                <a:ext cx="1008112" cy="288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5" name="TextBox 184"/>
              <p:cNvSpPr txBox="1"/>
              <p:nvPr/>
            </p:nvSpPr>
            <p:spPr>
              <a:xfrm>
                <a:off x="1547664" y="260648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E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6" name="TextBox 185"/>
              <p:cNvSpPr txBox="1"/>
              <p:nvPr/>
            </p:nvSpPr>
            <p:spPr>
              <a:xfrm>
                <a:off x="2051720" y="692696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E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7" name="TextBox 186"/>
              <p:cNvSpPr txBox="1"/>
              <p:nvPr/>
            </p:nvSpPr>
            <p:spPr>
              <a:xfrm>
                <a:off x="2483768" y="1124744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E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8" name="TextBox 187"/>
              <p:cNvSpPr txBox="1"/>
              <p:nvPr/>
            </p:nvSpPr>
            <p:spPr>
              <a:xfrm>
                <a:off x="2987824" y="1628800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E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65" name="Группа 28"/>
            <p:cNvGrpSpPr/>
            <p:nvPr/>
          </p:nvGrpSpPr>
          <p:grpSpPr>
            <a:xfrm>
              <a:off x="3707904" y="260648"/>
              <a:ext cx="1944216" cy="1737484"/>
              <a:chOff x="1475656" y="260648"/>
              <a:chExt cx="1944216" cy="1737484"/>
            </a:xfrm>
          </p:grpSpPr>
          <p:sp>
            <p:nvSpPr>
              <p:cNvPr id="167" name="Прямоугольник 166"/>
              <p:cNvSpPr/>
              <p:nvPr/>
            </p:nvSpPr>
            <p:spPr>
              <a:xfrm>
                <a:off x="1475656" y="260648"/>
                <a:ext cx="1944216" cy="1728192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68" name="Прямая соединительная линия 167"/>
              <p:cNvCxnSpPr/>
              <p:nvPr/>
            </p:nvCxnSpPr>
            <p:spPr>
              <a:xfrm>
                <a:off x="1475656" y="692696"/>
                <a:ext cx="93610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Прямая соединительная линия 168"/>
              <p:cNvCxnSpPr/>
              <p:nvPr/>
            </p:nvCxnSpPr>
            <p:spPr>
              <a:xfrm flipH="1">
                <a:off x="1907704" y="260648"/>
                <a:ext cx="8384" cy="8640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Прямая соединительная линия 169"/>
              <p:cNvCxnSpPr/>
              <p:nvPr/>
            </p:nvCxnSpPr>
            <p:spPr>
              <a:xfrm flipH="1">
                <a:off x="2411760" y="678079"/>
                <a:ext cx="8384" cy="87871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Прямая соединительная линия 170"/>
              <p:cNvCxnSpPr/>
              <p:nvPr/>
            </p:nvCxnSpPr>
            <p:spPr>
              <a:xfrm flipH="1">
                <a:off x="2911183" y="1124744"/>
                <a:ext cx="4633" cy="85571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Прямая соединительная линия 171"/>
              <p:cNvCxnSpPr/>
              <p:nvPr/>
            </p:nvCxnSpPr>
            <p:spPr>
              <a:xfrm>
                <a:off x="1907704" y="1110486"/>
                <a:ext cx="10081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Прямая соединительная линия 172"/>
              <p:cNvCxnSpPr/>
              <p:nvPr/>
            </p:nvCxnSpPr>
            <p:spPr>
              <a:xfrm>
                <a:off x="2411760" y="1532909"/>
                <a:ext cx="1008112" cy="288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4" name="TextBox 173"/>
              <p:cNvSpPr txBox="1"/>
              <p:nvPr/>
            </p:nvSpPr>
            <p:spPr>
              <a:xfrm>
                <a:off x="1475656" y="260648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baseline="30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baseline="30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5" name="TextBox 174"/>
              <p:cNvSpPr txBox="1"/>
              <p:nvPr/>
            </p:nvSpPr>
            <p:spPr>
              <a:xfrm>
                <a:off x="1907704" y="692696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baseline="30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6" name="TextBox 175"/>
              <p:cNvSpPr txBox="1"/>
              <p:nvPr/>
            </p:nvSpPr>
            <p:spPr>
              <a:xfrm>
                <a:off x="2483768" y="1124744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baseline="300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ru-RU" baseline="300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7" name="TextBox 176"/>
              <p:cNvSpPr txBox="1"/>
              <p:nvPr/>
            </p:nvSpPr>
            <p:spPr>
              <a:xfrm>
                <a:off x="2987824" y="1628800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baseline="30000" dirty="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ru-RU" baseline="30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66" name="TextBox 165"/>
            <p:cNvSpPr txBox="1"/>
            <p:nvPr/>
          </p:nvSpPr>
          <p:spPr>
            <a:xfrm>
              <a:off x="3386364" y="750446"/>
              <a:ext cx="360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-</a:t>
              </a:r>
              <a:endParaRPr lang="ru-RU" sz="3600" dirty="0"/>
            </a:p>
          </p:txBody>
        </p:sp>
      </p:grpSp>
      <p:sp>
        <p:nvSpPr>
          <p:cNvPr id="189" name="TextBox 188"/>
          <p:cNvSpPr txBox="1"/>
          <p:nvPr/>
        </p:nvSpPr>
        <p:spPr>
          <a:xfrm>
            <a:off x="0" y="0"/>
            <a:ext cx="1547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Модели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0" name="Прямоугольник 189"/>
          <p:cNvSpPr/>
          <p:nvPr/>
        </p:nvSpPr>
        <p:spPr>
          <a:xfrm>
            <a:off x="4644008" y="4797152"/>
            <a:ext cx="2592288" cy="172819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1" name="Прямоугольник 190"/>
          <p:cNvSpPr/>
          <p:nvPr/>
        </p:nvSpPr>
        <p:spPr>
          <a:xfrm>
            <a:off x="6372200" y="6093296"/>
            <a:ext cx="432048" cy="432048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2" name="Прямоугольник 191"/>
          <p:cNvSpPr/>
          <p:nvPr/>
        </p:nvSpPr>
        <p:spPr>
          <a:xfrm>
            <a:off x="4644008" y="4797152"/>
            <a:ext cx="432048" cy="432048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3" name="Прямоугольник 192"/>
          <p:cNvSpPr/>
          <p:nvPr/>
        </p:nvSpPr>
        <p:spPr>
          <a:xfrm>
            <a:off x="4644008" y="5229200"/>
            <a:ext cx="432048" cy="432048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" name="Прямоугольник 193"/>
          <p:cNvSpPr/>
          <p:nvPr/>
        </p:nvSpPr>
        <p:spPr>
          <a:xfrm>
            <a:off x="5076056" y="4797152"/>
            <a:ext cx="432048" cy="432048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5" name="Прямоугольник 194"/>
          <p:cNvSpPr/>
          <p:nvPr/>
        </p:nvSpPr>
        <p:spPr>
          <a:xfrm>
            <a:off x="5076056" y="5661248"/>
            <a:ext cx="432048" cy="432048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6" name="Прямоугольник 195"/>
          <p:cNvSpPr/>
          <p:nvPr/>
        </p:nvSpPr>
        <p:spPr>
          <a:xfrm>
            <a:off x="5508104" y="4797152"/>
            <a:ext cx="432048" cy="432048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" name="Прямоугольник 196"/>
          <p:cNvSpPr/>
          <p:nvPr/>
        </p:nvSpPr>
        <p:spPr>
          <a:xfrm>
            <a:off x="5508104" y="6093296"/>
            <a:ext cx="432048" cy="432048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8" name="Прямоугольник 197"/>
          <p:cNvSpPr/>
          <p:nvPr/>
        </p:nvSpPr>
        <p:spPr>
          <a:xfrm>
            <a:off x="5940152" y="5661248"/>
            <a:ext cx="432048" cy="432048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9" name="Прямоугольник 198"/>
          <p:cNvSpPr/>
          <p:nvPr/>
        </p:nvSpPr>
        <p:spPr>
          <a:xfrm>
            <a:off x="6372200" y="5229200"/>
            <a:ext cx="432048" cy="432048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0" name="Прямоугольник 199"/>
          <p:cNvSpPr/>
          <p:nvPr/>
        </p:nvSpPr>
        <p:spPr>
          <a:xfrm>
            <a:off x="5940152" y="5229200"/>
            <a:ext cx="432048" cy="432048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1" name="Прямоугольник 200"/>
          <p:cNvSpPr/>
          <p:nvPr/>
        </p:nvSpPr>
        <p:spPr>
          <a:xfrm>
            <a:off x="6804248" y="5661248"/>
            <a:ext cx="432048" cy="432048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2" name="Прямоугольник 201"/>
          <p:cNvSpPr/>
          <p:nvPr/>
        </p:nvSpPr>
        <p:spPr>
          <a:xfrm>
            <a:off x="6804248" y="6093296"/>
            <a:ext cx="432048" cy="432048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3" name="TextBox 202"/>
          <p:cNvSpPr txBox="1"/>
          <p:nvPr/>
        </p:nvSpPr>
        <p:spPr>
          <a:xfrm>
            <a:off x="4283968" y="5373216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+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1547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Методы</a:t>
            </a:r>
            <a:endParaRPr lang="ru-RU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80728"/>
            <a:ext cx="81003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 smtClean="0"/>
              <a:t>Главную содержательную роль в проведении расчетов при построении сценариев развития играют группы экспертов по отраслевым,  региональным и проблемно-функциональным разделам. В эти группы наряду с исследователями, «модельерами» должны входить представители бизнеса, власти, общественных организаций.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548680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1. Построение сценариев социально-экономического развития.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4149080"/>
            <a:ext cx="7164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 сожалению, такую «идеальную» методическую схему реализовать удается далеко не всегда.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619672" y="3284984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Модель как таковая выступает инструментом согласования различных экспертных мнений.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5229200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2. Равновесный анализ </a:t>
            </a:r>
            <a:r>
              <a:rPr lang="ru-RU" sz="2400" b="1" dirty="0"/>
              <a:t>по Вальрасу и </a:t>
            </a:r>
            <a:r>
              <a:rPr lang="ru-RU" sz="2400" b="1" dirty="0" err="1" smtClean="0"/>
              <a:t>Нэшу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Любое </a:t>
            </a:r>
            <a:r>
              <a:rPr lang="ru-RU" sz="2400" dirty="0" err="1"/>
              <a:t>парето-оптимальное</a:t>
            </a:r>
            <a:r>
              <a:rPr lang="ru-RU" sz="2400" dirty="0"/>
              <a:t> (лежащее на верхней границе допустимых состояний системы) решение является равновесным </a:t>
            </a:r>
            <a:r>
              <a:rPr lang="ru-RU" sz="2400" dirty="0" smtClean="0"/>
              <a:t>по Вальрасу. </a:t>
            </a:r>
            <a:r>
              <a:rPr lang="ru-RU" sz="2400" dirty="0"/>
              <a:t>Т.е. оно может быть получено (спрос и предложение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88924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совпадут на всех рынках) в результате совершенно несогласованных действий участников рынка – в данном случае, регионов – которые преследуют исключительно свои корыстные цели, ориентируясь только на текущие цены и свои бюджетные возможности. </a:t>
            </a:r>
            <a:r>
              <a:rPr lang="ru-RU" sz="2400" dirty="0" smtClean="0"/>
              <a:t>Особенно интересны </a:t>
            </a:r>
            <a:r>
              <a:rPr lang="ru-RU" sz="2400" dirty="0"/>
              <a:t>те равновесия, которые достигаются при нулевых сальдо региональных бюджетов. Такие точки равновесия </a:t>
            </a:r>
            <a:r>
              <a:rPr lang="ru-RU" sz="2400" dirty="0" err="1"/>
              <a:t>многорегиональных</a:t>
            </a:r>
            <a:r>
              <a:rPr lang="ru-RU" sz="2400" dirty="0"/>
              <a:t> систем мы называем состояниями эквивалентного межрегионального обмена.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06896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Если </a:t>
            </a:r>
            <a:r>
              <a:rPr lang="ru-RU" sz="2400" dirty="0" err="1"/>
              <a:t>Вальрасовские</a:t>
            </a:r>
            <a:r>
              <a:rPr lang="ru-RU" sz="2400" dirty="0"/>
              <a:t> равновесия это отдельные точки на </a:t>
            </a:r>
            <a:r>
              <a:rPr lang="ru-RU" sz="2400" dirty="0" err="1"/>
              <a:t>парето-границе</a:t>
            </a:r>
            <a:r>
              <a:rPr lang="ru-RU" sz="2400" dirty="0"/>
              <a:t>, то </a:t>
            </a:r>
            <a:r>
              <a:rPr lang="ru-RU" sz="2400" dirty="0" err="1"/>
              <a:t>Нэшовские</a:t>
            </a:r>
            <a:r>
              <a:rPr lang="ru-RU" sz="2400" dirty="0"/>
              <a:t> равновесия – области этой границы. Области сложной конфигурации, пока не очень хорошо определяемые. Это – зоны </a:t>
            </a:r>
            <a:r>
              <a:rPr lang="ru-RU" sz="2400" dirty="0" smtClean="0"/>
              <a:t>взаимовыгодного межрегионального обмена</a:t>
            </a:r>
            <a:r>
              <a:rPr lang="ru-RU" sz="24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725144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Система, попадая в такую зону, называемую ядром системы, не имеет стимулов для выхода из нее. Любая коалиция регионов, попытавшись выйти из такой системы, будет в проигрыше. Мы придумали </a:t>
            </a:r>
            <a:r>
              <a:rPr lang="ru-RU" sz="2400" dirty="0" smtClean="0"/>
              <a:t>некий алгоритм очерчивания </a:t>
            </a:r>
            <a:r>
              <a:rPr lang="ru-RU" sz="2400" dirty="0"/>
              <a:t>зоны </a:t>
            </a:r>
            <a:r>
              <a:rPr lang="ru-RU" sz="2400" dirty="0" smtClean="0"/>
              <a:t>ядра </a:t>
            </a:r>
            <a:r>
              <a:rPr lang="ru-RU" sz="2400" dirty="0"/>
              <a:t>в </a:t>
            </a:r>
            <a:r>
              <a:rPr lang="ru-RU" sz="2400" dirty="0" err="1" smtClean="0"/>
              <a:t>компью-терном</a:t>
            </a:r>
            <a:r>
              <a:rPr lang="ru-RU" sz="2400" dirty="0" smtClean="0"/>
              <a:t> эксперименте.  Он основан на коалиционном анализе.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16632"/>
            <a:ext cx="3635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3. Коалиционный анализ.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620688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Заключается в расчетах по всем возможным коалициям регионов, включая те, которые состоят из одного региона, т.е. автаркию регионов. Если коалиций слишком много, используются специальным образом построенные выборки.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2348880"/>
            <a:ext cx="8820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Особый параметрический коалиционный анализ (параметр определяет движение в пространстве территориальной структуры целевого показателя системы) позволяет очертить зону ядра системы. Коалиционный анализ определенного состояния системы – построить таблицу эффектов межрегиональных экономических взаимодействий в этом состоянии.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4725144"/>
            <a:ext cx="6156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Элемент </a:t>
            </a:r>
            <a:r>
              <a:rPr lang="en-US" sz="2400" b="1" dirty="0" err="1" smtClean="0"/>
              <a:t>rs</a:t>
            </a:r>
            <a:r>
              <a:rPr lang="en-US" sz="2400" b="1" dirty="0" smtClean="0"/>
              <a:t> </a:t>
            </a:r>
            <a:r>
              <a:rPr lang="ru-RU" sz="2400" dirty="0" smtClean="0"/>
              <a:t>такой таблицы показывает вклад региона </a:t>
            </a:r>
            <a:r>
              <a:rPr lang="en-US" sz="2400" b="1" dirty="0" smtClean="0"/>
              <a:t>r</a:t>
            </a:r>
            <a:r>
              <a:rPr lang="ru-RU" sz="2400" dirty="0" smtClean="0"/>
              <a:t> в целевой показатель региона </a:t>
            </a:r>
            <a:r>
              <a:rPr lang="en-US" sz="2400" b="1" dirty="0" smtClean="0"/>
              <a:t>s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5661248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Содержательный смысл и способ получения таких показателей будет показан на конкретном примере.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Результаты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476672"/>
            <a:ext cx="8460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30 лет назад с помощью таких моделей экономики СССР (30 отраслей материального производства, 15 регионов – союзных республик, − плюс «16-й» регион – внешний мир) были оценены эффекты межреспубликанских взаимодействий.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584" y="2060848"/>
          <a:ext cx="7416822" cy="4660203"/>
        </p:xfrm>
        <a:graphic>
          <a:graphicData uri="http://schemas.openxmlformats.org/drawingml/2006/table">
            <a:tbl>
              <a:tblPr/>
              <a:tblGrid>
                <a:gridCol w="1458952"/>
                <a:gridCol w="571713"/>
                <a:gridCol w="668124"/>
                <a:gridCol w="571040"/>
                <a:gridCol w="506992"/>
                <a:gridCol w="566321"/>
                <a:gridCol w="600705"/>
                <a:gridCol w="535308"/>
                <a:gridCol w="573736"/>
                <a:gridCol w="603231"/>
                <a:gridCol w="760700"/>
              </a:tblGrid>
              <a:tr h="585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Макрорегионы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55953" marR="55953" marT="27977" marB="27977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Россия </a:t>
                      </a: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Украина </a:t>
                      </a: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>
                          <a:latin typeface="Calibri"/>
                          <a:ea typeface="Calibri"/>
                          <a:cs typeface="Times New Roman"/>
                        </a:rPr>
                        <a:t>Бела-русь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 smtClean="0">
                          <a:latin typeface="Calibri"/>
                          <a:ea typeface="Calibri"/>
                          <a:cs typeface="Times New Roman"/>
                        </a:rPr>
                        <a:t>Каза-хстан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 smtClean="0">
                          <a:latin typeface="Calibri"/>
                          <a:ea typeface="Calibri"/>
                          <a:cs typeface="Times New Roman"/>
                        </a:rPr>
                        <a:t>Сред-няя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Азия </a:t>
                      </a: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Мол-дова </a:t>
                      </a: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Закав-казье </a:t>
                      </a: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 smtClean="0">
                          <a:latin typeface="Calibri"/>
                          <a:ea typeface="Calibri"/>
                          <a:cs typeface="Times New Roman"/>
                        </a:rPr>
                        <a:t>Приба-лтика</a:t>
                      </a: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сальдо </a:t>
                      </a:r>
                      <a:r>
                        <a:rPr lang="ru-RU" sz="1200" dirty="0" err="1" smtClean="0">
                          <a:latin typeface="+mn-lt"/>
                          <a:ea typeface="Calibri"/>
                          <a:cs typeface="Times New Roman"/>
                        </a:rPr>
                        <a:t>взимоде-йствия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Россия </a:t>
                      </a:r>
                    </a:p>
                  </a:txBody>
                  <a:tcPr marL="55953" marR="55953" marT="27977" marB="27977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64,6 </a:t>
                      </a: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67,3 </a:t>
                      </a: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55,5 </a:t>
                      </a: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42,5 </a:t>
                      </a: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36,3 </a:t>
                      </a: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31,7 </a:t>
                      </a: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35,8 </a:t>
                      </a: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65,0 </a:t>
                      </a: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60,2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14,5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Украина </a:t>
                      </a:r>
                    </a:p>
                  </a:txBody>
                  <a:tcPr marL="55953" marR="55953" marT="27977" marB="27977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1,2 </a:t>
                      </a: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14,8 </a:t>
                      </a: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16,5 </a:t>
                      </a: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4,9 </a:t>
                      </a: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18,0 </a:t>
                      </a: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52,1 </a:t>
                      </a: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7,4 </a:t>
                      </a: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8,1 </a:t>
                      </a: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6,3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-9,8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Беларусь </a:t>
                      </a:r>
                    </a:p>
                  </a:txBody>
                  <a:tcPr marL="55953" marR="55953" marT="27977" marB="27977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2,3 </a:t>
                      </a: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4,0 </a:t>
                      </a: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3,8 </a:t>
                      </a: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3,5 </a:t>
                      </a: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2,1 </a:t>
                      </a: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4,1 </a:t>
                      </a: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3,3 </a:t>
                      </a: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3,</a:t>
                      </a: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7 </a:t>
                      </a: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2,8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-0,8</a:t>
                      </a: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Казахстан </a:t>
                      </a:r>
                    </a:p>
                  </a:txBody>
                  <a:tcPr marL="55953" marR="55953" marT="27977" marB="27977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1,7 </a:t>
                      </a: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0,6 </a:t>
                      </a: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-1,4 </a:t>
                      </a: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27,1 </a:t>
                      </a: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3,8 </a:t>
                      </a: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-0,6 </a:t>
                      </a: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6,7 </a:t>
                      </a: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-0,6 </a:t>
                      </a: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3,0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-1,4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Средняя Азия </a:t>
                      </a:r>
                    </a:p>
                  </a:txBody>
                  <a:tcPr marL="55953" marR="55953" marT="27977" marB="27977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3,7 </a:t>
                      </a: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1,1 </a:t>
                      </a: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15,4 </a:t>
                      </a: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0,5 </a:t>
                      </a: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26,4 </a:t>
                      </a: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1,7 </a:t>
                      </a: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-0,0 </a:t>
                      </a: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2,8 </a:t>
                      </a: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4,8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-1,5</a:t>
                      </a: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Молдова </a:t>
                      </a:r>
                    </a:p>
                  </a:txBody>
                  <a:tcPr marL="55953" marR="55953" marT="27977" marB="27977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0,8 </a:t>
                      </a: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-2,7 </a:t>
                      </a: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-0,3 </a:t>
                      </a: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0,7 </a:t>
                      </a: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,3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0,0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0,6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0,9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0,1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-0,0</a:t>
                      </a: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Закавказье </a:t>
                      </a:r>
                    </a:p>
                  </a:txBody>
                  <a:tcPr marL="55953" marR="55953" marT="27977" marB="27977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2,6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1,7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0,5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4,5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3,9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0,2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25,7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0,7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3,4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-0,0</a:t>
                      </a: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Прибалтика </a:t>
                      </a:r>
                    </a:p>
                  </a:txBody>
                  <a:tcPr marL="55953" marR="55953" marT="27977" marB="27977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1,9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1,5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4,3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3,3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2,5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1,9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2,7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8,0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2,2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-1,0</a:t>
                      </a:r>
                      <a:endParaRPr lang="ru-RU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Внутренний эффект (территориальная структура) </a:t>
                      </a:r>
                    </a:p>
                  </a:txBody>
                  <a:tcPr marL="55953" marR="55953" marT="27977" marB="27977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78,8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(45,7) </a:t>
                      </a: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88,3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(16,1) </a:t>
                      </a: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94,3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(3,6) </a:t>
                      </a: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87,0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(4,4) </a:t>
                      </a: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93,3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(6,3) </a:t>
                      </a: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91,1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(0,1) </a:t>
                      </a: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82,2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(3,4) </a:t>
                      </a: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88,6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(3,2) </a:t>
                      </a: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82,8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(82,8) </a:t>
                      </a: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+mn-lt"/>
                          <a:ea typeface="Calibri"/>
                          <a:cs typeface="Times New Roman"/>
                        </a:rPr>
                        <a:t>0,0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Внешние связи </a:t>
                      </a:r>
                    </a:p>
                  </a:txBody>
                  <a:tcPr marL="55953" marR="55953" marT="27977" marB="27977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21,2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11,7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5,7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13,0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6,7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8,9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17,8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11,4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17,2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3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Итого (территориальная структура) </a:t>
                      </a:r>
                    </a:p>
                  </a:txBody>
                  <a:tcPr marL="55953" marR="55953" marT="27977" marB="27977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100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(58,1) </a:t>
                      </a: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100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(18,5) </a:t>
                      </a: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100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(3,8) </a:t>
                      </a: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100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(5,1) </a:t>
                      </a: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100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(6,7) </a:t>
                      </a: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100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(0,1) </a:t>
                      </a: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100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(4,2) </a:t>
                      </a: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100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(3,6) </a:t>
                      </a: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</a:rPr>
                        <a:t>100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(100,0) </a:t>
                      </a: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53" marR="55953" marT="27977" marB="279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9856</TotalTime>
  <Words>2518</Words>
  <Application>Microsoft Office PowerPoint</Application>
  <PresentationFormat>Экран (4:3)</PresentationFormat>
  <Paragraphs>480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Suslov</dc:creator>
  <cp:lastModifiedBy>Suslov</cp:lastModifiedBy>
  <cp:revision>32</cp:revision>
  <dcterms:created xsi:type="dcterms:W3CDTF">2016-10-04T06:13:06Z</dcterms:created>
  <dcterms:modified xsi:type="dcterms:W3CDTF">2016-11-15T08:37:09Z</dcterms:modified>
</cp:coreProperties>
</file>