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304" r:id="rId3"/>
    <p:sldId id="297" r:id="rId4"/>
    <p:sldId id="311" r:id="rId5"/>
    <p:sldId id="337" r:id="rId6"/>
    <p:sldId id="338" r:id="rId7"/>
    <p:sldId id="339" r:id="rId8"/>
    <p:sldId id="344" r:id="rId9"/>
    <p:sldId id="341" r:id="rId10"/>
    <p:sldId id="326" r:id="rId11"/>
    <p:sldId id="328" r:id="rId12"/>
    <p:sldId id="329" r:id="rId13"/>
    <p:sldId id="327" r:id="rId14"/>
    <p:sldId id="330" r:id="rId15"/>
    <p:sldId id="331" r:id="rId16"/>
    <p:sldId id="324" r:id="rId17"/>
    <p:sldId id="276" r:id="rId18"/>
    <p:sldId id="319" r:id="rId19"/>
    <p:sldId id="296" r:id="rId20"/>
    <p:sldId id="332" r:id="rId21"/>
    <p:sldId id="277" r:id="rId22"/>
    <p:sldId id="278" r:id="rId23"/>
    <p:sldId id="321" r:id="rId24"/>
    <p:sldId id="322" r:id="rId25"/>
    <p:sldId id="336" r:id="rId26"/>
    <p:sldId id="333" r:id="rId27"/>
    <p:sldId id="334" r:id="rId28"/>
    <p:sldId id="335" r:id="rId29"/>
    <p:sldId id="342" r:id="rId30"/>
    <p:sldId id="343" r:id="rId31"/>
    <p:sldId id="345" r:id="rId3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1" autoAdjust="0"/>
    <p:restoredTop sz="94660"/>
  </p:normalViewPr>
  <p:slideViewPr>
    <p:cSldViewPr snapToGrid="0">
      <p:cViewPr varScale="1">
        <p:scale>
          <a:sx n="74" d="100"/>
          <a:sy n="74" d="100"/>
        </p:scale>
        <p:origin x="5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5A401A-0B05-4AAE-A72E-4C9F7D8C0553}" type="datetimeFigureOut">
              <a:rPr lang="ru-RU" smtClean="0"/>
              <a:t>24.11.2016</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85954C-55CE-4FD4-8AFA-AA67439372C6}" type="slidenum">
              <a:rPr lang="ru-RU" smtClean="0"/>
              <a:t>‹#›</a:t>
            </a:fld>
            <a:endParaRPr lang="ru-RU"/>
          </a:p>
        </p:txBody>
      </p:sp>
    </p:spTree>
    <p:extLst>
      <p:ext uri="{BB962C8B-B14F-4D97-AF65-F5344CB8AC3E}">
        <p14:creationId xmlns:p14="http://schemas.microsoft.com/office/powerpoint/2010/main" val="2368996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AAD28A-0459-4050-9A80-05410A23DCF1}" type="slidenum">
              <a:rPr lang="ru-RU" altLang="ru-RU"/>
              <a:pPr/>
              <a:t>15</a:t>
            </a:fld>
            <a:endParaRPr lang="ru-RU" altLang="ru-RU"/>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ru-RU" altLang="ru-RU"/>
          </a:p>
        </p:txBody>
      </p:sp>
    </p:spTree>
    <p:extLst>
      <p:ext uri="{BB962C8B-B14F-4D97-AF65-F5344CB8AC3E}">
        <p14:creationId xmlns:p14="http://schemas.microsoft.com/office/powerpoint/2010/main" val="2483642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57D9A730-473E-49C4-998A-901888567507}" type="slidenum">
              <a:rPr lang="ru-RU" smtClean="0"/>
              <a:pPr>
                <a:defRPr/>
              </a:pPr>
              <a:t>23</a:t>
            </a:fld>
            <a:endParaRPr lang="ru-RU"/>
          </a:p>
        </p:txBody>
      </p:sp>
    </p:spTree>
    <p:extLst>
      <p:ext uri="{BB962C8B-B14F-4D97-AF65-F5344CB8AC3E}">
        <p14:creationId xmlns:p14="http://schemas.microsoft.com/office/powerpoint/2010/main" val="3174846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1AAA4DC-19D7-48C9-979B-BD42B23BBFC0}" type="datetimeFigureOut">
              <a:rPr lang="ru-RU" smtClean="0"/>
              <a:t>24.11.2016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7520CA5-03E6-4885-B610-8A90C0F4E881}" type="slidenum">
              <a:rPr lang="ru-RU" smtClean="0"/>
              <a:t>‹#›</a:t>
            </a:fld>
            <a:endParaRPr lang="ru-RU"/>
          </a:p>
        </p:txBody>
      </p:sp>
    </p:spTree>
    <p:extLst>
      <p:ext uri="{BB962C8B-B14F-4D97-AF65-F5344CB8AC3E}">
        <p14:creationId xmlns:p14="http://schemas.microsoft.com/office/powerpoint/2010/main" val="3994893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1AAA4DC-19D7-48C9-979B-BD42B23BBFC0}" type="datetimeFigureOut">
              <a:rPr lang="ru-RU" smtClean="0"/>
              <a:t>24.11.2016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7520CA5-03E6-4885-B610-8A90C0F4E881}" type="slidenum">
              <a:rPr lang="ru-RU" smtClean="0"/>
              <a:t>‹#›</a:t>
            </a:fld>
            <a:endParaRPr lang="ru-RU"/>
          </a:p>
        </p:txBody>
      </p:sp>
    </p:spTree>
    <p:extLst>
      <p:ext uri="{BB962C8B-B14F-4D97-AF65-F5344CB8AC3E}">
        <p14:creationId xmlns:p14="http://schemas.microsoft.com/office/powerpoint/2010/main" val="1155085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1AAA4DC-19D7-48C9-979B-BD42B23BBFC0}" type="datetimeFigureOut">
              <a:rPr lang="ru-RU" smtClean="0"/>
              <a:t>24.11.2016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7520CA5-03E6-4885-B610-8A90C0F4E881}" type="slidenum">
              <a:rPr lang="ru-RU" smtClean="0"/>
              <a:t>‹#›</a:t>
            </a:fld>
            <a:endParaRPr lang="ru-RU"/>
          </a:p>
        </p:txBody>
      </p:sp>
    </p:spTree>
    <p:extLst>
      <p:ext uri="{BB962C8B-B14F-4D97-AF65-F5344CB8AC3E}">
        <p14:creationId xmlns:p14="http://schemas.microsoft.com/office/powerpoint/2010/main" val="659524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4">
    <p:spTree>
      <p:nvGrpSpPr>
        <p:cNvPr id="1" name=""/>
        <p:cNvGrpSpPr/>
        <p:nvPr/>
      </p:nvGrpSpPr>
      <p:grpSpPr>
        <a:xfrm>
          <a:off x="0" y="0"/>
          <a:ext cx="0" cy="0"/>
          <a:chOff x="0" y="0"/>
          <a:chExt cx="0" cy="0"/>
        </a:xfrm>
      </p:grpSpPr>
      <p:sp>
        <p:nvSpPr>
          <p:cNvPr id="8" name="Текст 2"/>
          <p:cNvSpPr>
            <a:spLocks noGrp="1"/>
          </p:cNvSpPr>
          <p:nvPr>
            <p:ph type="body" idx="1"/>
          </p:nvPr>
        </p:nvSpPr>
        <p:spPr>
          <a:xfrm>
            <a:off x="631064" y="1556792"/>
            <a:ext cx="5199061" cy="4624272"/>
          </a:xfrm>
          <a:prstGeom prst="rect">
            <a:avLst/>
          </a:prstGeom>
        </p:spPr>
        <p:txBody>
          <a:bodyPr rtlCol="0">
            <a:normAutofit/>
          </a:bodyPr>
          <a:lstStyle>
            <a:lvl1pPr marL="265113" indent="-265113" algn="l" defTabSz="914400" rtl="0" eaLnBrk="1" latinLnBrk="0" hangingPunct="1">
              <a:lnSpc>
                <a:spcPct val="150000"/>
              </a:lnSpc>
              <a:spcBef>
                <a:spcPct val="20000"/>
              </a:spcBef>
              <a:buFont typeface="Arial" pitchFamily="34" charset="0"/>
              <a:buNone/>
              <a:defRPr lang="ru-RU" sz="1600" b="0" kern="1200" spc="0" baseline="0" smtClean="0">
                <a:solidFill>
                  <a:srgbClr val="8B7E75"/>
                </a:solidFill>
                <a:latin typeface="Arial" pitchFamily="34" charset="0"/>
                <a:ea typeface="+mn-ea"/>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smtClean="0"/>
              <a:t>Образец текста</a:t>
            </a:r>
          </a:p>
        </p:txBody>
      </p:sp>
      <p:sp>
        <p:nvSpPr>
          <p:cNvPr id="9" name="Текст 2"/>
          <p:cNvSpPr>
            <a:spLocks noGrp="1"/>
          </p:cNvSpPr>
          <p:nvPr>
            <p:ph type="body" idx="11" hasCustomPrompt="1"/>
          </p:nvPr>
        </p:nvSpPr>
        <p:spPr>
          <a:xfrm>
            <a:off x="631064" y="1052737"/>
            <a:ext cx="5199061" cy="432047"/>
          </a:xfrm>
          <a:prstGeom prst="rect">
            <a:avLst/>
          </a:prstGeom>
        </p:spPr>
        <p:txBody>
          <a:bodyPr rtlCol="0">
            <a:normAutofit/>
          </a:bodyPr>
          <a:lstStyle>
            <a:lvl1pPr marL="265113" indent="-265113" algn="l" defTabSz="914400" rtl="0" eaLnBrk="1" latinLnBrk="0" hangingPunct="1">
              <a:spcBef>
                <a:spcPct val="20000"/>
              </a:spcBef>
              <a:buFont typeface="Arial" pitchFamily="34" charset="0"/>
              <a:buNone/>
              <a:defRPr lang="ru-RU" sz="1600" b="0" kern="1200" spc="0" baseline="0" smtClean="0">
                <a:solidFill>
                  <a:srgbClr val="1C53A5"/>
                </a:solidFill>
                <a:latin typeface="Pragmatica Bold" pitchFamily="34" charset="0"/>
                <a:ea typeface="+mn-ea"/>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smtClean="0"/>
              <a:t>Образец подзаголовка</a:t>
            </a:r>
          </a:p>
        </p:txBody>
      </p:sp>
      <p:sp>
        <p:nvSpPr>
          <p:cNvPr id="10" name="Содержимое 5"/>
          <p:cNvSpPr>
            <a:spLocks noGrp="1"/>
          </p:cNvSpPr>
          <p:nvPr>
            <p:ph sz="quarter" idx="4" hasCustomPrompt="1"/>
          </p:nvPr>
        </p:nvSpPr>
        <p:spPr>
          <a:xfrm>
            <a:off x="7779879" y="1559699"/>
            <a:ext cx="3802918" cy="4605606"/>
          </a:xfrm>
          <a:prstGeom prst="rect">
            <a:avLst/>
          </a:prstGeom>
        </p:spPr>
        <p:txBody>
          <a:bodyPr rtlCol="0">
            <a:normAutofit/>
          </a:bodyPr>
          <a:lstStyle>
            <a:lvl1pPr algn="l" defTabSz="914400" rtl="0" eaLnBrk="1" latinLnBrk="0" hangingPunct="1">
              <a:lnSpc>
                <a:spcPct val="150000"/>
              </a:lnSpc>
              <a:spcBef>
                <a:spcPct val="20000"/>
              </a:spcBef>
              <a:buNone/>
              <a:defRPr lang="ru-RU" sz="1600" kern="1200" baseline="0" dirty="0" smtClean="0">
                <a:solidFill>
                  <a:srgbClr val="8B7E75"/>
                </a:solidFill>
                <a:latin typeface="Arial" pitchFamily="34" charset="0"/>
                <a:ea typeface="+mn-ea"/>
                <a:cs typeface="+mn-cs"/>
              </a:defRPr>
            </a:lvl1pPr>
            <a:lvl2pPr algn="l" defTabSz="914400" rtl="0" eaLnBrk="1" latinLnBrk="0" hangingPunct="1">
              <a:spcBef>
                <a:spcPct val="20000"/>
              </a:spcBef>
              <a:defRPr lang="ru-RU" sz="1200" kern="1200" dirty="0" smtClean="0">
                <a:solidFill>
                  <a:srgbClr val="3D464A"/>
                </a:solidFill>
                <a:latin typeface="Europe" pitchFamily="50" charset="-52"/>
                <a:ea typeface="+mn-ea"/>
                <a:cs typeface="+mn-cs"/>
              </a:defRPr>
            </a:lvl2pPr>
            <a:lvl3pPr algn="l" defTabSz="914400" rtl="0" eaLnBrk="1" latinLnBrk="0" hangingPunct="1">
              <a:spcBef>
                <a:spcPct val="20000"/>
              </a:spcBef>
              <a:defRPr lang="ru-RU" sz="1200" kern="1200" dirty="0" smtClean="0">
                <a:solidFill>
                  <a:srgbClr val="3D464A"/>
                </a:solidFill>
                <a:latin typeface="Europe" pitchFamily="50" charset="-52"/>
                <a:ea typeface="+mn-ea"/>
                <a:cs typeface="+mn-cs"/>
              </a:defRPr>
            </a:lvl3pPr>
            <a:lvl4pPr algn="l" defTabSz="914400" rtl="0" eaLnBrk="1" latinLnBrk="0" hangingPunct="1">
              <a:spcBef>
                <a:spcPct val="20000"/>
              </a:spcBef>
              <a:defRPr lang="ru-RU" sz="1200" kern="1200" dirty="0" smtClean="0">
                <a:solidFill>
                  <a:srgbClr val="3D464A"/>
                </a:solidFill>
                <a:latin typeface="Europe" pitchFamily="50" charset="-52"/>
                <a:ea typeface="+mn-ea"/>
                <a:cs typeface="+mn-cs"/>
              </a:defRPr>
            </a:lvl4pPr>
            <a:lvl5pPr algn="l" defTabSz="914400" rtl="0" eaLnBrk="1" latinLnBrk="0" hangingPunct="1">
              <a:spcBef>
                <a:spcPct val="20000"/>
              </a:spcBef>
              <a:defRPr lang="ru-RU" sz="1200" kern="1200" dirty="0" smtClean="0">
                <a:solidFill>
                  <a:srgbClr val="3D464A"/>
                </a:solidFill>
                <a:latin typeface="Europe" pitchFamily="50" charset="-52"/>
                <a:ea typeface="+mn-ea"/>
                <a:cs typeface="+mn-cs"/>
              </a:defRPr>
            </a:lvl5pPr>
            <a:lvl6pPr>
              <a:defRPr sz="1600"/>
            </a:lvl6pPr>
            <a:lvl7pPr>
              <a:defRPr sz="1600"/>
            </a:lvl7pPr>
            <a:lvl8pPr>
              <a:defRPr sz="1600"/>
            </a:lvl8pPr>
            <a:lvl9pPr>
              <a:defRPr sz="1600"/>
            </a:lvl9pPr>
          </a:lstStyle>
          <a:p>
            <a:pPr lvl="0"/>
            <a:r>
              <a:rPr lang="ru-RU" dirty="0" smtClean="0"/>
              <a:t>Объект</a:t>
            </a:r>
            <a:endParaRPr lang="ru-RU" dirty="0"/>
          </a:p>
        </p:txBody>
      </p:sp>
      <p:sp>
        <p:nvSpPr>
          <p:cNvPr id="11" name="Текст 2"/>
          <p:cNvSpPr>
            <a:spLocks noGrp="1"/>
          </p:cNvSpPr>
          <p:nvPr>
            <p:ph type="body" idx="12" hasCustomPrompt="1"/>
          </p:nvPr>
        </p:nvSpPr>
        <p:spPr>
          <a:xfrm>
            <a:off x="7779879" y="1052737"/>
            <a:ext cx="3810885" cy="432047"/>
          </a:xfrm>
          <a:prstGeom prst="rect">
            <a:avLst/>
          </a:prstGeom>
        </p:spPr>
        <p:txBody>
          <a:bodyPr rtlCol="0">
            <a:normAutofit/>
          </a:bodyPr>
          <a:lstStyle>
            <a:lvl1pPr marL="265113" indent="-265113" algn="l" defTabSz="914400" rtl="0" eaLnBrk="1" latinLnBrk="0" hangingPunct="1">
              <a:spcBef>
                <a:spcPct val="20000"/>
              </a:spcBef>
              <a:buFont typeface="Arial" pitchFamily="34" charset="0"/>
              <a:buNone/>
              <a:defRPr lang="ru-RU" sz="1600" b="0" kern="1200" spc="0" baseline="0" smtClean="0">
                <a:solidFill>
                  <a:srgbClr val="6985AF"/>
                </a:solidFill>
                <a:latin typeface="Pragmatica Bold" pitchFamily="34" charset="0"/>
                <a:ea typeface="+mn-ea"/>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smtClean="0"/>
              <a:t>Образец подзаголовка</a:t>
            </a:r>
          </a:p>
        </p:txBody>
      </p:sp>
      <p:sp>
        <p:nvSpPr>
          <p:cNvPr id="12" name="Заголовок 1"/>
          <p:cNvSpPr>
            <a:spLocks noGrp="1"/>
          </p:cNvSpPr>
          <p:nvPr>
            <p:ph type="title" hasCustomPrompt="1"/>
          </p:nvPr>
        </p:nvSpPr>
        <p:spPr>
          <a:xfrm>
            <a:off x="631064" y="176259"/>
            <a:ext cx="10959700" cy="597442"/>
          </a:xfrm>
          <a:prstGeom prst="rect">
            <a:avLst/>
          </a:prstGeom>
        </p:spPr>
        <p:txBody>
          <a:bodyPr rtlCol="0" anchor="ctr">
            <a:normAutofit/>
          </a:bodyPr>
          <a:lstStyle>
            <a:lvl1pPr algn="l" defTabSz="914400" rtl="0" eaLnBrk="1" latinLnBrk="0" hangingPunct="1">
              <a:spcBef>
                <a:spcPct val="0"/>
              </a:spcBef>
              <a:buNone/>
              <a:defRPr lang="ru-RU" sz="1800" kern="1200" cap="all" spc="0" baseline="0" dirty="0" smtClean="0">
                <a:solidFill>
                  <a:srgbClr val="1C53A5"/>
                </a:solidFill>
                <a:latin typeface="Pragmatica Bold" pitchFamily="34" charset="0"/>
                <a:ea typeface="+mj-ea"/>
                <a:cs typeface="Arial" pitchFamily="34" charset="0"/>
              </a:defRPr>
            </a:lvl1pPr>
          </a:lstStyle>
          <a:p>
            <a:r>
              <a:rPr lang="ru-RU" dirty="0" smtClean="0"/>
              <a:t>Образец заголовка</a:t>
            </a:r>
            <a:endParaRPr lang="ru-RU" dirty="0"/>
          </a:p>
        </p:txBody>
      </p:sp>
    </p:spTree>
    <p:extLst>
      <p:ext uri="{BB962C8B-B14F-4D97-AF65-F5344CB8AC3E}">
        <p14:creationId xmlns:p14="http://schemas.microsoft.com/office/powerpoint/2010/main" val="3631758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1AAA4DC-19D7-48C9-979B-BD42B23BBFC0}" type="datetimeFigureOut">
              <a:rPr lang="ru-RU" smtClean="0"/>
              <a:t>24.11.2016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7520CA5-03E6-4885-B610-8A90C0F4E881}" type="slidenum">
              <a:rPr lang="ru-RU" smtClean="0"/>
              <a:t>‹#›</a:t>
            </a:fld>
            <a:endParaRPr lang="ru-RU"/>
          </a:p>
        </p:txBody>
      </p:sp>
    </p:spTree>
    <p:extLst>
      <p:ext uri="{BB962C8B-B14F-4D97-AF65-F5344CB8AC3E}">
        <p14:creationId xmlns:p14="http://schemas.microsoft.com/office/powerpoint/2010/main" val="4115399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1AAA4DC-19D7-48C9-979B-BD42B23BBFC0}" type="datetimeFigureOut">
              <a:rPr lang="ru-RU" smtClean="0"/>
              <a:t>24.11.2016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7520CA5-03E6-4885-B610-8A90C0F4E881}" type="slidenum">
              <a:rPr lang="ru-RU" smtClean="0"/>
              <a:t>‹#›</a:t>
            </a:fld>
            <a:endParaRPr lang="ru-RU"/>
          </a:p>
        </p:txBody>
      </p:sp>
    </p:spTree>
    <p:extLst>
      <p:ext uri="{BB962C8B-B14F-4D97-AF65-F5344CB8AC3E}">
        <p14:creationId xmlns:p14="http://schemas.microsoft.com/office/powerpoint/2010/main" val="448262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1AAA4DC-19D7-48C9-979B-BD42B23BBFC0}" type="datetimeFigureOut">
              <a:rPr lang="ru-RU" smtClean="0"/>
              <a:t>24.11.2016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7520CA5-03E6-4885-B610-8A90C0F4E881}" type="slidenum">
              <a:rPr lang="ru-RU" smtClean="0"/>
              <a:t>‹#›</a:t>
            </a:fld>
            <a:endParaRPr lang="ru-RU"/>
          </a:p>
        </p:txBody>
      </p:sp>
    </p:spTree>
    <p:extLst>
      <p:ext uri="{BB962C8B-B14F-4D97-AF65-F5344CB8AC3E}">
        <p14:creationId xmlns:p14="http://schemas.microsoft.com/office/powerpoint/2010/main" val="743206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1AAA4DC-19D7-48C9-979B-BD42B23BBFC0}" type="datetimeFigureOut">
              <a:rPr lang="ru-RU" smtClean="0"/>
              <a:t>24.11.2016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7520CA5-03E6-4885-B610-8A90C0F4E881}" type="slidenum">
              <a:rPr lang="ru-RU" smtClean="0"/>
              <a:t>‹#›</a:t>
            </a:fld>
            <a:endParaRPr lang="ru-RU"/>
          </a:p>
        </p:txBody>
      </p:sp>
    </p:spTree>
    <p:extLst>
      <p:ext uri="{BB962C8B-B14F-4D97-AF65-F5344CB8AC3E}">
        <p14:creationId xmlns:p14="http://schemas.microsoft.com/office/powerpoint/2010/main" val="796201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1AAA4DC-19D7-48C9-979B-BD42B23BBFC0}" type="datetimeFigureOut">
              <a:rPr lang="ru-RU" smtClean="0"/>
              <a:t>24.11.2016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7520CA5-03E6-4885-B610-8A90C0F4E881}" type="slidenum">
              <a:rPr lang="ru-RU" smtClean="0"/>
              <a:t>‹#›</a:t>
            </a:fld>
            <a:endParaRPr lang="ru-RU"/>
          </a:p>
        </p:txBody>
      </p:sp>
    </p:spTree>
    <p:extLst>
      <p:ext uri="{BB962C8B-B14F-4D97-AF65-F5344CB8AC3E}">
        <p14:creationId xmlns:p14="http://schemas.microsoft.com/office/powerpoint/2010/main" val="2789402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1AAA4DC-19D7-48C9-979B-BD42B23BBFC0}" type="datetimeFigureOut">
              <a:rPr lang="ru-RU" smtClean="0"/>
              <a:t>24.11.2016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7520CA5-03E6-4885-B610-8A90C0F4E881}" type="slidenum">
              <a:rPr lang="ru-RU" smtClean="0"/>
              <a:t>‹#›</a:t>
            </a:fld>
            <a:endParaRPr lang="ru-RU"/>
          </a:p>
        </p:txBody>
      </p:sp>
    </p:spTree>
    <p:extLst>
      <p:ext uri="{BB962C8B-B14F-4D97-AF65-F5344CB8AC3E}">
        <p14:creationId xmlns:p14="http://schemas.microsoft.com/office/powerpoint/2010/main" val="3330149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1AAA4DC-19D7-48C9-979B-BD42B23BBFC0}" type="datetimeFigureOut">
              <a:rPr lang="ru-RU" smtClean="0"/>
              <a:t>24.11.2016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7520CA5-03E6-4885-B610-8A90C0F4E881}" type="slidenum">
              <a:rPr lang="ru-RU" smtClean="0"/>
              <a:t>‹#›</a:t>
            </a:fld>
            <a:endParaRPr lang="ru-RU"/>
          </a:p>
        </p:txBody>
      </p:sp>
    </p:spTree>
    <p:extLst>
      <p:ext uri="{BB962C8B-B14F-4D97-AF65-F5344CB8AC3E}">
        <p14:creationId xmlns:p14="http://schemas.microsoft.com/office/powerpoint/2010/main" val="679121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1AAA4DC-19D7-48C9-979B-BD42B23BBFC0}" type="datetimeFigureOut">
              <a:rPr lang="ru-RU" smtClean="0"/>
              <a:t>24.11.2016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7520CA5-03E6-4885-B610-8A90C0F4E881}" type="slidenum">
              <a:rPr lang="ru-RU" smtClean="0"/>
              <a:t>‹#›</a:t>
            </a:fld>
            <a:endParaRPr lang="ru-RU"/>
          </a:p>
        </p:txBody>
      </p:sp>
    </p:spTree>
    <p:extLst>
      <p:ext uri="{BB962C8B-B14F-4D97-AF65-F5344CB8AC3E}">
        <p14:creationId xmlns:p14="http://schemas.microsoft.com/office/powerpoint/2010/main" val="3150959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AAA4DC-19D7-48C9-979B-BD42B23BBFC0}" type="datetimeFigureOut">
              <a:rPr lang="ru-RU" smtClean="0"/>
              <a:t>24.11.2016</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20CA5-03E6-4885-B610-8A90C0F4E881}" type="slidenum">
              <a:rPr lang="ru-RU" smtClean="0"/>
              <a:t>‹#›</a:t>
            </a:fld>
            <a:endParaRPr lang="ru-RU"/>
          </a:p>
        </p:txBody>
      </p:sp>
    </p:spTree>
    <p:extLst>
      <p:ext uri="{BB962C8B-B14F-4D97-AF65-F5344CB8AC3E}">
        <p14:creationId xmlns:p14="http://schemas.microsoft.com/office/powerpoint/2010/main" val="1216040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8.jpeg"/><Relationship Id="rId7" Type="http://schemas.openxmlformats.org/officeDocument/2006/relationships/hyperlink" Target="http://www.artchronika.ru/archive/022004/img/polit_06.jp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www.artchive.com/artchive/B/bingham.html" TargetMode="External"/><Relationship Id="rId4" Type="http://schemas.openxmlformats.org/officeDocument/2006/relationships/image" Target="http://www.artchive.com/artchive/b/bingham/daniel_boone.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7.pn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34243" y="1673978"/>
            <a:ext cx="9144000" cy="2387600"/>
          </a:xfrm>
        </p:spPr>
        <p:txBody>
          <a:bodyPr>
            <a:normAutofit/>
          </a:bodyPr>
          <a:lstStyle/>
          <a:p>
            <a:r>
              <a:rPr lang="ru-RU" sz="3600" b="1" dirty="0" smtClean="0"/>
              <a:t>Традиционное и советское наследие и вызовы </a:t>
            </a:r>
            <a:r>
              <a:rPr lang="ru-RU" sz="3600" b="1" dirty="0" err="1" smtClean="0"/>
              <a:t>брендирования</a:t>
            </a:r>
            <a:r>
              <a:rPr lang="ru-RU" sz="3600" b="1" dirty="0" smtClean="0"/>
              <a:t> Югры</a:t>
            </a:r>
            <a:endParaRPr lang="ru-RU" sz="3600" b="1" dirty="0"/>
          </a:p>
        </p:txBody>
      </p:sp>
      <p:sp>
        <p:nvSpPr>
          <p:cNvPr id="3" name="Подзаголовок 2"/>
          <p:cNvSpPr>
            <a:spLocks noGrp="1"/>
          </p:cNvSpPr>
          <p:nvPr>
            <p:ph type="subTitle" idx="1"/>
          </p:nvPr>
        </p:nvSpPr>
        <p:spPr>
          <a:xfrm>
            <a:off x="1350885" y="5161494"/>
            <a:ext cx="9144000" cy="1655762"/>
          </a:xfrm>
        </p:spPr>
        <p:txBody>
          <a:bodyPr/>
          <a:lstStyle/>
          <a:p>
            <a:r>
              <a:rPr lang="ru-RU" b="1" i="1" dirty="0" smtClean="0"/>
              <a:t>Надежда Замятина</a:t>
            </a:r>
          </a:p>
          <a:p>
            <a:r>
              <a:rPr lang="en-US" dirty="0" smtClean="0"/>
              <a:t>nadezam@mail.ru</a:t>
            </a:r>
            <a:endParaRPr lang="ru-RU" dirty="0"/>
          </a:p>
        </p:txBody>
      </p:sp>
      <p:pic>
        <p:nvPicPr>
          <p:cNvPr id="5" name="Рисунок 4"/>
          <p:cNvPicPr>
            <a:picLocks noChangeAspect="1"/>
          </p:cNvPicPr>
          <p:nvPr/>
        </p:nvPicPr>
        <p:blipFill>
          <a:blip r:embed="rId2"/>
          <a:stretch>
            <a:fillRect/>
          </a:stretch>
        </p:blipFill>
        <p:spPr>
          <a:xfrm>
            <a:off x="230360" y="418336"/>
            <a:ext cx="2241051" cy="1897827"/>
          </a:xfrm>
          <a:prstGeom prst="rect">
            <a:avLst/>
          </a:prstGeom>
        </p:spPr>
      </p:pic>
      <p:pic>
        <p:nvPicPr>
          <p:cNvPr id="6" name="Рисунок 5"/>
          <p:cNvPicPr>
            <a:picLocks noChangeAspect="1"/>
          </p:cNvPicPr>
          <p:nvPr/>
        </p:nvPicPr>
        <p:blipFill>
          <a:blip r:embed="rId3"/>
          <a:stretch>
            <a:fillRect/>
          </a:stretch>
        </p:blipFill>
        <p:spPr>
          <a:xfrm>
            <a:off x="9234365" y="342639"/>
            <a:ext cx="1900554" cy="707738"/>
          </a:xfrm>
          <a:prstGeom prst="rect">
            <a:avLst/>
          </a:prstGeom>
        </p:spPr>
      </p:pic>
      <p:sp>
        <p:nvSpPr>
          <p:cNvPr id="7" name="Прямоугольник 6"/>
          <p:cNvSpPr/>
          <p:nvPr/>
        </p:nvSpPr>
        <p:spPr>
          <a:xfrm>
            <a:off x="8667464" y="1050377"/>
            <a:ext cx="3034356" cy="954107"/>
          </a:xfrm>
          <a:prstGeom prst="rect">
            <a:avLst/>
          </a:prstGeom>
          <a:noFill/>
        </p:spPr>
        <p:txBody>
          <a:bodyPr wrap="none" lIns="91440" tIns="45720" rIns="91440" bIns="45720">
            <a:spAutoFit/>
          </a:bodyPr>
          <a:lstStyle/>
          <a:p>
            <a:pPr algn="ctr"/>
            <a:r>
              <a:rPr lang="ru-RU" sz="2800" b="1" cap="none" spc="0" dirty="0" smtClean="0">
                <a:ln w="0"/>
                <a:solidFill>
                  <a:schemeClr val="accent1">
                    <a:lumMod val="50000"/>
                  </a:schemeClr>
                </a:solidFill>
                <a:effectLst>
                  <a:reflection blurRad="6350" stA="53000" endA="300" endPos="35500" dir="5400000" sy="-90000" algn="bl" rotWithShape="0"/>
                </a:effectLst>
              </a:rPr>
              <a:t>Центр экономики </a:t>
            </a:r>
          </a:p>
          <a:p>
            <a:pPr algn="ctr"/>
            <a:r>
              <a:rPr lang="ru-RU" sz="2800" b="1" cap="none" spc="0" dirty="0" smtClean="0">
                <a:ln w="0"/>
                <a:solidFill>
                  <a:schemeClr val="accent1">
                    <a:lumMod val="50000"/>
                  </a:schemeClr>
                </a:solidFill>
                <a:effectLst>
                  <a:reflection blurRad="6350" stA="53000" endA="300" endPos="35500" dir="5400000" sy="-90000" algn="bl" rotWithShape="0"/>
                </a:effectLst>
              </a:rPr>
              <a:t>Севера и Арктики</a:t>
            </a:r>
            <a:endParaRPr lang="ru-RU" sz="2800" b="1" cap="none" spc="0" dirty="0">
              <a:ln w="0"/>
              <a:solidFill>
                <a:schemeClr val="accent1">
                  <a:lumMod val="50000"/>
                </a:scheme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64148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Классическое определение </a:t>
            </a:r>
            <a:r>
              <a:rPr lang="ru-RU" dirty="0" err="1" smtClean="0"/>
              <a:t>фронтира</a:t>
            </a:r>
            <a:r>
              <a:rPr lang="ru-RU" dirty="0" smtClean="0"/>
              <a:t> – граница «между цивилизацией и дикостью»</a:t>
            </a:r>
            <a:endParaRPr lang="ru-RU" dirty="0"/>
          </a:p>
        </p:txBody>
      </p:sp>
      <p:pic>
        <p:nvPicPr>
          <p:cNvPr id="1026" name="Picture 2" descr="http://cantonasylumforinsaneindians.com/history_blog/wp-content/uploads/2012/06/Turners-Writing-on-the-Fronti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088" y="1794328"/>
            <a:ext cx="3922941" cy="52373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mp;Kcy;&amp;acy;&amp;rcy;&amp;tcy;&amp;icy;&amp;ncy;&amp;kcy;&amp;icy; &amp;pcy;&amp;ocy; &amp;zcy;&amp;acy;&amp;pcy;&amp;rcy;&amp;ocy;&amp;scy;&amp;ucy; turner the significance of frontier in american his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7632" y="1533071"/>
            <a:ext cx="2333625" cy="3743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83201" y="1794328"/>
            <a:ext cx="3715657" cy="4524315"/>
          </a:xfrm>
          <a:prstGeom prst="rect">
            <a:avLst/>
          </a:prstGeom>
          <a:noFill/>
        </p:spPr>
        <p:txBody>
          <a:bodyPr wrap="square" rtlCol="0">
            <a:spAutoFit/>
          </a:bodyPr>
          <a:lstStyle/>
          <a:p>
            <a:r>
              <a:rPr lang="ru-RU" sz="2400" dirty="0" smtClean="0"/>
              <a:t>Ф. Дж. Тернер</a:t>
            </a:r>
          </a:p>
          <a:p>
            <a:r>
              <a:rPr lang="ru-RU" sz="2400" dirty="0" smtClean="0"/>
              <a:t>«Значение </a:t>
            </a:r>
            <a:r>
              <a:rPr lang="ru-RU" sz="2400" dirty="0" err="1" smtClean="0"/>
              <a:t>фронтира</a:t>
            </a:r>
            <a:r>
              <a:rPr lang="ru-RU" sz="2400" dirty="0" smtClean="0"/>
              <a:t> в американской истории» (1893)</a:t>
            </a:r>
          </a:p>
          <a:p>
            <a:endParaRPr lang="ru-RU" sz="2400" dirty="0"/>
          </a:p>
          <a:p>
            <a:endParaRPr lang="ru-RU" sz="2400" dirty="0" smtClean="0"/>
          </a:p>
          <a:p>
            <a:r>
              <a:rPr lang="ru-RU" sz="2400" dirty="0" smtClean="0"/>
              <a:t>Суть:</a:t>
            </a:r>
          </a:p>
          <a:p>
            <a:r>
              <a:rPr lang="ru-RU" sz="2400" b="1" i="1" dirty="0" smtClean="0"/>
              <a:t>Именно опыт </a:t>
            </a:r>
            <a:r>
              <a:rPr lang="ru-RU" sz="2400" b="1" i="1" dirty="0" err="1" smtClean="0"/>
              <a:t>фронтира</a:t>
            </a:r>
            <a:r>
              <a:rPr lang="ru-RU" sz="2400" b="1" i="1" dirty="0" smtClean="0"/>
              <a:t> сформировал американскую экономику и национальную идентичность</a:t>
            </a:r>
            <a:endParaRPr lang="ru-RU" sz="2400" b="1" i="1" dirty="0"/>
          </a:p>
        </p:txBody>
      </p:sp>
    </p:spTree>
    <p:extLst>
      <p:ext uri="{BB962C8B-B14F-4D97-AF65-F5344CB8AC3E}">
        <p14:creationId xmlns:p14="http://schemas.microsoft.com/office/powerpoint/2010/main" val="9293438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American Progress by George Croffut, after John G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429" y="0"/>
            <a:ext cx="8650514" cy="642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5"/>
          <p:cNvSpPr>
            <a:spLocks noChangeArrowheads="1"/>
          </p:cNvSpPr>
          <p:nvPr/>
        </p:nvSpPr>
        <p:spPr bwMode="auto">
          <a:xfrm>
            <a:off x="-308202" y="5847443"/>
            <a:ext cx="1210831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buFontTx/>
              <a:buChar char="•"/>
            </a:pPr>
            <a:endParaRPr lang="ru-RU" altLang="ru-RU" sz="300" dirty="0"/>
          </a:p>
          <a:p>
            <a:pPr>
              <a:lnSpc>
                <a:spcPct val="80000"/>
              </a:lnSpc>
              <a:spcBef>
                <a:spcPct val="20000"/>
              </a:spcBef>
              <a:buFontTx/>
              <a:buChar char="•"/>
            </a:pPr>
            <a:endParaRPr lang="ru-RU" altLang="ru-RU" sz="300" dirty="0"/>
          </a:p>
          <a:p>
            <a:pPr>
              <a:lnSpc>
                <a:spcPct val="80000"/>
              </a:lnSpc>
              <a:spcBef>
                <a:spcPct val="20000"/>
              </a:spcBef>
              <a:buFontTx/>
              <a:buChar char="•"/>
            </a:pPr>
            <a:endParaRPr lang="ru-RU" altLang="ru-RU" sz="300" dirty="0"/>
          </a:p>
          <a:p>
            <a:pPr>
              <a:lnSpc>
                <a:spcPct val="80000"/>
              </a:lnSpc>
              <a:spcBef>
                <a:spcPct val="20000"/>
              </a:spcBef>
              <a:buFontTx/>
              <a:buChar char="•"/>
            </a:pPr>
            <a:endParaRPr lang="ru-RU" altLang="ru-RU" sz="300" dirty="0"/>
          </a:p>
          <a:p>
            <a:pPr>
              <a:lnSpc>
                <a:spcPct val="80000"/>
              </a:lnSpc>
              <a:spcBef>
                <a:spcPct val="20000"/>
              </a:spcBef>
              <a:buFontTx/>
              <a:buChar char="•"/>
            </a:pPr>
            <a:endParaRPr lang="ru-RU" altLang="ru-RU" sz="300" dirty="0"/>
          </a:p>
          <a:p>
            <a:pPr>
              <a:lnSpc>
                <a:spcPct val="80000"/>
              </a:lnSpc>
              <a:spcBef>
                <a:spcPct val="20000"/>
              </a:spcBef>
              <a:buFontTx/>
              <a:buChar char="•"/>
            </a:pPr>
            <a:endParaRPr lang="ru-RU" altLang="ru-RU" sz="300" dirty="0"/>
          </a:p>
          <a:p>
            <a:pPr>
              <a:lnSpc>
                <a:spcPct val="80000"/>
              </a:lnSpc>
              <a:spcBef>
                <a:spcPct val="20000"/>
              </a:spcBef>
              <a:buFontTx/>
              <a:buChar char="•"/>
            </a:pPr>
            <a:endParaRPr lang="ru-RU" altLang="ru-RU" sz="300" dirty="0"/>
          </a:p>
          <a:p>
            <a:pPr>
              <a:lnSpc>
                <a:spcPct val="80000"/>
              </a:lnSpc>
              <a:spcBef>
                <a:spcPct val="20000"/>
              </a:spcBef>
              <a:buFontTx/>
              <a:buChar char="•"/>
            </a:pPr>
            <a:endParaRPr lang="ru-RU" altLang="ru-RU" sz="300" dirty="0"/>
          </a:p>
          <a:p>
            <a:pPr>
              <a:lnSpc>
                <a:spcPct val="80000"/>
              </a:lnSpc>
              <a:spcBef>
                <a:spcPct val="20000"/>
              </a:spcBef>
              <a:buFontTx/>
              <a:buChar char="•"/>
            </a:pPr>
            <a:endParaRPr lang="ru-RU" altLang="ru-RU" sz="300" dirty="0"/>
          </a:p>
          <a:p>
            <a:pPr>
              <a:lnSpc>
                <a:spcPct val="80000"/>
              </a:lnSpc>
              <a:spcBef>
                <a:spcPct val="20000"/>
              </a:spcBef>
              <a:buFontTx/>
              <a:buChar char="•"/>
            </a:pPr>
            <a:endParaRPr lang="ru-RU" altLang="ru-RU" sz="300" dirty="0"/>
          </a:p>
          <a:p>
            <a:pPr>
              <a:lnSpc>
                <a:spcPct val="80000"/>
              </a:lnSpc>
              <a:spcBef>
                <a:spcPct val="20000"/>
              </a:spcBef>
              <a:buFontTx/>
              <a:buChar char="•"/>
            </a:pPr>
            <a:endParaRPr lang="ru-RU" altLang="ru-RU" sz="300" dirty="0"/>
          </a:p>
          <a:p>
            <a:pPr>
              <a:lnSpc>
                <a:spcPct val="80000"/>
              </a:lnSpc>
              <a:spcBef>
                <a:spcPct val="20000"/>
              </a:spcBef>
              <a:buFontTx/>
              <a:buChar char="•"/>
            </a:pPr>
            <a:endParaRPr lang="ru-RU" altLang="ru-RU" sz="300" dirty="0"/>
          </a:p>
          <a:p>
            <a:pPr>
              <a:lnSpc>
                <a:spcPct val="80000"/>
              </a:lnSpc>
              <a:spcBef>
                <a:spcPct val="20000"/>
              </a:spcBef>
              <a:buFontTx/>
              <a:buChar char="•"/>
            </a:pPr>
            <a:r>
              <a:rPr lang="en-US" altLang="ru-RU" sz="1200" dirty="0"/>
              <a:t>American Progress. Chromolithograph by George </a:t>
            </a:r>
            <a:r>
              <a:rPr lang="en-US" altLang="ru-RU" sz="1200" dirty="0" err="1"/>
              <a:t>Croffut</a:t>
            </a:r>
            <a:r>
              <a:rPr lang="en-US" altLang="ru-RU" sz="1200" dirty="0"/>
              <a:t>, © 1873, after the 1872 painting of the same name by John </a:t>
            </a:r>
            <a:r>
              <a:rPr lang="en-US" altLang="ru-RU" sz="1200" dirty="0" err="1"/>
              <a:t>Gast</a:t>
            </a:r>
            <a:r>
              <a:rPr lang="en-US" altLang="ru-RU" sz="1200" dirty="0"/>
              <a:t>. </a:t>
            </a:r>
            <a:r>
              <a:rPr lang="ru-RU" altLang="ru-RU" sz="1200" i="1" dirty="0" err="1"/>
              <a:t>Library</a:t>
            </a:r>
            <a:r>
              <a:rPr lang="ru-RU" altLang="ru-RU" sz="1200" i="1" dirty="0"/>
              <a:t> </a:t>
            </a:r>
            <a:r>
              <a:rPr lang="ru-RU" altLang="ru-RU" sz="1200" i="1" dirty="0" err="1"/>
              <a:t>of</a:t>
            </a:r>
            <a:r>
              <a:rPr lang="ru-RU" altLang="ru-RU" sz="1200" i="1" dirty="0"/>
              <a:t> </a:t>
            </a:r>
            <a:r>
              <a:rPr lang="ru-RU" altLang="ru-RU" sz="1200" i="1" dirty="0" err="1"/>
              <a:t>Congress</a:t>
            </a:r>
            <a:r>
              <a:rPr lang="ru-RU" altLang="ru-RU" sz="1200" i="1" dirty="0"/>
              <a:t>, </a:t>
            </a:r>
            <a:r>
              <a:rPr lang="ru-RU" altLang="ru-RU" sz="1200" i="1" dirty="0" err="1"/>
              <a:t>Prints</a:t>
            </a:r>
            <a:r>
              <a:rPr lang="ru-RU" altLang="ru-RU" sz="1200" i="1" dirty="0"/>
              <a:t> </a:t>
            </a:r>
            <a:r>
              <a:rPr lang="ru-RU" altLang="ru-RU" sz="1200" i="1" dirty="0" err="1"/>
              <a:t>and</a:t>
            </a:r>
            <a:r>
              <a:rPr lang="ru-RU" altLang="ru-RU" sz="1200" i="1" dirty="0"/>
              <a:t> </a:t>
            </a:r>
            <a:r>
              <a:rPr lang="ru-RU" altLang="ru-RU" sz="1200" i="1" dirty="0" err="1"/>
              <a:t>Photographs</a:t>
            </a:r>
            <a:r>
              <a:rPr lang="ru-RU" altLang="ru-RU" sz="1200" i="1" dirty="0"/>
              <a:t> </a:t>
            </a:r>
            <a:r>
              <a:rPr lang="ru-RU" altLang="ru-RU" sz="1200" i="1" dirty="0" err="1"/>
              <a:t>Division</a:t>
            </a:r>
            <a:r>
              <a:rPr lang="ru-RU" altLang="ru-RU" sz="1200" i="1" dirty="0"/>
              <a:t>, LC-USZC4-668</a:t>
            </a:r>
          </a:p>
        </p:txBody>
      </p:sp>
      <p:sp>
        <p:nvSpPr>
          <p:cNvPr id="2" name="TextBox 1"/>
          <p:cNvSpPr txBox="1"/>
          <p:nvPr/>
        </p:nvSpPr>
        <p:spPr>
          <a:xfrm>
            <a:off x="7508383" y="476518"/>
            <a:ext cx="4291730" cy="3046988"/>
          </a:xfrm>
          <a:prstGeom prst="rect">
            <a:avLst/>
          </a:prstGeom>
          <a:solidFill>
            <a:srgbClr val="FFFF00"/>
          </a:solidFill>
        </p:spPr>
        <p:txBody>
          <a:bodyPr wrap="square" rtlCol="0">
            <a:spAutoFit/>
          </a:bodyPr>
          <a:lstStyle/>
          <a:p>
            <a:r>
              <a:rPr lang="ru-RU" sz="3200" dirty="0" smtClean="0"/>
              <a:t>Но </a:t>
            </a:r>
            <a:r>
              <a:rPr lang="ru-RU" sz="3200" dirty="0" err="1" smtClean="0"/>
              <a:t>фронтир</a:t>
            </a:r>
            <a:r>
              <a:rPr lang="ru-RU" sz="3200" dirty="0" smtClean="0"/>
              <a:t> – это идеология строительства нового общества (новые технологии, идеология, социум) </a:t>
            </a:r>
            <a:endParaRPr lang="ru-RU" sz="3200" dirty="0"/>
          </a:p>
        </p:txBody>
      </p:sp>
    </p:spTree>
    <p:extLst>
      <p:ext uri="{BB962C8B-B14F-4D97-AF65-F5344CB8AC3E}">
        <p14:creationId xmlns:p14="http://schemas.microsoft.com/office/powerpoint/2010/main" val="2329712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3-us-west-2.amazonaws.com/ktoo/2013/06/WalterJHickel.jpg?_ga=1.222728475.1216697860.14745697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4865" y="3322320"/>
            <a:ext cx="5277135" cy="353568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32096" y="0"/>
            <a:ext cx="7610901" cy="5632311"/>
          </a:xfrm>
          <a:prstGeom prst="rect">
            <a:avLst/>
          </a:prstGeom>
        </p:spPr>
        <p:txBody>
          <a:bodyPr wrap="square">
            <a:spAutoFit/>
          </a:bodyPr>
          <a:lstStyle/>
          <a:p>
            <a:r>
              <a:rPr lang="ru-RU" sz="2400" dirty="0" smtClean="0">
                <a:latin typeface="Times New Roman" panose="02020603050405020304" pitchFamily="18" charset="0"/>
                <a:ea typeface="Times New Roman" panose="02020603050405020304" pitchFamily="18" charset="0"/>
              </a:rPr>
              <a:t>«</a:t>
            </a:r>
            <a:r>
              <a:rPr lang="ru-RU" sz="2400" dirty="0" err="1">
                <a:latin typeface="Times New Roman" panose="02020603050405020304" pitchFamily="18" charset="0"/>
                <a:ea typeface="Times New Roman" panose="02020603050405020304" pitchFamily="18" charset="0"/>
              </a:rPr>
              <a:t>Фронтир</a:t>
            </a:r>
            <a:r>
              <a:rPr lang="ru-RU" sz="2400" dirty="0">
                <a:latin typeface="Times New Roman" panose="02020603050405020304" pitchFamily="18" charset="0"/>
                <a:ea typeface="Times New Roman" panose="02020603050405020304" pitchFamily="18" charset="0"/>
              </a:rPr>
              <a:t> не имеет ничего общего с понятием «граница», связанным с образом человека в енотовой шапке с ружьем в руках. Речь о других границах – о тех рубежах, о тех важных целях, которые мы ставим перед собой. Такие рубежи либо есть, либо их нет. </a:t>
            </a:r>
            <a:r>
              <a:rPr lang="ru-RU" sz="2400" dirty="0">
                <a:solidFill>
                  <a:srgbClr val="FF0000"/>
                </a:solidFill>
                <a:latin typeface="Times New Roman" panose="02020603050405020304" pitchFamily="18" charset="0"/>
                <a:ea typeface="Times New Roman" panose="02020603050405020304" pitchFamily="18" charset="0"/>
              </a:rPr>
              <a:t>Такие рубежи мобилизуют творческие силы, воображение и изобретательность человеческого разума</a:t>
            </a:r>
            <a:r>
              <a:rPr lang="ru-RU" sz="2400" dirty="0">
                <a:latin typeface="Times New Roman" panose="02020603050405020304" pitchFamily="18" charset="0"/>
                <a:ea typeface="Times New Roman" panose="02020603050405020304" pitchFamily="18" charset="0"/>
              </a:rPr>
              <a:t>. Немногие начинают жизнь первооткрывателей, имея приличный счет в банке. Открытия зарождаются в сознании. Для проявления творчества разум должен быть открытым и вдохновенным. Возможность для человечества связана именно в том, чтобы снова ставить перед собой именно такие цели и преодолевать именно такие </a:t>
            </a:r>
            <a:r>
              <a:rPr lang="ru-RU" sz="2400" dirty="0" smtClean="0">
                <a:latin typeface="Times New Roman" panose="02020603050405020304" pitchFamily="18" charset="0"/>
                <a:ea typeface="Times New Roman" panose="02020603050405020304" pitchFamily="18" charset="0"/>
              </a:rPr>
              <a:t>рубежи».</a:t>
            </a:r>
          </a:p>
          <a:p>
            <a:r>
              <a:rPr lang="ru-RU" sz="2400" dirty="0" smtClean="0">
                <a:latin typeface="Times New Roman" panose="02020603050405020304" pitchFamily="18" charset="0"/>
              </a:rPr>
              <a:t>											</a:t>
            </a:r>
            <a:r>
              <a:rPr lang="ru-RU" sz="2400" dirty="0" err="1" smtClean="0">
                <a:latin typeface="Times New Roman" panose="02020603050405020304" pitchFamily="18" charset="0"/>
              </a:rPr>
              <a:t>Уолтер</a:t>
            </a:r>
            <a:r>
              <a:rPr lang="ru-RU" sz="2400" dirty="0" smtClean="0">
                <a:latin typeface="Times New Roman" panose="02020603050405020304" pitchFamily="18" charset="0"/>
              </a:rPr>
              <a:t> </a:t>
            </a:r>
            <a:r>
              <a:rPr lang="ru-RU" sz="2400" smtClean="0">
                <a:latin typeface="Times New Roman" panose="02020603050405020304" pitchFamily="18" charset="0"/>
              </a:rPr>
              <a:t>Хикл</a:t>
            </a:r>
            <a:endParaRPr lang="ru-RU" sz="2400" dirty="0"/>
          </a:p>
        </p:txBody>
      </p:sp>
      <p:pic>
        <p:nvPicPr>
          <p:cNvPr id="3078" name="Picture 6" descr="http://www.vestikavkaza.ru/upload/2016-03-07/ce57ebd449147ceae18829ed4b8bbd69.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8674" y="659387"/>
            <a:ext cx="2629469" cy="1972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7988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194" y="-42436"/>
            <a:ext cx="7018172" cy="2215991"/>
          </a:xfrm>
          <a:prstGeom prst="rect">
            <a:avLst/>
          </a:prstGeom>
          <a:noFill/>
        </p:spPr>
        <p:txBody>
          <a:bodyPr wrap="square" rtlCol="0">
            <a:spAutoFit/>
          </a:bodyPr>
          <a:lstStyle/>
          <a:p>
            <a:r>
              <a:rPr lang="ru-RU" sz="2400" b="1" dirty="0" smtClean="0"/>
              <a:t>Наполнение идеи </a:t>
            </a:r>
            <a:r>
              <a:rPr lang="ru-RU" sz="2400" b="1" dirty="0" err="1" smtClean="0"/>
              <a:t>фронтира</a:t>
            </a:r>
            <a:r>
              <a:rPr lang="ru-RU" sz="2400" b="1" dirty="0" smtClean="0"/>
              <a:t> может меняться, остается смысл:</a:t>
            </a:r>
            <a:endParaRPr lang="ru-RU" sz="2400" b="1" dirty="0" smtClean="0"/>
          </a:p>
          <a:p>
            <a:r>
              <a:rPr lang="ru-RU" sz="2400" b="1" dirty="0"/>
              <a:t>и</a:t>
            </a:r>
            <a:r>
              <a:rPr lang="ru-RU" sz="2400" b="1" dirty="0" smtClean="0"/>
              <a:t>дея, консолидирующая нацию</a:t>
            </a:r>
          </a:p>
          <a:p>
            <a:r>
              <a:rPr lang="ru-RU" sz="2400" dirty="0" smtClean="0"/>
              <a:t>Пример</a:t>
            </a:r>
            <a:r>
              <a:rPr lang="ru-RU" sz="2400" dirty="0" smtClean="0"/>
              <a:t>: речь Кеннеди 15 июля 1960 г. перед избранием Президентом США</a:t>
            </a:r>
            <a:r>
              <a:rPr lang="en-US" sz="2400" dirty="0" smtClean="0"/>
              <a:t> (</a:t>
            </a:r>
            <a:r>
              <a:rPr lang="ru-RU" sz="2400" dirty="0" smtClean="0"/>
              <a:t>Лос-Анджелес)</a:t>
            </a:r>
          </a:p>
          <a:p>
            <a:endParaRPr lang="ru-RU" dirty="0"/>
          </a:p>
        </p:txBody>
      </p:sp>
      <p:sp>
        <p:nvSpPr>
          <p:cNvPr id="3" name="Прямоугольник 2"/>
          <p:cNvSpPr/>
          <p:nvPr/>
        </p:nvSpPr>
        <p:spPr>
          <a:xfrm>
            <a:off x="341194" y="1916299"/>
            <a:ext cx="11805314" cy="5078313"/>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For I stand tonight facing west on what was once the last frontier. From the lands that stretch three thousand miles behind me, the pioneers of old gave up their safety, their comfort and sometimes their lives to build a new world here in the West. They were not the captives of their own doubts, the prisoners of their own price tags. Their motto was not "every man for himself"--but "all for the common cause." They were determined to make that new world strong and free, to overcome its hazards and its hardships, to conquer the enemies that threatened from without and within. </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Today some would say that those struggles are all over--that all the horizons have been explored--that all the battles have been won-- that there is no longer an American frontier. </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But I trust that no one in this vast assemblage will agree with those sentiments. For the problems are not all solved and the battles are not all won--and we stand today on the edge of a New Frontier--</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the frontier of the 1960's--a frontier of unknown opportunities and perils-- a frontier of unfulfilled hopes and threats. </a:t>
            </a:r>
            <a:r>
              <a:rPr lang="en-US" dirty="0">
                <a:latin typeface="Calibri" panose="020F0502020204030204" pitchFamily="34" charset="0"/>
                <a:ea typeface="Calibri" panose="020F0502020204030204" pitchFamily="34" charset="0"/>
                <a:cs typeface="Times New Roman" panose="02020603050405020304" pitchFamily="18" charset="0"/>
              </a:rPr>
              <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smtClean="0">
                <a:latin typeface="Calibri" panose="020F0502020204030204" pitchFamily="34" charset="0"/>
                <a:ea typeface="Calibri" panose="020F0502020204030204" pitchFamily="34" charset="0"/>
                <a:cs typeface="Times New Roman" panose="02020603050405020304" pitchFamily="18" charset="0"/>
              </a:rPr>
              <a:t>…</a:t>
            </a:r>
          </a:p>
          <a:p>
            <a:r>
              <a:rPr lang="en-US" dirty="0"/>
              <a:t>But I tell you the New Frontier is here, whether we seek it or not. </a:t>
            </a:r>
            <a:r>
              <a:rPr lang="en-US" dirty="0">
                <a:solidFill>
                  <a:srgbClr val="FF0000"/>
                </a:solidFill>
              </a:rPr>
              <a:t>Beyond that frontier are the uncharted areas of science and space, unsolved problems of peace and war, unconquered pockets of ignorance and prejudice, unanswered questions of poverty and surplus</a:t>
            </a:r>
            <a:r>
              <a:rPr lang="en-US" dirty="0"/>
              <a:t>. It would be easier to shrink back from that frontier, to look to the safe mediocrity of the past, to be lulled by good intentions and high rhetoric--and those who prefer that course should not cast their votes for me, regardless of party. </a:t>
            </a:r>
            <a:endParaRPr lang="ru-RU" dirty="0"/>
          </a:p>
        </p:txBody>
      </p:sp>
      <p:pic>
        <p:nvPicPr>
          <p:cNvPr id="2050" name="Picture 2" descr="http://cbsnews1.cbsistatic.com/hub/i/r/2006/09/18/d468b765-a642-11e2-a3f0-029118418759/thumbnail/620x350/e52a54e176e0546fb3aa82654071218f/image2016181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1438" y="-42436"/>
            <a:ext cx="3297309" cy="1861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2217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7" descr="могила на равнинах.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0209" y="1147886"/>
            <a:ext cx="6318789" cy="4434047"/>
          </a:xfrm>
          <a:prstGeom prst="rect">
            <a:avLst/>
          </a:prstGeom>
        </p:spPr>
      </p:pic>
      <p:pic>
        <p:nvPicPr>
          <p:cNvPr id="3" name="Picture 12" descr="Ivanov_Sergey_Vasilievich_During_the_Travel_The_Death_of_the_Migrant_reproductions_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598664" y="585173"/>
            <a:ext cx="6593336" cy="3807725"/>
          </a:xfrm>
          <a:prstGeom prst="rect">
            <a:avLst/>
          </a:prstGeom>
          <a:noFill/>
        </p:spPr>
      </p:pic>
      <p:sp>
        <p:nvSpPr>
          <p:cNvPr id="4" name="Прямоугольник 4"/>
          <p:cNvSpPr>
            <a:spLocks noChangeArrowheads="1"/>
          </p:cNvSpPr>
          <p:nvPr/>
        </p:nvSpPr>
        <p:spPr bwMode="auto">
          <a:xfrm>
            <a:off x="383749" y="6064701"/>
            <a:ext cx="1749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u-RU">
                <a:solidFill>
                  <a:srgbClr val="000000"/>
                </a:solidFill>
              </a:rPr>
              <a:t>Richard Lorenz</a:t>
            </a:r>
          </a:p>
        </p:txBody>
      </p:sp>
      <p:sp>
        <p:nvSpPr>
          <p:cNvPr id="5" name="Прямоугольник 5"/>
          <p:cNvSpPr>
            <a:spLocks noChangeArrowheads="1"/>
          </p:cNvSpPr>
          <p:nvPr/>
        </p:nvSpPr>
        <p:spPr bwMode="auto">
          <a:xfrm>
            <a:off x="2711024" y="6064701"/>
            <a:ext cx="2244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u-RU">
                <a:solidFill>
                  <a:srgbClr val="000000"/>
                </a:solidFill>
              </a:rPr>
              <a:t>Burial on The Plains</a:t>
            </a:r>
          </a:p>
        </p:txBody>
      </p:sp>
      <p:sp>
        <p:nvSpPr>
          <p:cNvPr id="6" name="Rectangle 13"/>
          <p:cNvSpPr>
            <a:spLocks noChangeArrowheads="1"/>
          </p:cNvSpPr>
          <p:nvPr/>
        </p:nvSpPr>
        <p:spPr bwMode="auto">
          <a:xfrm>
            <a:off x="8202921" y="4597707"/>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ru-RU" altLang="ru-RU"/>
              <a:t>С. В. Иванов</a:t>
            </a:r>
          </a:p>
          <a:p>
            <a:pPr algn="r"/>
            <a:r>
              <a:rPr lang="ru-RU" altLang="ru-RU"/>
              <a:t>В пути, смерть переселенца</a:t>
            </a:r>
          </a:p>
        </p:txBody>
      </p:sp>
      <p:sp>
        <p:nvSpPr>
          <p:cNvPr id="7" name="TextBox 6"/>
          <p:cNvSpPr txBox="1"/>
          <p:nvPr/>
        </p:nvSpPr>
        <p:spPr>
          <a:xfrm>
            <a:off x="206061" y="0"/>
            <a:ext cx="6748531" cy="1384995"/>
          </a:xfrm>
          <a:prstGeom prst="rect">
            <a:avLst/>
          </a:prstGeom>
          <a:solidFill>
            <a:srgbClr val="00B0F0"/>
          </a:solidFill>
        </p:spPr>
        <p:txBody>
          <a:bodyPr wrap="square" rtlCol="0">
            <a:spAutoFit/>
          </a:bodyPr>
          <a:lstStyle/>
          <a:p>
            <a:r>
              <a:rPr lang="ru-RU" sz="2800" dirty="0" smtClean="0"/>
              <a:t>Многие явления воспринимаются по разному в зависимости от исходных установок… </a:t>
            </a:r>
            <a:endParaRPr lang="ru-RU" sz="2800" dirty="0"/>
          </a:p>
        </p:txBody>
      </p:sp>
    </p:spTree>
    <p:extLst>
      <p:ext uri="{BB962C8B-B14F-4D97-AF65-F5344CB8AC3E}">
        <p14:creationId xmlns:p14="http://schemas.microsoft.com/office/powerpoint/2010/main" val="4894128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5" descr="http://www.artchive.com/artchive/b/bingham/daniel_boone.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83284" y="255393"/>
            <a:ext cx="4500563"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6"/>
          <p:cNvSpPr>
            <a:spLocks noChangeArrowheads="1"/>
          </p:cNvSpPr>
          <p:nvPr/>
        </p:nvSpPr>
        <p:spPr bwMode="auto">
          <a:xfrm>
            <a:off x="483284" y="3972080"/>
            <a:ext cx="397923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200" dirty="0">
                <a:cs typeface="Times New Roman" panose="02020603050405020304" pitchFamily="18" charset="0"/>
              </a:rPr>
              <a:t>George Caleb</a:t>
            </a:r>
            <a:r>
              <a:rPr lang="ru-RU" altLang="ru-RU" sz="1200" dirty="0"/>
              <a:t> </a:t>
            </a:r>
            <a:r>
              <a:rPr lang="en-US" altLang="ru-RU" sz="1200" dirty="0"/>
              <a:t>Bingham</a:t>
            </a:r>
            <a:r>
              <a:rPr lang="en-US" altLang="ru-RU" sz="1200" dirty="0">
                <a:cs typeface="Times New Roman" panose="02020603050405020304" pitchFamily="18" charset="0"/>
                <a:hlinkClick r:id="rId5"/>
              </a:rPr>
              <a:t> </a:t>
            </a:r>
            <a:r>
              <a:rPr lang="en-US" altLang="ru-RU" sz="1200" dirty="0">
                <a:cs typeface="Times New Roman" panose="02020603050405020304" pitchFamily="18" charset="0"/>
              </a:rPr>
              <a:t/>
            </a:r>
            <a:br>
              <a:rPr lang="en-US" altLang="ru-RU" sz="1200" dirty="0">
                <a:cs typeface="Times New Roman" panose="02020603050405020304" pitchFamily="18" charset="0"/>
              </a:rPr>
            </a:br>
            <a:r>
              <a:rPr lang="en-US" altLang="ru-RU" sz="1200" dirty="0">
                <a:cs typeface="Times New Roman" panose="02020603050405020304" pitchFamily="18" charset="0"/>
              </a:rPr>
              <a:t>Daniel Boone Escorting Settlers Through the </a:t>
            </a:r>
            <a:endParaRPr lang="ru-RU" altLang="ru-RU" sz="1200" dirty="0"/>
          </a:p>
          <a:p>
            <a:r>
              <a:rPr lang="en-US" altLang="ru-RU" sz="1200" dirty="0">
                <a:cs typeface="Times New Roman" panose="02020603050405020304" pitchFamily="18" charset="0"/>
              </a:rPr>
              <a:t>Cumberland Gap</a:t>
            </a:r>
            <a:br>
              <a:rPr lang="en-US" altLang="ru-RU" sz="1200" dirty="0">
                <a:cs typeface="Times New Roman" panose="02020603050405020304" pitchFamily="18" charset="0"/>
              </a:rPr>
            </a:br>
            <a:r>
              <a:rPr lang="en-US" altLang="ru-RU" sz="1200" dirty="0">
                <a:cs typeface="Times New Roman" panose="02020603050405020304" pitchFamily="18" charset="0"/>
              </a:rPr>
              <a:t>1851-52</a:t>
            </a:r>
            <a:br>
              <a:rPr lang="en-US" altLang="ru-RU" sz="1200" dirty="0">
                <a:cs typeface="Times New Roman" panose="02020603050405020304" pitchFamily="18" charset="0"/>
              </a:rPr>
            </a:br>
            <a:r>
              <a:rPr lang="en-US" altLang="ru-RU" sz="1200" dirty="0">
                <a:cs typeface="Times New Roman" panose="02020603050405020304" pitchFamily="18" charset="0"/>
              </a:rPr>
              <a:t>Oil on canvas</a:t>
            </a:r>
            <a:br>
              <a:rPr lang="en-US" altLang="ru-RU" sz="1200" dirty="0">
                <a:cs typeface="Times New Roman" panose="02020603050405020304" pitchFamily="18" charset="0"/>
              </a:rPr>
            </a:br>
            <a:r>
              <a:rPr lang="en-US" altLang="ru-RU" sz="1200" dirty="0">
                <a:cs typeface="Times New Roman" panose="02020603050405020304" pitchFamily="18" charset="0"/>
              </a:rPr>
              <a:t>36 1/2 x 50 1/4 in. (92.7 x 127.6 cm)</a:t>
            </a:r>
            <a:br>
              <a:rPr lang="en-US" altLang="ru-RU" sz="1200" dirty="0">
                <a:cs typeface="Times New Roman" panose="02020603050405020304" pitchFamily="18" charset="0"/>
              </a:rPr>
            </a:br>
            <a:r>
              <a:rPr lang="en-US" altLang="ru-RU" sz="1200" dirty="0">
                <a:cs typeface="Times New Roman" panose="02020603050405020304" pitchFamily="18" charset="0"/>
              </a:rPr>
              <a:t>Washington University Gallery of Art, St. Louis, Missouri</a:t>
            </a:r>
            <a:endParaRPr lang="en-US" altLang="ru-RU" dirty="0"/>
          </a:p>
        </p:txBody>
      </p:sp>
      <p:sp>
        <p:nvSpPr>
          <p:cNvPr id="31749" name="Rectangle 7"/>
          <p:cNvSpPr>
            <a:spLocks noChangeArrowheads="1"/>
          </p:cNvSpPr>
          <p:nvPr/>
        </p:nvSpPr>
        <p:spPr bwMode="auto">
          <a:xfrm>
            <a:off x="6311900" y="5661025"/>
            <a:ext cx="31130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200" dirty="0"/>
              <a:t>Виктор Попков </a:t>
            </a:r>
            <a:r>
              <a:rPr lang="ru-RU" altLang="ru-RU" sz="1200" b="1" dirty="0"/>
              <a:t>Строители</a:t>
            </a:r>
            <a:r>
              <a:rPr lang="ru-RU" altLang="ru-RU" sz="1200" dirty="0"/>
              <a:t> </a:t>
            </a:r>
            <a:r>
              <a:rPr lang="ru-RU" altLang="ru-RU" sz="1200" b="1" dirty="0"/>
              <a:t>Братска</a:t>
            </a:r>
            <a:r>
              <a:rPr lang="ru-RU" altLang="ru-RU" sz="1200" dirty="0"/>
              <a:t> 1960</a:t>
            </a:r>
          </a:p>
        </p:txBody>
      </p:sp>
      <p:sp>
        <p:nvSpPr>
          <p:cNvPr id="31750" name="Text Box 8"/>
          <p:cNvSpPr txBox="1">
            <a:spLocks noChangeArrowheads="1"/>
          </p:cNvSpPr>
          <p:nvPr/>
        </p:nvSpPr>
        <p:spPr bwMode="auto">
          <a:xfrm>
            <a:off x="6960089" y="404814"/>
            <a:ext cx="492979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b="1" dirty="0"/>
              <a:t>Культ освоения </a:t>
            </a:r>
            <a:r>
              <a:rPr lang="ru-RU" altLang="ru-RU" b="1" dirty="0" smtClean="0"/>
              <a:t>территории </a:t>
            </a:r>
            <a:r>
              <a:rPr lang="ru-RU" altLang="ru-RU" b="1" dirty="0" smtClean="0"/>
              <a:t>под влиянием идеи строительства нового мира</a:t>
            </a:r>
            <a:endParaRPr lang="ru-RU" altLang="ru-RU" b="1" dirty="0" smtClean="0"/>
          </a:p>
        </p:txBody>
      </p:sp>
      <p:pic>
        <p:nvPicPr>
          <p:cNvPr id="2" name="Рисунок 1"/>
          <p:cNvPicPr>
            <a:picLocks noChangeAspect="1"/>
          </p:cNvPicPr>
          <p:nvPr/>
        </p:nvPicPr>
        <p:blipFill>
          <a:blip r:embed="rId6"/>
          <a:stretch>
            <a:fillRect/>
          </a:stretch>
        </p:blipFill>
        <p:spPr>
          <a:xfrm>
            <a:off x="5253673" y="3263705"/>
            <a:ext cx="3159118" cy="1824814"/>
          </a:xfrm>
          <a:prstGeom prst="rect">
            <a:avLst/>
          </a:prstGeom>
        </p:spPr>
      </p:pic>
      <p:pic>
        <p:nvPicPr>
          <p:cNvPr id="31746" name="Picture 4" descr="polit_06">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1900" y="1927274"/>
            <a:ext cx="5576912" cy="342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3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1749"/>
                                        </p:tgtEl>
                                        <p:attrNameLst>
                                          <p:attrName>style.visibility</p:attrName>
                                        </p:attrNameLst>
                                      </p:cBhvr>
                                      <p:to>
                                        <p:strVal val="visible"/>
                                      </p:to>
                                    </p:set>
                                    <p:anim calcmode="lin" valueType="num">
                                      <p:cBhvr additive="base">
                                        <p:cTn id="11" dur="500" fill="hold"/>
                                        <p:tgtEl>
                                          <p:spTgt spid="31749"/>
                                        </p:tgtEl>
                                        <p:attrNameLst>
                                          <p:attrName>ppt_x</p:attrName>
                                        </p:attrNameLst>
                                      </p:cBhvr>
                                      <p:tavLst>
                                        <p:tav tm="0">
                                          <p:val>
                                            <p:strVal val="#ppt_x"/>
                                          </p:val>
                                        </p:tav>
                                        <p:tav tm="100000">
                                          <p:val>
                                            <p:strVal val="#ppt_x"/>
                                          </p:val>
                                        </p:tav>
                                      </p:tavLst>
                                    </p:anim>
                                    <p:anim calcmode="lin" valueType="num">
                                      <p:cBhvr additive="base">
                                        <p:cTn id="12" dur="500" fill="hold"/>
                                        <p:tgtEl>
                                          <p:spTgt spid="317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s630528.vk.me/v630528442/525d/1lfEzswNqQ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3425" y="2045596"/>
            <a:ext cx="4521740" cy="2485461"/>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590776" y="637201"/>
            <a:ext cx="10515600" cy="1325563"/>
          </a:xfrm>
        </p:spPr>
        <p:txBody>
          <a:bodyPr>
            <a:normAutofit fontScale="90000"/>
          </a:bodyPr>
          <a:lstStyle/>
          <a:p>
            <a:r>
              <a:rPr lang="ru-RU" b="1" dirty="0" err="1" smtClean="0"/>
              <a:t>Фронтир</a:t>
            </a:r>
            <a:r>
              <a:rPr lang="ru-RU" dirty="0" smtClean="0"/>
              <a:t>: </a:t>
            </a:r>
            <a:r>
              <a:rPr lang="ru-RU" sz="4000" b="1" i="1" dirty="0" smtClean="0"/>
              <a:t>зона сверхдоходов</a:t>
            </a:r>
            <a:r>
              <a:rPr lang="ru-RU" sz="4000" i="1" dirty="0" smtClean="0"/>
              <a:t>, </a:t>
            </a:r>
            <a:r>
              <a:rPr lang="ru-RU" sz="3100" i="1" dirty="0" smtClean="0"/>
              <a:t>вызывающая интенсивное хозяйственное освоение, радикальную трансформацию социальных институтов и экологической среды;</a:t>
            </a:r>
            <a:br>
              <a:rPr lang="ru-RU" sz="3100" i="1" dirty="0" smtClean="0"/>
            </a:br>
            <a:r>
              <a:rPr lang="ru-RU" sz="3100" i="1" dirty="0" smtClean="0"/>
              <a:t>нередко – «</a:t>
            </a:r>
            <a:r>
              <a:rPr lang="ru-RU" sz="3100" i="1" dirty="0" err="1" smtClean="0"/>
              <a:t>имиджегенная</a:t>
            </a:r>
            <a:r>
              <a:rPr lang="ru-RU" sz="3100" i="1" dirty="0" smtClean="0"/>
              <a:t>» зона страны</a:t>
            </a:r>
            <a:r>
              <a:rPr lang="ru-RU" dirty="0" smtClean="0"/>
              <a:t/>
            </a:r>
            <a:br>
              <a:rPr lang="ru-RU" dirty="0" smtClean="0"/>
            </a:br>
            <a:endParaRPr lang="ru-RU" dirty="0"/>
          </a:p>
        </p:txBody>
      </p:sp>
      <p:pic>
        <p:nvPicPr>
          <p:cNvPr id="3" name="Рисунок 2"/>
          <p:cNvPicPr>
            <a:picLocks noChangeAspect="1"/>
          </p:cNvPicPr>
          <p:nvPr/>
        </p:nvPicPr>
        <p:blipFill>
          <a:blip r:embed="rId3"/>
          <a:stretch>
            <a:fillRect/>
          </a:stretch>
        </p:blipFill>
        <p:spPr>
          <a:xfrm>
            <a:off x="7851125" y="1962764"/>
            <a:ext cx="4152453" cy="4678677"/>
          </a:xfrm>
          <a:prstGeom prst="rect">
            <a:avLst/>
          </a:prstGeom>
          <a:solidFill>
            <a:schemeClr val="tx1">
              <a:lumMod val="85000"/>
              <a:lumOff val="15000"/>
            </a:schemeClr>
          </a:solidFill>
          <a:ln w="28575">
            <a:solidFill>
              <a:schemeClr val="tx1"/>
            </a:solidFill>
          </a:ln>
        </p:spPr>
      </p:pic>
      <p:sp>
        <p:nvSpPr>
          <p:cNvPr id="4" name="TextBox 3"/>
          <p:cNvSpPr txBox="1"/>
          <p:nvPr/>
        </p:nvSpPr>
        <p:spPr>
          <a:xfrm>
            <a:off x="2626438" y="5906205"/>
            <a:ext cx="5260155" cy="738664"/>
          </a:xfrm>
          <a:prstGeom prst="rect">
            <a:avLst/>
          </a:prstGeom>
          <a:noFill/>
        </p:spPr>
        <p:txBody>
          <a:bodyPr wrap="square" rtlCol="0">
            <a:spAutoFit/>
          </a:bodyPr>
          <a:lstStyle/>
          <a:p>
            <a:pPr algn="r"/>
            <a:r>
              <a:rPr lang="ru-RU" sz="1400" dirty="0" smtClean="0"/>
              <a:t>Рисунок из статьи: М.Г. Агапов, Ф.С. </a:t>
            </a:r>
            <a:r>
              <a:rPr lang="ru-RU" sz="1400" dirty="0" err="1" smtClean="0"/>
              <a:t>Корандей</a:t>
            </a:r>
            <a:r>
              <a:rPr lang="ru-RU" sz="1400" dirty="0" smtClean="0"/>
              <a:t>. Карта Тюменской области как символ: географические </a:t>
            </a:r>
            <a:r>
              <a:rPr lang="ru-RU" sz="1400" dirty="0" err="1" smtClean="0"/>
              <a:t>топосы</a:t>
            </a:r>
            <a:r>
              <a:rPr lang="ru-RU" sz="1400" dirty="0" smtClean="0"/>
              <a:t> в популярной картографии региона, 1964—2014 </a:t>
            </a:r>
            <a:r>
              <a:rPr lang="ru-RU" sz="1400" dirty="0" err="1" smtClean="0"/>
              <a:t>гг</a:t>
            </a:r>
            <a:r>
              <a:rPr lang="ru-RU" sz="1400" dirty="0" smtClean="0"/>
              <a:t> .</a:t>
            </a:r>
            <a:endParaRPr lang="ru-RU" sz="1400" dirty="0"/>
          </a:p>
        </p:txBody>
      </p:sp>
      <p:pic>
        <p:nvPicPr>
          <p:cNvPr id="2052" name="Picture 4" descr="https://launiusr.files.wordpress.com/2012/06/john-gast-american-progress-or-manifest-destiny-18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073" y="1962763"/>
            <a:ext cx="5188352" cy="3826193"/>
          </a:xfrm>
          <a:prstGeom prst="rect">
            <a:avLst/>
          </a:prstGeom>
          <a:noFill/>
          <a:extLst>
            <a:ext uri="{909E8E84-426E-40DD-AFC4-6F175D3DCCD1}">
              <a14:hiddenFill xmlns:a14="http://schemas.microsoft.com/office/drawing/2010/main">
                <a:solidFill>
                  <a:srgbClr val="FFFFFF"/>
                </a:solidFill>
              </a14:hiddenFill>
            </a:ext>
          </a:extLst>
        </p:spPr>
      </p:pic>
      <p:sp>
        <p:nvSpPr>
          <p:cNvPr id="6" name="Стрелка углом 5"/>
          <p:cNvSpPr/>
          <p:nvPr/>
        </p:nvSpPr>
        <p:spPr>
          <a:xfrm rot="4220111">
            <a:off x="7699403" y="3238531"/>
            <a:ext cx="598516" cy="532015"/>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17999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rot="21072706">
            <a:off x="707601" y="1321638"/>
            <a:ext cx="11262433" cy="3771072"/>
          </a:xfrm>
          <a:prstGeom prst="rect">
            <a:avLst/>
          </a:prstGeom>
        </p:spPr>
      </p:pic>
      <p:cxnSp>
        <p:nvCxnSpPr>
          <p:cNvPr id="6" name="Прямая соединительная линия 5"/>
          <p:cNvCxnSpPr/>
          <p:nvPr/>
        </p:nvCxnSpPr>
        <p:spPr>
          <a:xfrm flipV="1">
            <a:off x="6934200" y="4235697"/>
            <a:ext cx="5138165" cy="8040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8" name="Picture 2" descr="http://ugranow.ru/wp-content/uploads/2015/11/Untitled-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6029325" cy="44862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vsluh.ru/uploads/base_image/image/13380/fixed_large_f8166462-0681-4698-9071-6411a028f0b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3797" y="4719198"/>
            <a:ext cx="3208203" cy="213880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5478088" y="136388"/>
            <a:ext cx="6713912" cy="694064"/>
          </a:xfrm>
          <a:solidFill>
            <a:schemeClr val="bg1"/>
          </a:solidFill>
        </p:spPr>
        <p:txBody>
          <a:bodyPr>
            <a:normAutofit fontScale="90000"/>
          </a:bodyPr>
          <a:lstStyle/>
          <a:p>
            <a:pPr algn="r"/>
            <a:r>
              <a:rPr lang="ru-RU" b="1" dirty="0" smtClean="0"/>
              <a:t>Дух </a:t>
            </a:r>
            <a:r>
              <a:rPr lang="ru-RU" b="1" dirty="0" err="1" smtClean="0"/>
              <a:t>фронтира</a:t>
            </a:r>
            <a:r>
              <a:rPr lang="ru-RU" b="1" dirty="0" smtClean="0"/>
              <a:t>: ответ на вызов</a:t>
            </a:r>
            <a:endParaRPr lang="ru-RU" b="1" dirty="0"/>
          </a:p>
        </p:txBody>
      </p:sp>
      <p:pic>
        <p:nvPicPr>
          <p:cNvPr id="4102" name="Picture 6" descr="http://runews24.ru/wp-content/uploads/2015/08/%D1%84%D0%B0%D1%80%D0%BC%D0%B0%D0%BD-%D0%B7%D0%B0%D0%B3%D0%B0%D0%B4%D0%BE%D1%87%D0%BD%D1%8B%D0%B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8088" y="5312981"/>
            <a:ext cx="3239489" cy="157655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tpg.ru/userdoc/images/istoria_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7358" y="5535298"/>
            <a:ext cx="238125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662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7745" y="2216332"/>
            <a:ext cx="7938665" cy="5612547"/>
          </a:xfrm>
        </p:spPr>
      </p:pic>
      <p:sp>
        <p:nvSpPr>
          <p:cNvPr id="2" name="Заголовок 1"/>
          <p:cNvSpPr>
            <a:spLocks noGrp="1"/>
          </p:cNvSpPr>
          <p:nvPr>
            <p:ph type="title"/>
          </p:nvPr>
        </p:nvSpPr>
        <p:spPr>
          <a:xfrm>
            <a:off x="406379" y="345364"/>
            <a:ext cx="10515600" cy="1325563"/>
          </a:xfrm>
        </p:spPr>
        <p:txBody>
          <a:bodyPr>
            <a:normAutofit fontScale="90000"/>
          </a:bodyPr>
          <a:lstStyle/>
          <a:p>
            <a:r>
              <a:rPr lang="ru-RU" dirty="0" smtClean="0"/>
              <a:t>На самом деле, разные зоны – разные имиджи</a:t>
            </a:r>
            <a:br>
              <a:rPr lang="ru-RU" dirty="0" smtClean="0"/>
            </a:br>
            <a:r>
              <a:rPr lang="ru-RU" dirty="0" smtClean="0"/>
              <a:t/>
            </a:r>
            <a:br>
              <a:rPr lang="ru-RU" dirty="0" smtClean="0"/>
            </a:br>
            <a:endParaRPr lang="ru-RU" dirty="0"/>
          </a:p>
        </p:txBody>
      </p:sp>
      <p:pic>
        <p:nvPicPr>
          <p:cNvPr id="6146" name="Picture 2" descr="http://desorg.org/media/images/74726d9461483f2ad656d3ee355d7df015c114a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21" y="1811440"/>
            <a:ext cx="3162679" cy="23589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runews24.ru/wp-content/uploads/2015/08/%D1%84%D0%B0%D1%80%D0%BC%D0%B0%D0%BD-%D0%B7%D0%B0%D0%B3%D0%B0%D0%B4%D0%BE%D1%87%D0%BD%D1%8B%D0%B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3322" y="1811440"/>
            <a:ext cx="3239489" cy="1576552"/>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5"/>
          <a:stretch>
            <a:fillRect/>
          </a:stretch>
        </p:blipFill>
        <p:spPr>
          <a:xfrm rot="20641047">
            <a:off x="9731146" y="4805268"/>
            <a:ext cx="1873568" cy="1830165"/>
          </a:xfrm>
          <a:prstGeom prst="rect">
            <a:avLst/>
          </a:prstGeom>
          <a:ln w="38100">
            <a:solidFill>
              <a:srgbClr val="FF0000"/>
            </a:solidFill>
          </a:ln>
        </p:spPr>
      </p:pic>
      <p:pic>
        <p:nvPicPr>
          <p:cNvPr id="6148" name="Picture 4" descr="http://www.verso-m.com/userfiles/imageflow/img_f31d570e272a4948806e4dcf241fede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8133" y="1777696"/>
            <a:ext cx="4332267" cy="2889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43064" y="2833994"/>
            <a:ext cx="577402" cy="1107996"/>
          </a:xfrm>
          <a:prstGeom prst="rect">
            <a:avLst/>
          </a:prstGeom>
          <a:noFill/>
        </p:spPr>
        <p:txBody>
          <a:bodyPr wrap="none" rtlCol="0">
            <a:spAutoFit/>
          </a:bodyPr>
          <a:lstStyle/>
          <a:p>
            <a:r>
              <a:rPr lang="ru-RU" sz="6600" dirty="0" smtClean="0"/>
              <a:t>?</a:t>
            </a:r>
            <a:endParaRPr lang="ru-RU" sz="6600" dirty="0"/>
          </a:p>
        </p:txBody>
      </p:sp>
      <p:sp>
        <p:nvSpPr>
          <p:cNvPr id="7" name="Прямоугольник 6"/>
          <p:cNvSpPr/>
          <p:nvPr/>
        </p:nvSpPr>
        <p:spPr>
          <a:xfrm>
            <a:off x="406379" y="956354"/>
            <a:ext cx="11759820" cy="523220"/>
          </a:xfrm>
          <a:prstGeom prst="rect">
            <a:avLst/>
          </a:prstGeom>
        </p:spPr>
        <p:txBody>
          <a:bodyPr wrap="square">
            <a:spAutoFit/>
          </a:bodyPr>
          <a:lstStyle/>
          <a:p>
            <a:r>
              <a:rPr lang="ru-RU" sz="2800" dirty="0"/>
              <a:t>Югра «</a:t>
            </a:r>
            <a:r>
              <a:rPr lang="ru-RU" sz="2800" dirty="0" err="1"/>
              <a:t>дофронтирная</a:t>
            </a:r>
            <a:r>
              <a:rPr lang="ru-RU" sz="2800" dirty="0"/>
              <a:t>», </a:t>
            </a:r>
            <a:r>
              <a:rPr lang="ru-RU" sz="2800" dirty="0" err="1"/>
              <a:t>фронтирная</a:t>
            </a:r>
            <a:r>
              <a:rPr lang="ru-RU" sz="2800" dirty="0"/>
              <a:t>, пост-</a:t>
            </a:r>
            <a:r>
              <a:rPr lang="ru-RU" sz="2800" dirty="0" err="1"/>
              <a:t>фронтирная</a:t>
            </a:r>
            <a:r>
              <a:rPr lang="ru-RU" sz="2800" dirty="0"/>
              <a:t>, </a:t>
            </a:r>
            <a:r>
              <a:rPr lang="ru-RU" sz="2800" dirty="0" smtClean="0"/>
              <a:t>«новый </a:t>
            </a:r>
            <a:r>
              <a:rPr lang="ru-RU" sz="2800" dirty="0" err="1" smtClean="0"/>
              <a:t>фронтир</a:t>
            </a:r>
            <a:r>
              <a:rPr lang="ru-RU" sz="2800" dirty="0" smtClean="0"/>
              <a:t>?»</a:t>
            </a:r>
            <a:endParaRPr lang="ru-RU" sz="2800" dirty="0"/>
          </a:p>
        </p:txBody>
      </p:sp>
    </p:spTree>
    <p:extLst>
      <p:ext uri="{BB962C8B-B14F-4D97-AF65-F5344CB8AC3E}">
        <p14:creationId xmlns:p14="http://schemas.microsoft.com/office/powerpoint/2010/main" val="5550341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5201" y="16329"/>
            <a:ext cx="4950319" cy="2223861"/>
          </a:xfrm>
        </p:spPr>
        <p:txBody>
          <a:bodyPr/>
          <a:lstStyle/>
          <a:p>
            <a:r>
              <a:rPr lang="ru-RU" dirty="0" smtClean="0"/>
              <a:t>Молодежь готова воспринять (переосмысливая) символы предыдущего </a:t>
            </a:r>
            <a:r>
              <a:rPr lang="ru-RU" dirty="0" smtClean="0"/>
              <a:t>поколения (пример ЯНАО)</a:t>
            </a:r>
            <a:endParaRPr lang="ru-RU" dirty="0"/>
          </a:p>
        </p:txBody>
      </p:sp>
      <p:pic>
        <p:nvPicPr>
          <p:cNvPr id="5" name="Рисунок 4"/>
          <p:cNvPicPr>
            <a:picLocks noChangeAspect="1"/>
          </p:cNvPicPr>
          <p:nvPr/>
        </p:nvPicPr>
        <p:blipFill>
          <a:blip r:embed="rId2"/>
          <a:stretch>
            <a:fillRect/>
          </a:stretch>
        </p:blipFill>
        <p:spPr>
          <a:xfrm>
            <a:off x="5344224" y="966561"/>
            <a:ext cx="7498135" cy="1273629"/>
          </a:xfrm>
          <a:prstGeom prst="rect">
            <a:avLst/>
          </a:prstGeom>
        </p:spPr>
      </p:pic>
      <p:pic>
        <p:nvPicPr>
          <p:cNvPr id="6" name="Рисунок 5"/>
          <p:cNvPicPr>
            <a:picLocks noChangeAspect="1"/>
          </p:cNvPicPr>
          <p:nvPr/>
        </p:nvPicPr>
        <p:blipFill>
          <a:blip r:embed="rId3"/>
          <a:stretch>
            <a:fillRect/>
          </a:stretch>
        </p:blipFill>
        <p:spPr>
          <a:xfrm>
            <a:off x="95201" y="3678179"/>
            <a:ext cx="4035902" cy="3029975"/>
          </a:xfrm>
          <a:prstGeom prst="rect">
            <a:avLst/>
          </a:prstGeom>
        </p:spPr>
      </p:pic>
      <p:pic>
        <p:nvPicPr>
          <p:cNvPr id="7" name="Рисунок 6"/>
          <p:cNvPicPr>
            <a:picLocks noChangeAspect="1"/>
          </p:cNvPicPr>
          <p:nvPr/>
        </p:nvPicPr>
        <p:blipFill>
          <a:blip r:embed="rId4"/>
          <a:stretch>
            <a:fillRect/>
          </a:stretch>
        </p:blipFill>
        <p:spPr>
          <a:xfrm>
            <a:off x="2395594" y="2064144"/>
            <a:ext cx="2975106" cy="3029975"/>
          </a:xfrm>
          <a:prstGeom prst="rect">
            <a:avLst/>
          </a:prstGeom>
        </p:spPr>
      </p:pic>
      <p:pic>
        <p:nvPicPr>
          <p:cNvPr id="8" name="Рисунок 7"/>
          <p:cNvPicPr>
            <a:picLocks noChangeAspect="1"/>
          </p:cNvPicPr>
          <p:nvPr/>
        </p:nvPicPr>
        <p:blipFill>
          <a:blip r:embed="rId5"/>
          <a:stretch>
            <a:fillRect/>
          </a:stretch>
        </p:blipFill>
        <p:spPr>
          <a:xfrm>
            <a:off x="5644329" y="2064144"/>
            <a:ext cx="6547671" cy="4408319"/>
          </a:xfrm>
          <a:prstGeom prst="rect">
            <a:avLst/>
          </a:prstGeom>
        </p:spPr>
      </p:pic>
    </p:spTree>
    <p:extLst>
      <p:ext uri="{BB962C8B-B14F-4D97-AF65-F5344CB8AC3E}">
        <p14:creationId xmlns:p14="http://schemas.microsoft.com/office/powerpoint/2010/main" val="1557170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tion_map_5_v201609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898" y="0"/>
            <a:ext cx="11599102" cy="816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0175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09735" y="535144"/>
            <a:ext cx="5048250" cy="5581650"/>
          </a:xfrm>
          <a:prstGeom prst="rect">
            <a:avLst/>
          </a:prstGeom>
        </p:spPr>
      </p:pic>
      <p:cxnSp>
        <p:nvCxnSpPr>
          <p:cNvPr id="4" name="Прямая соединительная линия 3"/>
          <p:cNvCxnSpPr/>
          <p:nvPr/>
        </p:nvCxnSpPr>
        <p:spPr>
          <a:xfrm>
            <a:off x="1030310" y="283335"/>
            <a:ext cx="4914162" cy="52288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p:cNvCxnSpPr/>
          <p:nvPr/>
        </p:nvCxnSpPr>
        <p:spPr>
          <a:xfrm flipH="1">
            <a:off x="349006" y="618187"/>
            <a:ext cx="5871490" cy="49326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5488" y="2781836"/>
            <a:ext cx="7246512" cy="4076163"/>
          </a:xfrm>
          <a:prstGeom prst="rect">
            <a:avLst/>
          </a:prstGeom>
        </p:spPr>
      </p:pic>
      <p:sp>
        <p:nvSpPr>
          <p:cNvPr id="10" name="TextBox 9"/>
          <p:cNvSpPr txBox="1"/>
          <p:nvPr/>
        </p:nvSpPr>
        <p:spPr>
          <a:xfrm>
            <a:off x="6941713" y="1133341"/>
            <a:ext cx="3348507" cy="923330"/>
          </a:xfrm>
          <a:prstGeom prst="rect">
            <a:avLst/>
          </a:prstGeom>
          <a:noFill/>
        </p:spPr>
        <p:txBody>
          <a:bodyPr wrap="square" rtlCol="0">
            <a:spAutoFit/>
          </a:bodyPr>
          <a:lstStyle/>
          <a:p>
            <a:r>
              <a:rPr lang="ru-RU" dirty="0" smtClean="0"/>
              <a:t>Югра: усталость от </a:t>
            </a:r>
            <a:r>
              <a:rPr lang="ru-RU" dirty="0" err="1" smtClean="0"/>
              <a:t>необустроенности</a:t>
            </a:r>
            <a:r>
              <a:rPr lang="ru-RU" dirty="0" smtClean="0"/>
              <a:t> отталкивает </a:t>
            </a:r>
            <a:r>
              <a:rPr lang="ru-RU" dirty="0" err="1" smtClean="0"/>
              <a:t>фронтирные</a:t>
            </a:r>
            <a:r>
              <a:rPr lang="ru-RU" dirty="0" smtClean="0"/>
              <a:t> ценности?</a:t>
            </a:r>
            <a:endParaRPr lang="ru-RU" dirty="0"/>
          </a:p>
        </p:txBody>
      </p:sp>
    </p:spTree>
    <p:extLst>
      <p:ext uri="{BB962C8B-B14F-4D97-AF65-F5344CB8AC3E}">
        <p14:creationId xmlns:p14="http://schemas.microsoft.com/office/powerpoint/2010/main" val="158245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854405" y="1242134"/>
            <a:ext cx="13011150" cy="7315200"/>
          </a:xfrm>
          <a:prstGeom prst="rect">
            <a:avLst/>
          </a:prstGeom>
        </p:spPr>
      </p:pic>
      <p:pic>
        <p:nvPicPr>
          <p:cNvPr id="10242" name="Picture 2" descr="http://proxy10.media.online.ua/photo/r3-d2005224063/482418_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44" y="538609"/>
            <a:ext cx="4064732" cy="30485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57076" y="0"/>
            <a:ext cx="8034924" cy="1077218"/>
          </a:xfrm>
          <a:prstGeom prst="rect">
            <a:avLst/>
          </a:prstGeom>
          <a:noFill/>
        </p:spPr>
        <p:txBody>
          <a:bodyPr wrap="square" rtlCol="0">
            <a:spAutoFit/>
          </a:bodyPr>
          <a:lstStyle/>
          <a:p>
            <a:pPr algn="r"/>
            <a:r>
              <a:rPr lang="ru-RU" sz="3200" b="1" dirty="0" smtClean="0">
                <a:solidFill>
                  <a:srgbClr val="0070C0"/>
                </a:solidFill>
              </a:rPr>
              <a:t>Освоение Арктики начинает подаваться как </a:t>
            </a:r>
            <a:r>
              <a:rPr lang="ru-RU" sz="3200" b="1" dirty="0" err="1" smtClean="0">
                <a:solidFill>
                  <a:srgbClr val="0070C0"/>
                </a:solidFill>
              </a:rPr>
              <a:t>фронтир</a:t>
            </a:r>
            <a:r>
              <a:rPr lang="ru-RU" sz="3200" b="1" dirty="0" smtClean="0">
                <a:solidFill>
                  <a:srgbClr val="0070C0"/>
                </a:solidFill>
              </a:rPr>
              <a:t>?</a:t>
            </a:r>
            <a:endParaRPr lang="ru-RU" sz="3200" b="1" dirty="0">
              <a:solidFill>
                <a:srgbClr val="0070C0"/>
              </a:solidFill>
            </a:endParaRPr>
          </a:p>
        </p:txBody>
      </p:sp>
      <p:pic>
        <p:nvPicPr>
          <p:cNvPr id="10246" name="Picture 6" descr="http://www.proza.ru/pics/2016/08/21/4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24223">
            <a:off x="98474" y="3359564"/>
            <a:ext cx="5274554" cy="308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367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4978" y="32068"/>
            <a:ext cx="5445457" cy="800219"/>
          </a:xfrm>
          <a:prstGeom prst="rect">
            <a:avLst/>
          </a:prstGeom>
          <a:noFill/>
        </p:spPr>
        <p:txBody>
          <a:bodyPr wrap="square" rtlCol="0">
            <a:spAutoFit/>
          </a:bodyPr>
          <a:lstStyle/>
          <a:p>
            <a:r>
              <a:rPr lang="ru-RU" sz="2800" b="1" dirty="0" smtClean="0"/>
              <a:t>Двойственность «Территории»</a:t>
            </a:r>
          </a:p>
          <a:p>
            <a:endParaRPr lang="ru-RU" b="1" dirty="0"/>
          </a:p>
        </p:txBody>
      </p:sp>
      <p:sp>
        <p:nvSpPr>
          <p:cNvPr id="3" name="Rectangle 1"/>
          <p:cNvSpPr>
            <a:spLocks noChangeArrowheads="1"/>
          </p:cNvSpPr>
          <p:nvPr/>
        </p:nvSpPr>
        <p:spPr bwMode="auto">
          <a:xfrm>
            <a:off x="532263" y="561258"/>
            <a:ext cx="7888406" cy="250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171450" marR="0" lvl="0" indent="-171450" algn="just" defTabSz="914400" rtl="0" eaLnBrk="0" fontAlgn="base" latinLnBrk="0" hangingPunct="0">
              <a:lnSpc>
                <a:spcPct val="100000"/>
              </a:lnSpc>
              <a:spcBef>
                <a:spcPct val="0"/>
              </a:spcBef>
              <a:spcAft>
                <a:spcPct val="0"/>
              </a:spcAft>
              <a:buClrTx/>
              <a:buSzTx/>
              <a:buFontTx/>
              <a:buChar char="-"/>
              <a:tabLst/>
            </a:pPr>
            <a:r>
              <a:rPr kumimoji="0" lang="ru-RU" altLang="ko-KR" sz="32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В  "</a:t>
            </a:r>
            <a:r>
              <a:rPr kumimoji="0" lang="ru-RU" altLang="ko-KR" sz="3200" b="0"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Северстрое</a:t>
            </a:r>
            <a:r>
              <a:rPr kumimoji="0" lang="ru-RU" altLang="ko-KR" sz="32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спрашивать  начальство не  принято, -  тихо  сказал </a:t>
            </a:r>
            <a:r>
              <a:rPr kumimoji="0" lang="ru-RU" altLang="ko-KR" sz="3200" b="0"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Баклаков</a:t>
            </a:r>
            <a:r>
              <a:rPr kumimoji="0" lang="ru-RU" altLang="ko-KR" sz="32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marR="0" lvl="0" indent="-171450" algn="just" defTabSz="914400" rtl="0" eaLnBrk="0" fontAlgn="base" latinLnBrk="0" hangingPunct="0">
              <a:lnSpc>
                <a:spcPct val="100000"/>
              </a:lnSpc>
              <a:spcBef>
                <a:spcPct val="0"/>
              </a:spcBef>
              <a:spcAft>
                <a:spcPct val="0"/>
              </a:spcAft>
              <a:buClrTx/>
              <a:buSzTx/>
              <a:buFontTx/>
              <a:buChar char="-"/>
              <a:tabLst/>
            </a:pPr>
            <a:r>
              <a:rPr kumimoji="0" lang="ru-RU" altLang="ko-KR" sz="32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Если  вы в  таком возрасте будете ориентироваться  на "принято" и "не принято",   вы  уже  неудачник.  </a:t>
            </a:r>
            <a:endParaRPr kumimoji="0" lang="ru-RU" altLang="ko-KR" sz="3200" b="0" i="0" u="none" strike="noStrike" cap="none" normalizeH="0" baseline="0" dirty="0" smtClean="0">
              <a:ln>
                <a:noFill/>
              </a:ln>
              <a:solidFill>
                <a:schemeClr val="tx1"/>
              </a:solidFill>
              <a:effectLst/>
              <a:latin typeface="Arial" panose="020B0604020202020204" pitchFamily="34" charset="0"/>
            </a:endParaRPr>
          </a:p>
        </p:txBody>
      </p:sp>
      <p:pic>
        <p:nvPicPr>
          <p:cNvPr id="4098" name="Picture 2" descr="http://linkis.com/url-image/https:/i.ytimg.com/vi/aLqCYPjnt0Y/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2950" y="3198717"/>
            <a:ext cx="4572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upload.wikimedia.org/wikipedia/ru/f/fc/TERRITORIA_1st.ed_19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81567">
            <a:off x="9324552" y="520734"/>
            <a:ext cx="2555968" cy="401287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club366.ru/books/images/221260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0201" y="1958439"/>
            <a:ext cx="3307408" cy="24805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1899" y="3673063"/>
            <a:ext cx="2903425" cy="2954655"/>
          </a:xfrm>
          <a:prstGeom prst="rect">
            <a:avLst/>
          </a:prstGeom>
          <a:noFill/>
        </p:spPr>
        <p:txBody>
          <a:bodyPr wrap="square" rtlCol="0">
            <a:spAutoFit/>
          </a:bodyPr>
          <a:lstStyle/>
          <a:p>
            <a:r>
              <a:rPr lang="ru-RU" sz="2400" i="1" dirty="0" smtClean="0"/>
              <a:t>- Если Вы хотите быть геологом, забудьте слова «Так принято» и «Так точно». И в поиске нет начальства…</a:t>
            </a:r>
          </a:p>
          <a:p>
            <a:endParaRPr lang="ru-RU" dirty="0"/>
          </a:p>
        </p:txBody>
      </p:sp>
      <p:sp>
        <p:nvSpPr>
          <p:cNvPr id="4" name="TextBox 3"/>
          <p:cNvSpPr txBox="1"/>
          <p:nvPr/>
        </p:nvSpPr>
        <p:spPr>
          <a:xfrm>
            <a:off x="9692632" y="5678947"/>
            <a:ext cx="421910" cy="707886"/>
          </a:xfrm>
          <a:prstGeom prst="rect">
            <a:avLst/>
          </a:prstGeom>
          <a:noFill/>
        </p:spPr>
        <p:txBody>
          <a:bodyPr wrap="none" rtlCol="0">
            <a:spAutoFit/>
          </a:bodyPr>
          <a:lstStyle/>
          <a:p>
            <a:r>
              <a:rPr lang="ru-RU" sz="4000" b="1" dirty="0" smtClean="0">
                <a:solidFill>
                  <a:srgbClr val="FF0000"/>
                </a:solidFill>
              </a:rPr>
              <a:t>?</a:t>
            </a:r>
            <a:endParaRPr lang="ru-RU" sz="4000" b="1" dirty="0">
              <a:solidFill>
                <a:srgbClr val="FF0000"/>
              </a:solidFill>
            </a:endParaRPr>
          </a:p>
        </p:txBody>
      </p:sp>
      <p:sp>
        <p:nvSpPr>
          <p:cNvPr id="6" name="Стрелка влево 5"/>
          <p:cNvSpPr/>
          <p:nvPr/>
        </p:nvSpPr>
        <p:spPr>
          <a:xfrm>
            <a:off x="8203455" y="1054054"/>
            <a:ext cx="644194" cy="6397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лево 9"/>
          <p:cNvSpPr/>
          <p:nvPr/>
        </p:nvSpPr>
        <p:spPr>
          <a:xfrm rot="10800000">
            <a:off x="8847649" y="5712995"/>
            <a:ext cx="644194" cy="6397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лево 10"/>
          <p:cNvSpPr/>
          <p:nvPr/>
        </p:nvSpPr>
        <p:spPr>
          <a:xfrm>
            <a:off x="2949997" y="4438995"/>
            <a:ext cx="644194" cy="6397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131645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Прямая соединительная линия 8"/>
          <p:cNvCxnSpPr/>
          <p:nvPr/>
        </p:nvCxnSpPr>
        <p:spPr bwMode="auto">
          <a:xfrm flipH="1">
            <a:off x="2057400" y="1052736"/>
            <a:ext cx="8991600" cy="842392"/>
          </a:xfrm>
          <a:prstGeom prst="line">
            <a:avLst/>
          </a:prstGeom>
          <a:noFill/>
          <a:ln w="9525" cap="flat" cmpd="sng" algn="ctr">
            <a:noFill/>
            <a:prstDash val="solid"/>
            <a:round/>
            <a:headEnd type="none" w="med" len="med"/>
            <a:tailEnd type="none" w="med" len="med"/>
          </a:ln>
          <a:effectLst/>
        </p:spPr>
      </p:cxnSp>
      <p:cxnSp>
        <p:nvCxnSpPr>
          <p:cNvPr id="22" name="Прямая соединительная линия 21"/>
          <p:cNvCxnSpPr/>
          <p:nvPr/>
        </p:nvCxnSpPr>
        <p:spPr bwMode="auto">
          <a:xfrm>
            <a:off x="1559496" y="1124744"/>
            <a:ext cx="497904" cy="914400"/>
          </a:xfrm>
          <a:prstGeom prst="line">
            <a:avLst/>
          </a:prstGeom>
          <a:noFill/>
          <a:ln w="9525" cap="flat" cmpd="sng" algn="ctr">
            <a:noFill/>
            <a:prstDash val="solid"/>
            <a:round/>
            <a:headEnd type="none" w="med" len="med"/>
            <a:tailEnd type="none" w="med" len="med"/>
          </a:ln>
          <a:effectLst/>
        </p:spPr>
      </p:cxnSp>
      <p:sp>
        <p:nvSpPr>
          <p:cNvPr id="11" name="Title 1"/>
          <p:cNvSpPr>
            <a:spLocks noGrp="1"/>
          </p:cNvSpPr>
          <p:nvPr>
            <p:ph type="title"/>
          </p:nvPr>
        </p:nvSpPr>
        <p:spPr>
          <a:xfrm>
            <a:off x="1655739" y="176259"/>
            <a:ext cx="9590015" cy="597442"/>
          </a:xfrm>
          <a:prstGeom prst="rect">
            <a:avLst/>
          </a:prstGeom>
        </p:spPr>
        <p:txBody>
          <a:bodyPr anchor="ctr">
            <a:normAutofit fontScale="90000"/>
          </a:bodyPr>
          <a:lstStyle/>
          <a:p>
            <a:r>
              <a:rPr lang="ru-RU" sz="2200" b="1" dirty="0" smtClean="0">
                <a:latin typeface="Pragmatica" pitchFamily="34" charset="0"/>
              </a:rPr>
              <a:t>Попытка совмещения </a:t>
            </a:r>
            <a:r>
              <a:rPr lang="ru-RU" sz="2200" b="1" dirty="0" err="1" smtClean="0">
                <a:latin typeface="Pragmatica" pitchFamily="34" charset="0"/>
              </a:rPr>
              <a:t>ТРех</a:t>
            </a:r>
            <a:r>
              <a:rPr lang="ru-RU" sz="2200" b="1" dirty="0" smtClean="0">
                <a:latin typeface="Pragmatica" pitchFamily="34" charset="0"/>
              </a:rPr>
              <a:t>  </a:t>
            </a:r>
            <a:r>
              <a:rPr lang="ru-RU" sz="2200" b="1" dirty="0" err="1" smtClean="0">
                <a:latin typeface="Pragmatica" pitchFamily="34" charset="0"/>
              </a:rPr>
              <a:t>ИСТОЧНИКов</a:t>
            </a:r>
            <a:r>
              <a:rPr lang="ru-RU" sz="2200" b="1" dirty="0" smtClean="0">
                <a:latin typeface="Pragmatica" pitchFamily="34" charset="0"/>
              </a:rPr>
              <a:t>  </a:t>
            </a:r>
            <a:r>
              <a:rPr lang="ru-RU" sz="2200" b="1" dirty="0">
                <a:latin typeface="Pragmatica" pitchFamily="34" charset="0"/>
              </a:rPr>
              <a:t>ИДЕИ  БРЕНДА  ЮГРЫ</a:t>
            </a:r>
            <a:endParaRPr lang="ru-RU" sz="2200" b="1" dirty="0">
              <a:latin typeface="Pragmatica" pitchFamily="34" charset="0"/>
            </a:endParaRPr>
          </a:p>
        </p:txBody>
      </p:sp>
      <p:sp>
        <p:nvSpPr>
          <p:cNvPr id="19" name="Овал 18"/>
          <p:cNvSpPr/>
          <p:nvPr/>
        </p:nvSpPr>
        <p:spPr bwMode="auto">
          <a:xfrm>
            <a:off x="1703512" y="2204864"/>
            <a:ext cx="3240360" cy="3960440"/>
          </a:xfrm>
          <a:prstGeom prst="ellipse">
            <a:avLst/>
          </a:prstGeom>
          <a:noFill/>
          <a:ln w="9525" cap="flat" cmpd="sng" algn="ctr">
            <a:noFill/>
            <a:prstDash val="solid"/>
            <a:round/>
            <a:headEnd type="none" w="med" len="med"/>
            <a:tailEnd type="none" w="med" len="med"/>
          </a:ln>
          <a:effectLst/>
        </p:spPr>
        <p:txBody>
          <a:bodyPr vert="horz" wrap="square" lIns="97718" tIns="48860" rIns="97718" bIns="48860" numCol="1" rtlCol="0" anchor="ctr" anchorCtr="0" compatLnSpc="1">
            <a:prstTxWarp prst="textNoShape">
              <a:avLst/>
            </a:prstTxWarp>
          </a:bodyPr>
          <a:lstStyle/>
          <a:p>
            <a:pPr defTabSz="977900" fontAlgn="base">
              <a:spcBef>
                <a:spcPct val="0"/>
              </a:spcBef>
              <a:spcAft>
                <a:spcPct val="0"/>
              </a:spcAft>
            </a:pPr>
            <a:endParaRPr lang="ru-RU" sz="8500">
              <a:latin typeface="Arial" charset="0"/>
            </a:endParaRPr>
          </a:p>
        </p:txBody>
      </p:sp>
      <p:pic>
        <p:nvPicPr>
          <p:cNvPr id="18" name="Рисунок 17" descr="Безымянный-10.png"/>
          <p:cNvPicPr>
            <a:picLocks noChangeAspect="1"/>
          </p:cNvPicPr>
          <p:nvPr/>
        </p:nvPicPr>
        <p:blipFill>
          <a:blip r:embed="rId3" cstate="print"/>
          <a:stretch>
            <a:fillRect/>
          </a:stretch>
        </p:blipFill>
        <p:spPr>
          <a:xfrm>
            <a:off x="441013" y="939421"/>
            <a:ext cx="11343156" cy="5383829"/>
          </a:xfrm>
          <a:prstGeom prst="rect">
            <a:avLst/>
          </a:prstGeom>
        </p:spPr>
      </p:pic>
    </p:spTree>
    <p:extLst>
      <p:ext uri="{BB962C8B-B14F-4D97-AF65-F5344CB8AC3E}">
        <p14:creationId xmlns:p14="http://schemas.microsoft.com/office/powerpoint/2010/main" val="10758801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1825625"/>
            <a:ext cx="10515600" cy="1755775"/>
          </a:xfrm>
        </p:spPr>
        <p:txBody>
          <a:bodyPr/>
          <a:lstStyle/>
          <a:p>
            <a:pPr marL="0" indent="0" algn="ctr">
              <a:buNone/>
            </a:pPr>
            <a:r>
              <a:rPr lang="ru-RU" dirty="0" smtClean="0"/>
              <a:t>Спасибо за внимание!</a:t>
            </a:r>
            <a:endParaRPr lang="ru-RU" dirty="0"/>
          </a:p>
          <a:p>
            <a:pPr marL="0" indent="0" algn="ctr">
              <a:buNone/>
            </a:pPr>
            <a:endParaRPr lang="en-US" dirty="0" smtClean="0"/>
          </a:p>
          <a:p>
            <a:pPr marL="0" indent="0" algn="ctr">
              <a:buNone/>
            </a:pPr>
            <a:r>
              <a:rPr lang="en-US" dirty="0" smtClean="0"/>
              <a:t>nadezam@mail.ru</a:t>
            </a:r>
            <a:endParaRPr lang="ru-RU" dirty="0"/>
          </a:p>
        </p:txBody>
      </p:sp>
    </p:spTree>
    <p:extLst>
      <p:ext uri="{BB962C8B-B14F-4D97-AF65-F5344CB8AC3E}">
        <p14:creationId xmlns:p14="http://schemas.microsoft.com/office/powerpoint/2010/main" val="28896192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25295437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433" y="-129918"/>
            <a:ext cx="10515600" cy="1325563"/>
          </a:xfrm>
        </p:spPr>
        <p:txBody>
          <a:bodyPr>
            <a:normAutofit/>
          </a:bodyPr>
          <a:lstStyle/>
          <a:p>
            <a:r>
              <a:rPr lang="ru-RU" sz="3200" b="1" dirty="0" smtClean="0">
                <a:latin typeface="Times New Roman" panose="02020603050405020304" pitchFamily="18" charset="0"/>
                <a:cs typeface="Times New Roman" panose="02020603050405020304" pitchFamily="18" charset="0"/>
              </a:rPr>
              <a:t>Концентрическое освоение нефтяных месторождений Западной Сибири</a:t>
            </a:r>
            <a:endParaRPr lang="ru-RU" sz="3200" b="1" dirty="0">
              <a:latin typeface="Times New Roman" panose="02020603050405020304" pitchFamily="18" charset="0"/>
              <a:cs typeface="Times New Roman" panose="02020603050405020304" pitchFamily="18" charset="0"/>
            </a:endParaRPr>
          </a:p>
        </p:txBody>
      </p:sp>
      <p:sp>
        <p:nvSpPr>
          <p:cNvPr id="5" name="Rectangle 11"/>
          <p:cNvSpPr>
            <a:spLocks noChangeArrowheads="1"/>
          </p:cNvSpPr>
          <p:nvPr/>
        </p:nvSpPr>
        <p:spPr bwMode="auto">
          <a:xfrm>
            <a:off x="-2973612" y="1149926"/>
            <a:ext cx="221843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pSp>
        <p:nvGrpSpPr>
          <p:cNvPr id="6" name="Группа 6"/>
          <p:cNvGrpSpPr>
            <a:grpSpLocks/>
          </p:cNvGrpSpPr>
          <p:nvPr/>
        </p:nvGrpSpPr>
        <p:grpSpPr bwMode="auto">
          <a:xfrm>
            <a:off x="2959331" y="1149927"/>
            <a:ext cx="9012382" cy="5350626"/>
            <a:chOff x="0" y="0"/>
            <a:chExt cx="113182" cy="68333"/>
          </a:xfrm>
        </p:grpSpPr>
        <p:pic>
          <p:nvPicPr>
            <p:cNvPr id="7" name="Picture 2" descr="http://www.oilnews.ru/gallery/cache/1323__800x600_001149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3182" cy="68333"/>
            </a:xfrm>
            <a:prstGeom prst="rect">
              <a:avLst/>
            </a:prstGeom>
            <a:noFill/>
            <a:extLst>
              <a:ext uri="{909E8E84-426E-40DD-AFC4-6F175D3DCCD1}">
                <a14:hiddenFill xmlns:a14="http://schemas.microsoft.com/office/drawing/2010/main">
                  <a:solidFill>
                    <a:srgbClr val="FFFFFF"/>
                  </a:solidFill>
                </a14:hiddenFill>
              </a:ext>
            </a:extLst>
          </p:spPr>
        </p:pic>
        <p:sp>
          <p:nvSpPr>
            <p:cNvPr id="8" name="Овал 5"/>
            <p:cNvSpPr>
              <a:spLocks noChangeArrowheads="1"/>
            </p:cNvSpPr>
            <p:nvPr/>
          </p:nvSpPr>
          <p:spPr bwMode="auto">
            <a:xfrm>
              <a:off x="43992" y="25763"/>
              <a:ext cx="37287" cy="26649"/>
            </a:xfrm>
            <a:prstGeom prst="ellipse">
              <a:avLst/>
            </a:prstGeom>
            <a:noFill/>
            <a:ln w="762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ru-RU"/>
            </a:p>
          </p:txBody>
        </p:sp>
        <p:sp>
          <p:nvSpPr>
            <p:cNvPr id="9" name="Овал 6"/>
            <p:cNvSpPr>
              <a:spLocks noChangeArrowheads="1"/>
            </p:cNvSpPr>
            <p:nvPr/>
          </p:nvSpPr>
          <p:spPr bwMode="auto">
            <a:xfrm rot="-1342873">
              <a:off x="15341" y="37447"/>
              <a:ext cx="25197" cy="10566"/>
            </a:xfrm>
            <a:prstGeom prst="ellipse">
              <a:avLst/>
            </a:prstGeom>
            <a:noFill/>
            <a:ln w="762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ru-RU"/>
            </a:p>
          </p:txBody>
        </p:sp>
        <p:sp>
          <p:nvSpPr>
            <p:cNvPr id="10" name="Стрелка вверх 7"/>
            <p:cNvSpPr>
              <a:spLocks noChangeArrowheads="1"/>
            </p:cNvSpPr>
            <p:nvPr/>
          </p:nvSpPr>
          <p:spPr bwMode="auto">
            <a:xfrm rot="-2175326">
              <a:off x="45509" y="19747"/>
              <a:ext cx="6705" cy="8569"/>
            </a:xfrm>
            <a:prstGeom prst="upArrow">
              <a:avLst>
                <a:gd name="adj1" fmla="val 50000"/>
                <a:gd name="adj2" fmla="val 50002"/>
              </a:avLst>
            </a:prstGeom>
            <a:solidFill>
              <a:srgbClr val="FFFF00"/>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endParaRPr lang="ru-RU"/>
            </a:p>
          </p:txBody>
        </p:sp>
        <p:sp>
          <p:nvSpPr>
            <p:cNvPr id="11" name="Стрелка вверх 8"/>
            <p:cNvSpPr>
              <a:spLocks noChangeArrowheads="1"/>
            </p:cNvSpPr>
            <p:nvPr/>
          </p:nvSpPr>
          <p:spPr bwMode="auto">
            <a:xfrm rot="-572869">
              <a:off x="27704" y="31367"/>
              <a:ext cx="6706" cy="4269"/>
            </a:xfrm>
            <a:prstGeom prst="upArrow">
              <a:avLst>
                <a:gd name="adj1" fmla="val 50000"/>
                <a:gd name="adj2" fmla="val 50000"/>
              </a:avLst>
            </a:prstGeom>
            <a:solidFill>
              <a:srgbClr val="FFFF00"/>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endParaRPr lang="ru-RU"/>
            </a:p>
          </p:txBody>
        </p:sp>
        <p:sp>
          <p:nvSpPr>
            <p:cNvPr id="12" name="Стрелка вверх 9"/>
            <p:cNvSpPr>
              <a:spLocks noChangeArrowheads="1"/>
            </p:cNvSpPr>
            <p:nvPr/>
          </p:nvSpPr>
          <p:spPr bwMode="auto">
            <a:xfrm rot="9270718">
              <a:off x="30506" y="47579"/>
              <a:ext cx="6706" cy="5128"/>
            </a:xfrm>
            <a:prstGeom prst="upArrow">
              <a:avLst>
                <a:gd name="adj1" fmla="val 50000"/>
                <a:gd name="adj2" fmla="val 50000"/>
              </a:avLst>
            </a:prstGeom>
            <a:solidFill>
              <a:srgbClr val="FFFF00"/>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endParaRPr lang="ru-RU"/>
            </a:p>
          </p:txBody>
        </p:sp>
        <p:sp>
          <p:nvSpPr>
            <p:cNvPr id="13" name="Стрелка вверх 16"/>
            <p:cNvSpPr>
              <a:spLocks noChangeArrowheads="1"/>
            </p:cNvSpPr>
            <p:nvPr/>
          </p:nvSpPr>
          <p:spPr bwMode="auto">
            <a:xfrm rot="-7179428">
              <a:off x="38527" y="44606"/>
              <a:ext cx="6705" cy="10678"/>
            </a:xfrm>
            <a:prstGeom prst="upArrow">
              <a:avLst>
                <a:gd name="adj1" fmla="val 50000"/>
                <a:gd name="adj2" fmla="val 50003"/>
              </a:avLst>
            </a:prstGeom>
            <a:solidFill>
              <a:srgbClr val="FFFF00"/>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endParaRPr lang="ru-RU"/>
            </a:p>
          </p:txBody>
        </p:sp>
        <p:sp>
          <p:nvSpPr>
            <p:cNvPr id="14" name="Стрелка вверх 17"/>
            <p:cNvSpPr>
              <a:spLocks noChangeArrowheads="1"/>
            </p:cNvSpPr>
            <p:nvPr/>
          </p:nvSpPr>
          <p:spPr bwMode="auto">
            <a:xfrm rot="9812275">
              <a:off x="56795" y="52708"/>
              <a:ext cx="6706" cy="5412"/>
            </a:xfrm>
            <a:prstGeom prst="upArrow">
              <a:avLst>
                <a:gd name="adj1" fmla="val 50000"/>
                <a:gd name="adj2" fmla="val 50000"/>
              </a:avLst>
            </a:prstGeom>
            <a:solidFill>
              <a:srgbClr val="FFFF00"/>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endParaRPr lang="ru-RU"/>
            </a:p>
          </p:txBody>
        </p:sp>
        <p:sp>
          <p:nvSpPr>
            <p:cNvPr id="15" name="Стрелка вверх 18"/>
            <p:cNvSpPr>
              <a:spLocks noChangeArrowheads="1"/>
            </p:cNvSpPr>
            <p:nvPr/>
          </p:nvSpPr>
          <p:spPr bwMode="auto">
            <a:xfrm rot="4334707">
              <a:off x="81872" y="28763"/>
              <a:ext cx="6706" cy="8569"/>
            </a:xfrm>
            <a:prstGeom prst="upArrow">
              <a:avLst>
                <a:gd name="adj1" fmla="val 50000"/>
                <a:gd name="adj2" fmla="val 49994"/>
              </a:avLst>
            </a:prstGeom>
            <a:solidFill>
              <a:srgbClr val="FFFF00"/>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endParaRPr lang="ru-RU"/>
            </a:p>
          </p:txBody>
        </p:sp>
      </p:grpSp>
      <p:sp>
        <p:nvSpPr>
          <p:cNvPr id="16" name="Прямоугольник 15"/>
          <p:cNvSpPr/>
          <p:nvPr/>
        </p:nvSpPr>
        <p:spPr>
          <a:xfrm>
            <a:off x="173208" y="6471377"/>
            <a:ext cx="6096000" cy="374077"/>
          </a:xfrm>
          <a:prstGeom prst="rect">
            <a:avLst/>
          </a:prstGeom>
        </p:spPr>
        <p:txBody>
          <a:bodyPr>
            <a:spAutoFit/>
          </a:bodyPr>
          <a:lstStyle/>
          <a:p>
            <a:pPr indent="450215" algn="just">
              <a:lnSpc>
                <a:spcPct val="107000"/>
              </a:lnSpc>
              <a:spcAft>
                <a:spcPts val="0"/>
              </a:spcAft>
            </a:pPr>
            <a:r>
              <a:rPr lang="ru-RU" i="1" dirty="0">
                <a:latin typeface="Times New Roman" panose="02020603050405020304" pitchFamily="18" charset="0"/>
                <a:ea typeface="Times New Roman" panose="02020603050405020304" pitchFamily="18" charset="0"/>
                <a:cs typeface="Times New Roman" panose="02020603050405020304" pitchFamily="18" charset="0"/>
              </a:rPr>
              <a:t>Источник: Энергетическая стратегия округа. </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98244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stretch>
            <a:fillRect/>
          </a:stretch>
        </p:blipFill>
        <p:spPr>
          <a:xfrm>
            <a:off x="249382" y="0"/>
            <a:ext cx="11689484" cy="8258353"/>
          </a:xfrm>
          <a:prstGeom prst="rect">
            <a:avLst/>
          </a:prstGeom>
        </p:spPr>
      </p:pic>
      <p:sp>
        <p:nvSpPr>
          <p:cNvPr id="5" name="Заголовок 1"/>
          <p:cNvSpPr txBox="1">
            <a:spLocks/>
          </p:cNvSpPr>
          <p:nvPr/>
        </p:nvSpPr>
        <p:spPr>
          <a:xfrm>
            <a:off x="1423266" y="-199506"/>
            <a:ext cx="10515600" cy="8312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ru-RU" sz="2800" b="1" dirty="0" smtClean="0"/>
              <a:t>Современные условия: падение добычи нефти</a:t>
            </a:r>
            <a:endParaRPr lang="ru-RU" sz="2800" b="1" dirty="0"/>
          </a:p>
        </p:txBody>
      </p:sp>
    </p:spTree>
    <p:extLst>
      <p:ext uri="{BB962C8B-B14F-4D97-AF65-F5344CB8AC3E}">
        <p14:creationId xmlns:p14="http://schemas.microsoft.com/office/powerpoint/2010/main" val="9110973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426412" y="97120"/>
            <a:ext cx="4495211" cy="6760880"/>
          </a:xfrm>
          <a:prstGeom prst="rect">
            <a:avLst/>
          </a:prstGeom>
        </p:spPr>
      </p:pic>
      <p:pic>
        <p:nvPicPr>
          <p:cNvPr id="5" name="Рисунок 4"/>
          <p:cNvPicPr>
            <a:picLocks noChangeAspect="1"/>
          </p:cNvPicPr>
          <p:nvPr/>
        </p:nvPicPr>
        <p:blipFill>
          <a:blip r:embed="rId3"/>
          <a:stretch>
            <a:fillRect/>
          </a:stretch>
        </p:blipFill>
        <p:spPr>
          <a:xfrm>
            <a:off x="6864973" y="0"/>
            <a:ext cx="5327027" cy="3784756"/>
          </a:xfrm>
          <a:prstGeom prst="rect">
            <a:avLst/>
          </a:prstGeom>
        </p:spPr>
      </p:pic>
      <p:sp>
        <p:nvSpPr>
          <p:cNvPr id="6" name="Стрелка вправо 5"/>
          <p:cNvSpPr/>
          <p:nvPr/>
        </p:nvSpPr>
        <p:spPr>
          <a:xfrm>
            <a:off x="5728447" y="1425388"/>
            <a:ext cx="914400" cy="6723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p:cNvSpPr/>
          <p:nvPr/>
        </p:nvSpPr>
        <p:spPr>
          <a:xfrm rot="5400000">
            <a:off x="1836189" y="3487801"/>
            <a:ext cx="492311" cy="6723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6642848" y="4383741"/>
            <a:ext cx="5549152" cy="1569660"/>
          </a:xfrm>
          <a:prstGeom prst="rect">
            <a:avLst/>
          </a:prstGeom>
          <a:noFill/>
        </p:spPr>
        <p:txBody>
          <a:bodyPr wrap="square" rtlCol="0">
            <a:spAutoFit/>
          </a:bodyPr>
          <a:lstStyle/>
          <a:p>
            <a:r>
              <a:rPr lang="ru-RU" sz="3200" dirty="0" smtClean="0"/>
              <a:t>Влияние ситуации в нефтедобыче на развитие муниципальных образований</a:t>
            </a:r>
            <a:endParaRPr lang="ru-RU" sz="3200" dirty="0"/>
          </a:p>
        </p:txBody>
      </p:sp>
    </p:spTree>
    <p:extLst>
      <p:ext uri="{BB962C8B-B14F-4D97-AF65-F5344CB8AC3E}">
        <p14:creationId xmlns:p14="http://schemas.microsoft.com/office/powerpoint/2010/main" val="37223951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93530" y="485127"/>
            <a:ext cx="5832475" cy="2090648"/>
          </a:xfrm>
        </p:spPr>
        <p:txBody>
          <a:bodyPr>
            <a:normAutofit/>
          </a:bodyPr>
          <a:lstStyle/>
          <a:p>
            <a:pPr algn="l" eaLnBrk="1" hangingPunct="1"/>
            <a:r>
              <a:rPr lang="ru-RU" altLang="ru-RU" sz="1600" b="1" dirty="0" smtClean="0"/>
              <a:t>«</a:t>
            </a:r>
            <a:r>
              <a:rPr lang="ru-RU" altLang="ru-RU" sz="1600" b="1" dirty="0" err="1" smtClean="0"/>
              <a:t>Постколониальные</a:t>
            </a:r>
            <a:r>
              <a:rPr lang="ru-RU" altLang="ru-RU" sz="1600" b="1" dirty="0" smtClean="0"/>
              <a:t>» исследования:</a:t>
            </a:r>
            <a:br>
              <a:rPr lang="ru-RU" altLang="ru-RU" sz="1600" b="1" dirty="0" smtClean="0"/>
            </a:br>
            <a:r>
              <a:rPr lang="ru-RU" altLang="ru-RU" sz="1600" dirty="0" smtClean="0"/>
              <a:t>как </a:t>
            </a:r>
            <a:r>
              <a:rPr lang="ru-RU" altLang="ru-RU" sz="1600" dirty="0"/>
              <a:t>имперские, </a:t>
            </a:r>
            <a:r>
              <a:rPr lang="ru-RU" altLang="ru-RU" sz="1600" dirty="0" smtClean="0"/>
              <a:t>колониальный взгляд определяет восприятие неевропейских народов</a:t>
            </a:r>
            <a:br>
              <a:rPr lang="ru-RU" altLang="ru-RU" sz="1600" dirty="0" smtClean="0"/>
            </a:br>
            <a:r>
              <a:rPr lang="ru-RU" altLang="ru-RU" sz="1600" dirty="0"/>
              <a:t/>
            </a:r>
            <a:br>
              <a:rPr lang="ru-RU" altLang="ru-RU" sz="1600" dirty="0"/>
            </a:br>
            <a:r>
              <a:rPr lang="ru-RU" altLang="ru-RU" sz="1600" dirty="0" smtClean="0"/>
              <a:t>Основная тенденция: </a:t>
            </a:r>
            <a:r>
              <a:rPr lang="ru-RU" altLang="ru-RU" sz="1600" dirty="0" err="1" smtClean="0"/>
              <a:t>экзотизация</a:t>
            </a:r>
            <a:r>
              <a:rPr lang="ru-RU" altLang="ru-RU" sz="1600" dirty="0" smtClean="0"/>
              <a:t>, любование «иным»</a:t>
            </a:r>
            <a:endParaRPr lang="ru-RU" altLang="ru-RU" sz="1600" dirty="0"/>
          </a:p>
        </p:txBody>
      </p:sp>
      <p:pic>
        <p:nvPicPr>
          <p:cNvPr id="16390" name="Picture 6" descr="Orientalism Edward Sa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995" y="143579"/>
            <a:ext cx="4473261" cy="68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minsknews.by/wp-content/uploads/2016/03/Beloe-solntse-pustyini-1024x5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65" y="2809384"/>
            <a:ext cx="5791914" cy="2895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6173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53341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Иллюстрация 8 из 72 для Копи царя Соломона - Генри Хаггард Лабиринт - книги. Источник: Трухина Ирин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0806" y="3848100"/>
            <a:ext cx="37084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3"/>
          <a:stretch>
            <a:fillRect/>
          </a:stretch>
        </p:blipFill>
        <p:spPr>
          <a:xfrm>
            <a:off x="7431111" y="152348"/>
            <a:ext cx="4485916" cy="6768571"/>
          </a:xfrm>
          <a:prstGeom prst="rect">
            <a:avLst/>
          </a:prstGeom>
        </p:spPr>
      </p:pic>
      <p:pic>
        <p:nvPicPr>
          <p:cNvPr id="5" name="Picture 4" descr="Роман Копи царя Соломона.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41" y="3848100"/>
            <a:ext cx="19050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NationStates * View topic - Study of The Empires of O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840" y="-27890"/>
            <a:ext cx="1770063"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2046361" y="4638585"/>
            <a:ext cx="21796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200" dirty="0" smtClean="0"/>
              <a:t>Гендерный аспект восприятия пространства: колонизатор – мужчина, покоренные территории предстают в женском образе</a:t>
            </a:r>
            <a:endParaRPr lang="ru-RU" altLang="ru-RU" sz="1200" dirty="0"/>
          </a:p>
        </p:txBody>
      </p:sp>
      <p:pic>
        <p:nvPicPr>
          <p:cNvPr id="8" name="Рисунок 7"/>
          <p:cNvPicPr>
            <a:picLocks noChangeAspect="1"/>
          </p:cNvPicPr>
          <p:nvPr/>
        </p:nvPicPr>
        <p:blipFill>
          <a:blip r:embed="rId6"/>
          <a:stretch>
            <a:fillRect/>
          </a:stretch>
        </p:blipFill>
        <p:spPr>
          <a:xfrm>
            <a:off x="1990553" y="35908"/>
            <a:ext cx="5397838" cy="4015285"/>
          </a:xfrm>
          <a:prstGeom prst="rect">
            <a:avLst/>
          </a:prstGeom>
        </p:spPr>
      </p:pic>
    </p:spTree>
    <p:extLst>
      <p:ext uri="{BB962C8B-B14F-4D97-AF65-F5344CB8AC3E}">
        <p14:creationId xmlns:p14="http://schemas.microsoft.com/office/powerpoint/2010/main" val="20721724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numto.ugraoopt.ru/upload/iblock/69d/69d4ad1aba936bdc9f3e020d12152c2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7772"/>
            <a:ext cx="12319462" cy="825701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0" y="168494"/>
            <a:ext cx="12319462" cy="1325563"/>
          </a:xfrm>
        </p:spPr>
        <p:txBody>
          <a:bodyPr>
            <a:noAutofit/>
          </a:bodyPr>
          <a:lstStyle/>
          <a:p>
            <a:r>
              <a:rPr lang="ru-RU" sz="4800" b="1" dirty="0" smtClean="0">
                <a:solidFill>
                  <a:srgbClr val="FFFF00"/>
                </a:solidFill>
                <a:effectLst>
                  <a:outerShdw blurRad="38100" dist="38100" dir="2700000" algn="tl">
                    <a:srgbClr val="000000">
                      <a:alpha val="43137"/>
                    </a:srgbClr>
                  </a:outerShdw>
                </a:effectLst>
              </a:rPr>
              <a:t>Классический </a:t>
            </a:r>
            <a:r>
              <a:rPr lang="ru-RU" sz="4800" b="1" dirty="0" err="1" smtClean="0">
                <a:solidFill>
                  <a:srgbClr val="FFFF00"/>
                </a:solidFill>
                <a:effectLst>
                  <a:outerShdw blurRad="38100" dist="38100" dir="2700000" algn="tl">
                    <a:srgbClr val="000000">
                      <a:alpha val="43137"/>
                    </a:srgbClr>
                  </a:outerShdw>
                </a:effectLst>
              </a:rPr>
              <a:t>фронтирный</a:t>
            </a:r>
            <a:r>
              <a:rPr lang="ru-RU" sz="4800" b="1" dirty="0" smtClean="0">
                <a:solidFill>
                  <a:srgbClr val="FFFF00"/>
                </a:solidFill>
                <a:effectLst>
                  <a:outerShdw blurRad="38100" dist="38100" dir="2700000" algn="tl">
                    <a:srgbClr val="000000">
                      <a:alpha val="43137"/>
                    </a:srgbClr>
                  </a:outerShdw>
                </a:effectLst>
              </a:rPr>
              <a:t> конфликт: оз. </a:t>
            </a:r>
            <a:r>
              <a:rPr lang="ru-RU" sz="4800" b="1" dirty="0" err="1" smtClean="0">
                <a:solidFill>
                  <a:srgbClr val="FFFF00"/>
                </a:solidFill>
                <a:effectLst>
                  <a:outerShdw blurRad="38100" dist="38100" dir="2700000" algn="tl">
                    <a:srgbClr val="000000">
                      <a:alpha val="43137"/>
                    </a:srgbClr>
                  </a:outerShdw>
                </a:effectLst>
              </a:rPr>
              <a:t>Нумто</a:t>
            </a:r>
            <a:endParaRPr lang="ru-RU" sz="4800" b="1" dirty="0">
              <a:solidFill>
                <a:srgbClr val="FFFF00"/>
              </a:solidFill>
              <a:effectLst>
                <a:outerShdw blurRad="38100" dist="38100" dir="2700000" algn="tl">
                  <a:srgbClr val="000000">
                    <a:alpha val="43137"/>
                  </a:srgbClr>
                </a:outerShdw>
              </a:effectLst>
            </a:endParaRPr>
          </a:p>
        </p:txBody>
      </p:sp>
      <p:pic>
        <p:nvPicPr>
          <p:cNvPr id="5" name="Рисунок 4"/>
          <p:cNvPicPr>
            <a:picLocks noChangeAspect="1"/>
          </p:cNvPicPr>
          <p:nvPr/>
        </p:nvPicPr>
        <p:blipFill>
          <a:blip r:embed="rId3"/>
          <a:stretch>
            <a:fillRect/>
          </a:stretch>
        </p:blipFill>
        <p:spPr>
          <a:xfrm>
            <a:off x="5957047" y="1690688"/>
            <a:ext cx="5832916" cy="4114800"/>
          </a:xfrm>
          <a:prstGeom prst="rect">
            <a:avLst/>
          </a:prstGeom>
        </p:spPr>
      </p:pic>
      <p:sp>
        <p:nvSpPr>
          <p:cNvPr id="6" name="Пятно 1 5"/>
          <p:cNvSpPr/>
          <p:nvPr/>
        </p:nvSpPr>
        <p:spPr>
          <a:xfrm>
            <a:off x="8074857" y="2709644"/>
            <a:ext cx="520504" cy="613214"/>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a:blip r:embed="rId4"/>
          <a:stretch>
            <a:fillRect/>
          </a:stretch>
        </p:blipFill>
        <p:spPr>
          <a:xfrm>
            <a:off x="182881" y="1494057"/>
            <a:ext cx="6550428" cy="5528273"/>
          </a:xfrm>
          <a:prstGeom prst="rect">
            <a:avLst/>
          </a:prstGeom>
        </p:spPr>
      </p:pic>
      <p:pic>
        <p:nvPicPr>
          <p:cNvPr id="7" name="Рисунок 6"/>
          <p:cNvPicPr>
            <a:picLocks noChangeAspect="1"/>
          </p:cNvPicPr>
          <p:nvPr/>
        </p:nvPicPr>
        <p:blipFill>
          <a:blip r:embed="rId5"/>
          <a:stretch>
            <a:fillRect/>
          </a:stretch>
        </p:blipFill>
        <p:spPr>
          <a:xfrm rot="21123059">
            <a:off x="3705089" y="2085981"/>
            <a:ext cx="8912749" cy="4392484"/>
          </a:xfrm>
          <a:prstGeom prst="rect">
            <a:avLst/>
          </a:prstGeom>
        </p:spPr>
      </p:pic>
    </p:spTree>
    <p:extLst>
      <p:ext uri="{BB962C8B-B14F-4D97-AF65-F5344CB8AC3E}">
        <p14:creationId xmlns:p14="http://schemas.microsoft.com/office/powerpoint/2010/main" val="128471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C:\Users\user\AppData\Local\Temp\presentation_map_UPD_2016083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8250" y="323850"/>
            <a:ext cx="10801350" cy="7243188"/>
          </a:xfrm>
          <a:prstGeom prst="rect">
            <a:avLst/>
          </a:prstGeom>
          <a:noFill/>
          <a:ln>
            <a:noFill/>
          </a:ln>
        </p:spPr>
      </p:pic>
      <p:sp>
        <p:nvSpPr>
          <p:cNvPr id="5" name="TextBox 4"/>
          <p:cNvSpPr txBox="1"/>
          <p:nvPr/>
        </p:nvSpPr>
        <p:spPr>
          <a:xfrm flipH="1">
            <a:off x="136323" y="0"/>
            <a:ext cx="5083376" cy="1200329"/>
          </a:xfrm>
          <a:prstGeom prst="rect">
            <a:avLst/>
          </a:prstGeom>
          <a:noFill/>
        </p:spPr>
        <p:txBody>
          <a:bodyPr wrap="square" rtlCol="0">
            <a:spAutoFit/>
          </a:bodyPr>
          <a:lstStyle/>
          <a:p>
            <a:r>
              <a:rPr lang="ru-RU" sz="2400" b="1" dirty="0" smtClean="0"/>
              <a:t>Зонирование территории Югры по типам социально-экономического развития  </a:t>
            </a:r>
            <a:endParaRPr lang="ru-RU" sz="2400" b="1" dirty="0"/>
          </a:p>
        </p:txBody>
      </p:sp>
    </p:spTree>
    <p:extLst>
      <p:ext uri="{BB962C8B-B14F-4D97-AF65-F5344CB8AC3E}">
        <p14:creationId xmlns:p14="http://schemas.microsoft.com/office/powerpoint/2010/main" val="7624387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8240" y="1888257"/>
            <a:ext cx="5722420" cy="1325563"/>
          </a:xfrm>
        </p:spPr>
        <p:txBody>
          <a:bodyPr>
            <a:normAutofit fontScale="90000"/>
          </a:bodyPr>
          <a:lstStyle/>
          <a:p>
            <a:r>
              <a:rPr lang="ru-RU" sz="3600" b="1" dirty="0" smtClean="0"/>
              <a:t>Внутренняя зона: </a:t>
            </a:r>
            <a:br>
              <a:rPr lang="ru-RU" sz="3600" b="1" dirty="0" smtClean="0"/>
            </a:br>
            <a:r>
              <a:rPr lang="ru-RU" sz="3600" b="1" dirty="0" smtClean="0"/>
              <a:t>жизнь </a:t>
            </a:r>
            <a:r>
              <a:rPr lang="ru-RU" sz="3600" b="1" i="1" dirty="0" smtClean="0"/>
              <a:t>после </a:t>
            </a:r>
            <a:r>
              <a:rPr lang="ru-RU" sz="3600" b="1" dirty="0" err="1" smtClean="0"/>
              <a:t>фронтира</a:t>
            </a:r>
            <a:r>
              <a:rPr lang="ru-RU" sz="3600" b="1" dirty="0" smtClean="0"/>
              <a:t/>
            </a:r>
            <a:br>
              <a:rPr lang="ru-RU" sz="3600" b="1" dirty="0" smtClean="0"/>
            </a:br>
            <a:r>
              <a:rPr lang="ru-RU" sz="3600" b="1" dirty="0" smtClean="0"/>
              <a:t/>
            </a:r>
            <a:br>
              <a:rPr lang="ru-RU" sz="3600" b="1" dirty="0" smtClean="0"/>
            </a:br>
            <a:r>
              <a:rPr lang="ru-RU" sz="3600" i="1" dirty="0" smtClean="0"/>
              <a:t>Плюсы: относительно </a:t>
            </a:r>
            <a:r>
              <a:rPr lang="ru-RU" sz="3600" dirty="0" smtClean="0"/>
              <a:t>высокий уровень </a:t>
            </a:r>
            <a:br>
              <a:rPr lang="ru-RU" sz="3600" dirty="0" smtClean="0"/>
            </a:br>
            <a:r>
              <a:rPr lang="ru-RU" sz="3600" dirty="0" smtClean="0"/>
              <a:t>развития инфраструктуры, </a:t>
            </a:r>
            <a:br>
              <a:rPr lang="ru-RU" sz="3600" dirty="0" smtClean="0"/>
            </a:br>
            <a:r>
              <a:rPr lang="ru-RU" sz="3600" dirty="0" err="1" smtClean="0"/>
              <a:t>комфортизация</a:t>
            </a:r>
            <a:r>
              <a:rPr lang="ru-RU" sz="3600" dirty="0" smtClean="0"/>
              <a:t> жизни</a:t>
            </a:r>
            <a:br>
              <a:rPr lang="ru-RU" sz="3600" dirty="0" smtClean="0"/>
            </a:br>
            <a:r>
              <a:rPr lang="ru-RU" sz="3600" dirty="0" smtClean="0"/>
              <a:t/>
            </a:r>
            <a:br>
              <a:rPr lang="ru-RU" sz="3600" dirty="0" smtClean="0"/>
            </a:br>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5660621" y="-192479"/>
            <a:ext cx="7398172" cy="4161471"/>
          </a:xfrm>
          <a:prstGeom prst="rect">
            <a:avLst/>
          </a:prstGeom>
        </p:spPr>
      </p:pic>
      <p:pic>
        <p:nvPicPr>
          <p:cNvPr id="4" name="Рисунок 3"/>
          <p:cNvPicPr>
            <a:picLocks noChangeAspect="1"/>
          </p:cNvPicPr>
          <p:nvPr/>
        </p:nvPicPr>
        <p:blipFill>
          <a:blip r:embed="rId3"/>
          <a:stretch>
            <a:fillRect/>
          </a:stretch>
        </p:blipFill>
        <p:spPr>
          <a:xfrm>
            <a:off x="8806818" y="3551239"/>
            <a:ext cx="3385182" cy="3306761"/>
          </a:xfrm>
          <a:prstGeom prst="rect">
            <a:avLst/>
          </a:prstGeom>
          <a:ln w="38100">
            <a:solidFill>
              <a:srgbClr val="FF0000"/>
            </a:solidFill>
          </a:ln>
        </p:spPr>
      </p:pic>
      <p:sp>
        <p:nvSpPr>
          <p:cNvPr id="7" name="Прямоугольник 6"/>
          <p:cNvSpPr/>
          <p:nvPr/>
        </p:nvSpPr>
        <p:spPr>
          <a:xfrm>
            <a:off x="331109" y="3906275"/>
            <a:ext cx="8475709" cy="3539430"/>
          </a:xfrm>
          <a:prstGeom prst="rect">
            <a:avLst/>
          </a:prstGeom>
        </p:spPr>
        <p:txBody>
          <a:bodyPr wrap="square">
            <a:spAutoFit/>
          </a:bodyPr>
          <a:lstStyle/>
          <a:p>
            <a:r>
              <a:rPr lang="ru-RU" sz="3200" i="1" dirty="0">
                <a:latin typeface="+mj-lt"/>
              </a:rPr>
              <a:t>Минусы:</a:t>
            </a:r>
            <a:r>
              <a:rPr lang="ru-RU" sz="3200" dirty="0">
                <a:latin typeface="+mj-lt"/>
              </a:rPr>
              <a:t> прогрессирующее уменьшение экономической базы (в силу удаленности от основной зоны расселения затруднена диверсификация хозяйства) </a:t>
            </a:r>
            <a:br>
              <a:rPr lang="ru-RU" sz="3200" dirty="0">
                <a:latin typeface="+mj-lt"/>
              </a:rPr>
            </a:br>
            <a:r>
              <a:rPr lang="ru-RU" sz="3200" dirty="0">
                <a:latin typeface="+mj-lt"/>
              </a:rPr>
              <a:t>Нарастание социального иждивенчества, консерватизма</a:t>
            </a:r>
            <a:br>
              <a:rPr lang="ru-RU" sz="3200" dirty="0">
                <a:latin typeface="+mj-lt"/>
              </a:rPr>
            </a:br>
            <a:endParaRPr lang="ru-RU" sz="3200" dirty="0">
              <a:latin typeface="+mj-lt"/>
            </a:endParaRPr>
          </a:p>
        </p:txBody>
      </p:sp>
    </p:spTree>
    <p:extLst>
      <p:ext uri="{BB962C8B-B14F-4D97-AF65-F5344CB8AC3E}">
        <p14:creationId xmlns:p14="http://schemas.microsoft.com/office/powerpoint/2010/main" val="13836189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0"/>
            <a:ext cx="10515600" cy="818216"/>
          </a:xfrm>
        </p:spPr>
        <p:txBody>
          <a:bodyPr>
            <a:normAutofit fontScale="90000"/>
          </a:bodyPr>
          <a:lstStyle/>
          <a:p>
            <a:r>
              <a:rPr lang="ru-RU" sz="2800" b="1" dirty="0" smtClean="0"/>
              <a:t>Варианты дальнейшего развития. Внутри ядерной зоны дифференциация идет по транспортному </a:t>
            </a:r>
            <a:r>
              <a:rPr lang="ru-RU" sz="2800" b="1" dirty="0" err="1" smtClean="0"/>
              <a:t>положениию</a:t>
            </a:r>
            <a:r>
              <a:rPr lang="ru-RU" sz="2800" b="1" dirty="0" smtClean="0"/>
              <a:t> и роли в компании</a:t>
            </a:r>
            <a:endParaRPr lang="ru-RU" sz="2800" b="1" dirty="0"/>
          </a:p>
        </p:txBody>
      </p:sp>
      <p:graphicFrame>
        <p:nvGraphicFramePr>
          <p:cNvPr id="4" name="Таблица 3"/>
          <p:cNvGraphicFramePr>
            <a:graphicFrameLocks noGrp="1"/>
          </p:cNvGraphicFramePr>
          <p:nvPr>
            <p:extLst/>
          </p:nvPr>
        </p:nvGraphicFramePr>
        <p:xfrm>
          <a:off x="112058" y="883397"/>
          <a:ext cx="11967882" cy="6060664"/>
        </p:xfrm>
        <a:graphic>
          <a:graphicData uri="http://schemas.openxmlformats.org/drawingml/2006/table">
            <a:tbl>
              <a:tblPr firstRow="1" bandRow="1">
                <a:tableStyleId>{5C22544A-7EE6-4342-B048-85BDC9FD1C3A}</a:tableStyleId>
              </a:tblPr>
              <a:tblGrid>
                <a:gridCol w="5059032"/>
                <a:gridCol w="6908850"/>
              </a:tblGrid>
              <a:tr h="25859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400" dirty="0" smtClean="0"/>
                        <a:t>Создание «обычной» системы расселения, выход на </a:t>
                      </a:r>
                      <a:r>
                        <a:rPr lang="ru-RU" sz="2400" dirty="0" err="1" smtClean="0"/>
                        <a:t>агломерационнцый</a:t>
                      </a:r>
                      <a:r>
                        <a:rPr lang="ru-RU" sz="2400" dirty="0" smtClean="0"/>
                        <a:t> эффект</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2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t>(для малых</a:t>
                      </a:r>
                      <a:r>
                        <a:rPr lang="ru-RU" sz="1200" baseline="0" dirty="0" smtClean="0"/>
                        <a:t> городов выход в более комфортной среде, чем в центре агломерации, в </a:t>
                      </a:r>
                      <a:r>
                        <a:rPr lang="ru-RU" sz="1200" baseline="0" dirty="0" err="1" smtClean="0"/>
                        <a:t>т.ч</a:t>
                      </a:r>
                      <a:r>
                        <a:rPr lang="ru-RU" sz="1200" baseline="0" dirty="0" smtClean="0"/>
                        <a:t>. Речь о среде для бизнеса)</a:t>
                      </a:r>
                      <a:endParaRPr lang="ru-RU" sz="1200" dirty="0"/>
                    </a:p>
                  </a:txBody>
                  <a:tcPr/>
                </a:tc>
                <a:tc>
                  <a:txBody>
                    <a:bodyPr/>
                    <a:lstStyle/>
                    <a:p>
                      <a:pPr algn="r"/>
                      <a:r>
                        <a:rPr lang="ru-RU" sz="2400" dirty="0" smtClean="0"/>
                        <a:t>Сургут</a:t>
                      </a:r>
                      <a:endParaRPr lang="ru-RU" sz="2400" dirty="0"/>
                    </a:p>
                  </a:txBody>
                  <a:tcPr/>
                </a:tc>
              </a:tr>
              <a:tr h="1317689">
                <a:tc>
                  <a:txBody>
                    <a:bodyPr/>
                    <a:lstStyle/>
                    <a:p>
                      <a:r>
                        <a:rPr lang="ru-RU" sz="2400" dirty="0" smtClean="0"/>
                        <a:t>Превращение в «тыловую» базу для новых (удаленных)</a:t>
                      </a:r>
                      <a:r>
                        <a:rPr lang="ru-RU" sz="2400" baseline="0" dirty="0" smtClean="0"/>
                        <a:t> месторождений</a:t>
                      </a:r>
                    </a:p>
                    <a:p>
                      <a:endParaRPr lang="ru-RU" sz="2400" baseline="0" dirty="0" smtClean="0"/>
                    </a:p>
                    <a:p>
                      <a:r>
                        <a:rPr lang="ru-RU" sz="2400" baseline="0" dirty="0" smtClean="0"/>
                        <a:t>-- но это лишь консервация проблемы</a:t>
                      </a:r>
                      <a:endParaRPr lang="ru-RU" sz="2400" dirty="0"/>
                    </a:p>
                  </a:txBody>
                  <a:tcPr/>
                </a:tc>
                <a:tc>
                  <a:txBody>
                    <a:bodyPr/>
                    <a:lstStyle/>
                    <a:p>
                      <a:pPr algn="l"/>
                      <a:r>
                        <a:rPr lang="ru-RU" sz="2400" dirty="0" smtClean="0"/>
                        <a:t>Когалым, Нефтеюганск, </a:t>
                      </a:r>
                    </a:p>
                    <a:p>
                      <a:pPr algn="l"/>
                      <a:r>
                        <a:rPr lang="en-US" sz="2400" dirty="0" smtClean="0"/>
                        <a:t>[</a:t>
                      </a:r>
                      <a:r>
                        <a:rPr lang="ru-RU" sz="2400" dirty="0" err="1" smtClean="0"/>
                        <a:t>Нягань</a:t>
                      </a:r>
                      <a:r>
                        <a:rPr lang="en-US" sz="2400" baseline="0" dirty="0" smtClean="0"/>
                        <a:t>]</a:t>
                      </a:r>
                      <a:r>
                        <a:rPr lang="ru-RU" sz="2400" baseline="0" dirty="0" smtClean="0"/>
                        <a:t>, </a:t>
                      </a:r>
                      <a:r>
                        <a:rPr lang="ru-RU" sz="2400" baseline="0" dirty="0" err="1" smtClean="0"/>
                        <a:t>Югорск</a:t>
                      </a:r>
                      <a:endParaRPr lang="ru-RU" sz="2400" baseline="0" dirty="0" smtClean="0"/>
                    </a:p>
                    <a:p>
                      <a:pPr algn="r"/>
                      <a:r>
                        <a:rPr lang="ru-RU" sz="2400" baseline="0" dirty="0" smtClean="0"/>
                        <a:t>Радужный</a:t>
                      </a:r>
                      <a:endParaRPr lang="ru-RU" sz="2400" dirty="0"/>
                    </a:p>
                  </a:txBody>
                  <a:tcPr/>
                </a:tc>
              </a:tr>
              <a:tr h="763423">
                <a:tc>
                  <a:txBody>
                    <a:bodyPr/>
                    <a:lstStyle/>
                    <a:p>
                      <a:r>
                        <a:rPr lang="ru-RU" sz="2400" dirty="0" smtClean="0"/>
                        <a:t>Постепенная деградация </a:t>
                      </a:r>
                    </a:p>
                    <a:p>
                      <a:r>
                        <a:rPr lang="ru-RU" sz="2400" dirty="0" smtClean="0"/>
                        <a:t>(например, по варианту </a:t>
                      </a:r>
                      <a:r>
                        <a:rPr lang="ru-RU" sz="2400" dirty="0" err="1" smtClean="0"/>
                        <a:t>Игарки</a:t>
                      </a:r>
                      <a:r>
                        <a:rPr lang="ru-RU" sz="2400" dirty="0" smtClean="0"/>
                        <a:t>)</a:t>
                      </a:r>
                      <a:endParaRPr lang="ru-RU" sz="2400" dirty="0"/>
                    </a:p>
                  </a:txBody>
                  <a:tcPr/>
                </a:tc>
                <a:tc>
                  <a:txBody>
                    <a:bodyPr/>
                    <a:lstStyle/>
                    <a:p>
                      <a:pPr algn="r"/>
                      <a:r>
                        <a:rPr lang="ru-RU" sz="2400" dirty="0" smtClean="0"/>
                        <a:t>Потенциально:</a:t>
                      </a:r>
                    </a:p>
                    <a:p>
                      <a:pPr algn="r"/>
                      <a:r>
                        <a:rPr lang="ru-RU" sz="2400" dirty="0" err="1" smtClean="0"/>
                        <a:t>Покачи</a:t>
                      </a:r>
                      <a:r>
                        <a:rPr lang="ru-RU" sz="2400" dirty="0" smtClean="0"/>
                        <a:t>?</a:t>
                      </a:r>
                      <a:r>
                        <a:rPr lang="en-US" sz="2400" smtClean="0"/>
                        <a:t> </a:t>
                      </a:r>
                      <a:endParaRPr lang="ru-RU" sz="2400" dirty="0" smtClean="0"/>
                    </a:p>
                    <a:p>
                      <a:pPr algn="r"/>
                      <a:endParaRPr lang="ru-RU" sz="2400" dirty="0" smtClean="0"/>
                    </a:p>
                    <a:p>
                      <a:pPr algn="r"/>
                      <a:endParaRPr lang="ru-RU" sz="2400" dirty="0"/>
                    </a:p>
                  </a:txBody>
                  <a:tcPr/>
                </a:tc>
              </a:tr>
            </a:tbl>
          </a:graphicData>
        </a:graphic>
      </p:graphicFrame>
      <p:pic>
        <p:nvPicPr>
          <p:cNvPr id="8194" name="Picture 2" descr="http://ugranow.ru/wp-content/uploads/2015/12/55fa8529b64f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3490" y="1013917"/>
            <a:ext cx="3741902" cy="235087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admpokachi.ru/upload/iblock/9f7/Gor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490" y="4871444"/>
            <a:ext cx="3124548" cy="2072617"/>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599679" y="3429970"/>
            <a:ext cx="3480261" cy="1957647"/>
          </a:xfrm>
          <a:prstGeom prst="rect">
            <a:avLst/>
          </a:prstGeom>
        </p:spPr>
      </p:pic>
    </p:spTree>
    <p:extLst>
      <p:ext uri="{BB962C8B-B14F-4D97-AF65-F5344CB8AC3E}">
        <p14:creationId xmlns:p14="http://schemas.microsoft.com/office/powerpoint/2010/main" val="20760358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4778" y="396276"/>
            <a:ext cx="10515600" cy="1325563"/>
          </a:xfrm>
        </p:spPr>
        <p:txBody>
          <a:bodyPr>
            <a:normAutofit fontScale="90000"/>
          </a:bodyPr>
          <a:lstStyle/>
          <a:p>
            <a:r>
              <a:rPr lang="ru-RU" b="1" dirty="0" smtClean="0"/>
              <a:t>Зона экономического роста:</a:t>
            </a:r>
            <a:r>
              <a:rPr lang="ru-RU" dirty="0" smtClean="0"/>
              <a:t/>
            </a:r>
            <a:br>
              <a:rPr lang="ru-RU" dirty="0" smtClean="0"/>
            </a:br>
            <a:r>
              <a:rPr lang="ru-RU" dirty="0" smtClean="0"/>
              <a:t>основной источник экономического роста</a:t>
            </a:r>
            <a:br>
              <a:rPr lang="ru-RU" dirty="0" smtClean="0"/>
            </a:br>
            <a:r>
              <a:rPr lang="ru-RU" dirty="0" smtClean="0"/>
              <a:t>При этом: </a:t>
            </a:r>
            <a:r>
              <a:rPr lang="ru-RU" dirty="0" smtClean="0"/>
              <a:t>низкий </a:t>
            </a:r>
            <a:r>
              <a:rPr lang="ru-RU" dirty="0" smtClean="0"/>
              <a:t>уровень развития инфраструктуры</a:t>
            </a:r>
            <a:endParaRPr lang="ru-RU" dirty="0"/>
          </a:p>
        </p:txBody>
      </p:sp>
      <p:pic>
        <p:nvPicPr>
          <p:cNvPr id="4" name="Picture 14" descr="zolotaya-ribk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83210" y="96080"/>
            <a:ext cx="1541177" cy="962978"/>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a:stretch>
            <a:fillRect/>
          </a:stretch>
        </p:blipFill>
        <p:spPr>
          <a:xfrm>
            <a:off x="2687751" y="2515433"/>
            <a:ext cx="6069534" cy="4039913"/>
          </a:xfrm>
          <a:prstGeom prst="rect">
            <a:avLst/>
          </a:prstGeom>
        </p:spPr>
      </p:pic>
    </p:spTree>
    <p:extLst>
      <p:ext uri="{BB962C8B-B14F-4D97-AF65-F5344CB8AC3E}">
        <p14:creationId xmlns:p14="http://schemas.microsoft.com/office/powerpoint/2010/main" val="4392892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94995"/>
          </a:xfrm>
        </p:spPr>
        <p:txBody>
          <a:bodyPr>
            <a:normAutofit fontScale="90000"/>
          </a:bodyPr>
          <a:lstStyle/>
          <a:p>
            <a:r>
              <a:rPr lang="ru-RU" dirty="0" smtClean="0"/>
              <a:t>Разные зоны – разные ресурсы</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7745" y="1099184"/>
            <a:ext cx="9518815" cy="6729695"/>
          </a:xfrm>
        </p:spPr>
      </p:pic>
      <p:sp>
        <p:nvSpPr>
          <p:cNvPr id="5" name="TextBox 4"/>
          <p:cNvSpPr txBox="1"/>
          <p:nvPr/>
        </p:nvSpPr>
        <p:spPr>
          <a:xfrm>
            <a:off x="777240" y="1676400"/>
            <a:ext cx="1554480" cy="923330"/>
          </a:xfrm>
          <a:prstGeom prst="rect">
            <a:avLst/>
          </a:prstGeom>
          <a:noFill/>
        </p:spPr>
        <p:txBody>
          <a:bodyPr wrap="square" rtlCol="0">
            <a:spAutoFit/>
          </a:bodyPr>
          <a:lstStyle/>
          <a:p>
            <a:r>
              <a:rPr lang="ru-RU" dirty="0" smtClean="0"/>
              <a:t>Чум</a:t>
            </a:r>
          </a:p>
          <a:p>
            <a:r>
              <a:rPr lang="ru-RU" dirty="0" smtClean="0"/>
              <a:t>Деньги</a:t>
            </a:r>
          </a:p>
          <a:p>
            <a:r>
              <a:rPr lang="ru-RU" dirty="0" smtClean="0"/>
              <a:t>люди</a:t>
            </a:r>
            <a:endParaRPr lang="ru-RU" dirty="0"/>
          </a:p>
        </p:txBody>
      </p:sp>
      <p:pic>
        <p:nvPicPr>
          <p:cNvPr id="6" name="Рисунок 5"/>
          <p:cNvPicPr>
            <a:picLocks noChangeAspect="1"/>
          </p:cNvPicPr>
          <p:nvPr/>
        </p:nvPicPr>
        <p:blipFill>
          <a:blip r:embed="rId3"/>
          <a:stretch>
            <a:fillRect/>
          </a:stretch>
        </p:blipFill>
        <p:spPr>
          <a:xfrm>
            <a:off x="1732242" y="1099184"/>
            <a:ext cx="1529117" cy="1746641"/>
          </a:xfrm>
          <a:prstGeom prst="rect">
            <a:avLst/>
          </a:prstGeom>
          <a:ln w="28575">
            <a:solidFill>
              <a:schemeClr val="accent6"/>
            </a:solidFill>
          </a:ln>
        </p:spPr>
      </p:pic>
      <p:pic>
        <p:nvPicPr>
          <p:cNvPr id="7" name="Picture 14" descr="zolotaya-rib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0974" y="3718560"/>
            <a:ext cx="1541177" cy="962978"/>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pic>
        <p:nvPicPr>
          <p:cNvPr id="12" name="Рисунок 11"/>
          <p:cNvPicPr>
            <a:picLocks noChangeAspect="1"/>
          </p:cNvPicPr>
          <p:nvPr/>
        </p:nvPicPr>
        <p:blipFill>
          <a:blip r:embed="rId5"/>
          <a:stretch>
            <a:fillRect/>
          </a:stretch>
        </p:blipFill>
        <p:spPr>
          <a:xfrm>
            <a:off x="5702614" y="4200049"/>
            <a:ext cx="1873568" cy="1830165"/>
          </a:xfrm>
          <a:prstGeom prst="rect">
            <a:avLst/>
          </a:prstGeom>
          <a:ln w="38100">
            <a:solidFill>
              <a:srgbClr val="FF0000"/>
            </a:solidFill>
          </a:ln>
        </p:spPr>
      </p:pic>
    </p:spTree>
    <p:extLst>
      <p:ext uri="{BB962C8B-B14F-4D97-AF65-F5344CB8AC3E}">
        <p14:creationId xmlns:p14="http://schemas.microsoft.com/office/powerpoint/2010/main" val="2161531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http://ud.cronwell.com/upload/iblock/8c1/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301" y="4658556"/>
            <a:ext cx="4931814" cy="327965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visithm.com/upload/iblock/bc6/bc656d2b7912f38986fe26ad13d65d7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3919" y="3757353"/>
            <a:ext cx="5563581" cy="370500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fontScale="90000"/>
          </a:bodyPr>
          <a:lstStyle/>
          <a:p>
            <a:r>
              <a:rPr lang="ru-RU" dirty="0" smtClean="0"/>
              <a:t>Окраинные зоны, «куда не дошел </a:t>
            </a:r>
            <a:r>
              <a:rPr lang="ru-RU" dirty="0" err="1" smtClean="0"/>
              <a:t>фронтир</a:t>
            </a:r>
            <a:r>
              <a:rPr lang="ru-RU" dirty="0" smtClean="0"/>
              <a:t>»: источник брендов и идентичности</a:t>
            </a:r>
            <a:endParaRPr lang="ru-RU" dirty="0"/>
          </a:p>
        </p:txBody>
      </p:sp>
      <p:pic>
        <p:nvPicPr>
          <p:cNvPr id="4" name="Рисунок 3"/>
          <p:cNvPicPr>
            <a:picLocks noChangeAspect="1"/>
          </p:cNvPicPr>
          <p:nvPr/>
        </p:nvPicPr>
        <p:blipFill>
          <a:blip r:embed="rId4"/>
          <a:stretch>
            <a:fillRect/>
          </a:stretch>
        </p:blipFill>
        <p:spPr>
          <a:xfrm>
            <a:off x="-585504" y="4855925"/>
            <a:ext cx="12956534" cy="2002075"/>
          </a:xfrm>
          <a:prstGeom prst="rect">
            <a:avLst/>
          </a:prstGeom>
        </p:spPr>
      </p:pic>
      <p:pic>
        <p:nvPicPr>
          <p:cNvPr id="5122" name="Picture 2" descr="http://postrussia.info/wp-content/uploads/2014/07/%D0%93%D0%B0%D0%B7%D0%BF%D1%80%D0%BE%D0%BC-%D0%A2%D1%80%D0%B0%D0%BD%D1%81%D0%B3%D0%B0%D0%B7-%D0%A1%D1%83%D1%80%D0%B3%D1%83%D1%8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7620" y="1670003"/>
            <a:ext cx="3736180" cy="20873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avia2.ru/media/airports/820-315-m/00/00/292/Khanty-Mansiysk-Airport2-662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4338" y="1670003"/>
            <a:ext cx="7810500"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17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TotalTime>
  <Words>784</Words>
  <Application>Microsoft Office PowerPoint</Application>
  <PresentationFormat>Широкоэкранный</PresentationFormat>
  <Paragraphs>93</Paragraphs>
  <Slides>31</Slides>
  <Notes>2</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31</vt:i4>
      </vt:variant>
    </vt:vector>
  </HeadingPairs>
  <TitlesOfParts>
    <vt:vector size="40" baseType="lpstr">
      <vt:lpstr>맑은 고딕</vt:lpstr>
      <vt:lpstr>Arial</vt:lpstr>
      <vt:lpstr>Calibri</vt:lpstr>
      <vt:lpstr>Calibri Light</vt:lpstr>
      <vt:lpstr>Europe</vt:lpstr>
      <vt:lpstr>Pragmatica</vt:lpstr>
      <vt:lpstr>Pragmatica Bold</vt:lpstr>
      <vt:lpstr>Times New Roman</vt:lpstr>
      <vt:lpstr>Тема Office</vt:lpstr>
      <vt:lpstr>Традиционное и советское наследие и вызовы брендирования Югры</vt:lpstr>
      <vt:lpstr>Презентация PowerPoint</vt:lpstr>
      <vt:lpstr>Презентация PowerPoint</vt:lpstr>
      <vt:lpstr>Презентация PowerPoint</vt:lpstr>
      <vt:lpstr>Внутренняя зона:  жизнь после фронтира  Плюсы: относительно высокий уровень  развития инфраструктуры,  комфортизация жизни  </vt:lpstr>
      <vt:lpstr>Варианты дальнейшего развития. Внутри ядерной зоны дифференциация идет по транспортному положениию и роли в компании</vt:lpstr>
      <vt:lpstr>Зона экономического роста: основной источник экономического роста При этом: низкий уровень развития инфраструктуры</vt:lpstr>
      <vt:lpstr>Разные зоны – разные ресурсы</vt:lpstr>
      <vt:lpstr>Окраинные зоны, «куда не дошел фронтир»: источник брендов и идентичности</vt:lpstr>
      <vt:lpstr>Классическое определение фронтира – граница «между цивилизацией и дикостью»</vt:lpstr>
      <vt:lpstr>Презентация PowerPoint</vt:lpstr>
      <vt:lpstr>Презентация PowerPoint</vt:lpstr>
      <vt:lpstr>Презентация PowerPoint</vt:lpstr>
      <vt:lpstr>Презентация PowerPoint</vt:lpstr>
      <vt:lpstr>Презентация PowerPoint</vt:lpstr>
      <vt:lpstr>Фронтир: зона сверхдоходов, вызывающая интенсивное хозяйственное освоение, радикальную трансформацию социальных институтов и экологической среды; нередко – «имиджегенная» зона страны </vt:lpstr>
      <vt:lpstr>Дух фронтира: ответ на вызов</vt:lpstr>
      <vt:lpstr>На самом деле, разные зоны – разные имиджи  </vt:lpstr>
      <vt:lpstr>Презентация PowerPoint</vt:lpstr>
      <vt:lpstr>Презентация PowerPoint</vt:lpstr>
      <vt:lpstr>Презентация PowerPoint</vt:lpstr>
      <vt:lpstr>Презентация PowerPoint</vt:lpstr>
      <vt:lpstr>Попытка совмещения ТРех  ИСТОЧНИКов  ИДЕИ  БРЕНДА  ЮГРЫ</vt:lpstr>
      <vt:lpstr>Презентация PowerPoint</vt:lpstr>
      <vt:lpstr>Презентация PowerPoint</vt:lpstr>
      <vt:lpstr>Концентрическое освоение нефтяных месторождений Западной Сибири</vt:lpstr>
      <vt:lpstr>Презентация PowerPoint</vt:lpstr>
      <vt:lpstr>Презентация PowerPoint</vt:lpstr>
      <vt:lpstr>«Постколониальные» исследования: как имперские, колониальный взгляд определяет восприятие неевропейских народов  Основная тенденция: экзотизация, любование «иным»</vt:lpstr>
      <vt:lpstr>Презентация PowerPoint</vt:lpstr>
      <vt:lpstr>Классический фронтирный конфликт: оз. Нумто</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NZ</dc:creator>
  <cp:lastModifiedBy>NZ</cp:lastModifiedBy>
  <cp:revision>37</cp:revision>
  <dcterms:created xsi:type="dcterms:W3CDTF">2016-11-14T06:33:19Z</dcterms:created>
  <dcterms:modified xsi:type="dcterms:W3CDTF">2016-11-24T05:15:11Z</dcterms:modified>
</cp:coreProperties>
</file>