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9" r:id="rId11"/>
    <p:sldId id="27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763688" y="1556792"/>
            <a:ext cx="5976664" cy="16561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dirty="0" smtClean="0">
                <a:effectLst/>
                <a:latin typeface="Batang" pitchFamily="18" charset="-127"/>
                <a:ea typeface="Batang" pitchFamily="18" charset="-127"/>
                <a:cs typeface="Angsana New" pitchFamily="18" charset="-34"/>
              </a:rPr>
              <a:t>виртуальная </a:t>
            </a:r>
            <a:r>
              <a:rPr lang="ru-RU" sz="1600" dirty="0" smtClean="0">
                <a:effectLst/>
                <a:latin typeface="Batang" pitchFamily="18" charset="-127"/>
                <a:ea typeface="Batang" pitchFamily="18" charset="-127"/>
                <a:cs typeface="Angsana New" pitchFamily="18" charset="-34"/>
              </a:rPr>
              <a:t>выставка</a:t>
            </a:r>
            <a:br>
              <a:rPr lang="ru-RU" sz="1600" dirty="0" smtClean="0">
                <a:effectLst/>
                <a:latin typeface="Batang" pitchFamily="18" charset="-127"/>
                <a:ea typeface="Batang" pitchFamily="18" charset="-127"/>
                <a:cs typeface="Angsana New" pitchFamily="18" charset="-34"/>
              </a:rPr>
            </a:br>
            <a:r>
              <a:rPr lang="ru-RU" sz="1600" dirty="0" smtClean="0">
                <a:effectLst/>
                <a:latin typeface="Batang" pitchFamily="18" charset="-127"/>
                <a:ea typeface="Batang" pitchFamily="18" charset="-127"/>
                <a:cs typeface="Angsana New" pitchFamily="18" charset="-34"/>
              </a:rPr>
              <a:t/>
            </a:r>
            <a:br>
              <a:rPr lang="ru-RU" sz="1600" dirty="0" smtClean="0">
                <a:effectLst/>
                <a:latin typeface="Batang" pitchFamily="18" charset="-127"/>
                <a:ea typeface="Batang" pitchFamily="18" charset="-127"/>
                <a:cs typeface="Angsana New" pitchFamily="18" charset="-34"/>
              </a:rPr>
            </a:br>
            <a:r>
              <a:rPr lang="ru-RU" sz="3300" dirty="0" smtClean="0">
                <a:effectLst/>
                <a:latin typeface="Arial Black" pitchFamily="34" charset="0"/>
                <a:cs typeface="Angsana New" pitchFamily="18" charset="-34"/>
              </a:rPr>
              <a:t>«</a:t>
            </a:r>
            <a:r>
              <a:rPr lang="ru-RU" sz="3300" dirty="0">
                <a:effectLst/>
                <a:latin typeface="Arial Black" pitchFamily="34" charset="0"/>
                <a:cs typeface="Angsana New" pitchFamily="18" charset="-34"/>
              </a:rPr>
              <a:t>Богатство </a:t>
            </a:r>
            <a:r>
              <a:rPr lang="ru-RU" sz="3300" dirty="0" smtClean="0">
                <a:effectLst/>
                <a:latin typeface="Arial Black" pitchFamily="34" charset="0"/>
                <a:cs typeface="Angsana New" pitchFamily="18" charset="-34"/>
              </a:rPr>
              <a:t/>
            </a:r>
            <a:br>
              <a:rPr lang="ru-RU" sz="3300" dirty="0" smtClean="0">
                <a:effectLst/>
                <a:latin typeface="Arial Black" pitchFamily="34" charset="0"/>
                <a:cs typeface="Angsana New" pitchFamily="18" charset="-34"/>
              </a:rPr>
            </a:br>
            <a:r>
              <a:rPr lang="ru-RU" sz="3300" dirty="0" smtClean="0">
                <a:effectLst/>
                <a:latin typeface="Arial Black" pitchFamily="34" charset="0"/>
                <a:cs typeface="Angsana New" pitchFamily="18" charset="-34"/>
              </a:rPr>
              <a:t>Пушкинского </a:t>
            </a:r>
            <a:r>
              <a:rPr lang="ru-RU" sz="3300" dirty="0">
                <a:effectLst/>
                <a:latin typeface="Arial Black" pitchFamily="34" charset="0"/>
                <a:cs typeface="Angsana New" pitchFamily="18" charset="-34"/>
              </a:rPr>
              <a:t>слога</a:t>
            </a:r>
            <a:r>
              <a:rPr lang="ru-RU" sz="3300" dirty="0" smtClean="0">
                <a:effectLst/>
                <a:latin typeface="Arial Black" pitchFamily="34" charset="0"/>
                <a:cs typeface="Angsana New" pitchFamily="18" charset="-34"/>
              </a:rPr>
              <a:t>»</a:t>
            </a:r>
            <a:r>
              <a:rPr lang="ru-RU" sz="3300" dirty="0">
                <a:effectLst/>
                <a:latin typeface="Arial Black" pitchFamily="34" charset="0"/>
                <a:cs typeface="Angsana New" pitchFamily="18" charset="-34"/>
              </a:rPr>
              <a:t/>
            </a:r>
            <a:br>
              <a:rPr lang="ru-RU" sz="3300" dirty="0">
                <a:effectLst/>
                <a:latin typeface="Arial Black" pitchFamily="34" charset="0"/>
                <a:cs typeface="Angsana New" pitchFamily="18" charset="-34"/>
              </a:rPr>
            </a:br>
            <a:endParaRPr lang="ru-RU" sz="3300" b="0" dirty="0">
              <a:effectLst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4427984" y="3861048"/>
            <a:ext cx="4104456" cy="1368152"/>
          </a:xfrm>
        </p:spPr>
        <p:txBody>
          <a:bodyPr>
            <a:normAutofit/>
          </a:bodyPr>
          <a:lstStyle/>
          <a:p>
            <a:pPr algn="r"/>
            <a:r>
              <a:rPr lang="ru-RU" sz="2000" b="1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посвящен</a:t>
            </a:r>
            <a:r>
              <a:rPr lang="ru-RU" sz="2000" b="1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на</a:t>
            </a:r>
            <a:r>
              <a:rPr lang="ru-RU" sz="2000" b="1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я </a:t>
            </a:r>
            <a:r>
              <a:rPr lang="ru-RU" sz="2000" b="1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221-й годовщине </a:t>
            </a:r>
          </a:p>
          <a:p>
            <a:pPr algn="r"/>
            <a:r>
              <a:rPr lang="ru-RU" sz="2000" b="1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со дня </a:t>
            </a:r>
            <a:r>
              <a:rPr lang="ru-RU" sz="2000" b="1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рождения  А. С</a:t>
            </a:r>
            <a:r>
              <a:rPr lang="ru-RU" sz="2000" b="1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ru-RU" sz="2000" b="1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Пушкина</a:t>
            </a:r>
            <a:endParaRPr lang="ru-RU" sz="2000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009298"/>
            <a:ext cx="2520280" cy="3300022"/>
          </a:xfr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1" y="404666"/>
            <a:ext cx="2376263" cy="69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901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04800" y="1196752"/>
            <a:ext cx="4191000" cy="5127848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56856" y="1340768"/>
            <a:ext cx="4563616" cy="1944216"/>
          </a:xfrm>
        </p:spPr>
        <p:txBody>
          <a:bodyPr>
            <a:noAutofit/>
          </a:bodyPr>
          <a:lstStyle/>
          <a:p>
            <a:pPr marL="0" indent="266700" algn="just">
              <a:spcBef>
                <a:spcPts val="0"/>
              </a:spcBef>
              <a:buNone/>
            </a:pPr>
            <a:r>
              <a:rPr lang="ru-RU" sz="1400" b="1" dirty="0" smtClean="0"/>
              <a:t>Щеголев</a:t>
            </a:r>
            <a:r>
              <a:rPr lang="ru-RU" sz="1400" b="1" dirty="0"/>
              <a:t>, </a:t>
            </a:r>
            <a:r>
              <a:rPr lang="ru-RU" sz="1400" b="1" dirty="0" smtClean="0"/>
              <a:t>П. Е.</a:t>
            </a:r>
            <a:r>
              <a:rPr lang="ru-RU" sz="1400" b="1" dirty="0"/>
              <a:t> </a:t>
            </a:r>
            <a:r>
              <a:rPr lang="ru-RU" sz="1400" b="1" dirty="0" smtClean="0"/>
              <a:t>Дуэль</a:t>
            </a:r>
            <a:r>
              <a:rPr lang="ru-RU" sz="1400" b="1" dirty="0"/>
              <a:t> и смерть </a:t>
            </a:r>
            <a:r>
              <a:rPr lang="ru-RU" sz="1400" b="1" dirty="0" smtClean="0"/>
              <a:t>Пушкина </a:t>
            </a:r>
            <a:r>
              <a:rPr lang="ru-RU" sz="1400" b="1" dirty="0"/>
              <a:t>: </a:t>
            </a:r>
            <a:r>
              <a:rPr lang="ru-RU" sz="1400" b="1" dirty="0" smtClean="0"/>
              <a:t>исслед</a:t>
            </a:r>
            <a:r>
              <a:rPr lang="ru-RU" sz="1400" b="1" dirty="0" smtClean="0"/>
              <a:t>ования</a:t>
            </a:r>
            <a:r>
              <a:rPr lang="ru-RU" sz="1400" b="1" dirty="0" smtClean="0"/>
              <a:t> </a:t>
            </a:r>
            <a:r>
              <a:rPr lang="ru-RU" sz="1400" b="1" dirty="0"/>
              <a:t>и </a:t>
            </a:r>
            <a:r>
              <a:rPr lang="ru-RU" sz="1400" b="1" dirty="0" smtClean="0"/>
              <a:t>материалы : </a:t>
            </a:r>
            <a:r>
              <a:rPr lang="ru-RU" sz="1400" b="1" dirty="0"/>
              <a:t>В 2 </a:t>
            </a:r>
            <a:r>
              <a:rPr lang="ru-RU" sz="1400" b="1" dirty="0" smtClean="0"/>
              <a:t>кн. </a:t>
            </a:r>
            <a:r>
              <a:rPr lang="ru-RU" sz="1400" b="1" dirty="0"/>
              <a:t>/ П. Е. Щеголев. </a:t>
            </a:r>
            <a:r>
              <a:rPr lang="ru-RU" sz="1400" b="1" dirty="0"/>
              <a:t>–</a:t>
            </a:r>
            <a:r>
              <a:rPr lang="ru-RU" sz="1400" b="1" dirty="0" smtClean="0"/>
              <a:t> </a:t>
            </a:r>
            <a:r>
              <a:rPr lang="ru-RU" sz="1400" b="1" dirty="0"/>
              <a:t>Москва : Книга, 1987. </a:t>
            </a:r>
            <a:r>
              <a:rPr lang="ru-RU" sz="1400" b="1" dirty="0"/>
              <a:t>–</a:t>
            </a:r>
            <a:r>
              <a:rPr lang="ru-RU" sz="1400" b="1" dirty="0" smtClean="0"/>
              <a:t> </a:t>
            </a:r>
            <a:r>
              <a:rPr lang="ru-RU" sz="1400" b="1" dirty="0" smtClean="0"/>
              <a:t>576 с</a:t>
            </a:r>
            <a:r>
              <a:rPr lang="ru-RU" sz="1400" b="1" dirty="0" smtClean="0"/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800" b="1" dirty="0" smtClean="0"/>
          </a:p>
          <a:p>
            <a:pPr marL="0" indent="266700" algn="just">
              <a:spcBef>
                <a:spcPts val="0"/>
              </a:spcBef>
              <a:buNone/>
            </a:pPr>
            <a:r>
              <a:rPr lang="ru-RU" sz="1400" dirty="0"/>
              <a:t>П</a:t>
            </a:r>
            <a:r>
              <a:rPr lang="ru-RU" sz="1400" dirty="0" smtClean="0"/>
              <a:t>. Е</a:t>
            </a:r>
            <a:r>
              <a:rPr lang="ru-RU" sz="1400" dirty="0"/>
              <a:t>. Щеголев – известный историк, литературовед, автор многочисленных работ об А.С. Пушкине. Его книга «Дуэль и смерть Пушкина» представляет значительный вклад в отечественную пушкиниану. Это основательное исследование последних лет жизни Пушкина опирается на самый полный свод источников по данной теме</a:t>
            </a:r>
            <a:r>
              <a:rPr lang="ru-RU" sz="1400" dirty="0" smtClean="0"/>
              <a:t>.</a:t>
            </a:r>
            <a:endParaRPr lang="ru-RU" sz="1400" dirty="0"/>
          </a:p>
        </p:txBody>
      </p:sp>
      <p:pic>
        <p:nvPicPr>
          <p:cNvPr id="6146" name="Picture 2" descr="C:\Users\kuzminykhvv\Pictures\2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263028"/>
            <a:ext cx="1908200" cy="2459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kuzminykhvv\Pictures\1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909535"/>
            <a:ext cx="2016224" cy="2471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kuzminykhvv\Pictures\2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63028"/>
            <a:ext cx="1935048" cy="2459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283968" y="3900382"/>
            <a:ext cx="453650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 algn="just"/>
            <a:r>
              <a:rPr lang="ru-RU" sz="1400" b="1" dirty="0" smtClean="0"/>
              <a:t>Гессен</a:t>
            </a:r>
            <a:r>
              <a:rPr lang="ru-RU" sz="1400" b="1" dirty="0"/>
              <a:t>, А. И. Набережная мойки, 12 : </a:t>
            </a:r>
            <a:r>
              <a:rPr lang="ru-RU" sz="1400" b="1" dirty="0" smtClean="0"/>
              <a:t>последняя </a:t>
            </a:r>
            <a:r>
              <a:rPr lang="ru-RU" sz="1400" b="1" dirty="0"/>
              <a:t>квартира А. С. Пушкина / А. И. Гессен</a:t>
            </a:r>
            <a:r>
              <a:rPr lang="ru-RU" sz="1400" b="1" dirty="0" smtClean="0"/>
              <a:t>.</a:t>
            </a:r>
            <a:r>
              <a:rPr lang="ru-RU" sz="1400" b="1" dirty="0"/>
              <a:t> </a:t>
            </a:r>
            <a:r>
              <a:rPr lang="ru-RU" sz="1400" b="1" dirty="0" smtClean="0"/>
              <a:t>– Петрозаводск </a:t>
            </a:r>
            <a:r>
              <a:rPr lang="ru-RU" sz="1400" b="1" dirty="0"/>
              <a:t>: </a:t>
            </a:r>
            <a:r>
              <a:rPr lang="ru-RU" sz="1400" b="1" dirty="0" smtClean="0"/>
              <a:t>Карельское книжное издательство</a:t>
            </a:r>
            <a:r>
              <a:rPr lang="ru-RU" sz="1400" b="1" dirty="0"/>
              <a:t>, 1969</a:t>
            </a:r>
            <a:r>
              <a:rPr lang="ru-RU" sz="1400" b="1" dirty="0" smtClean="0"/>
              <a:t>. – 240 с.</a:t>
            </a:r>
            <a:endParaRPr lang="ru-RU" sz="1400" b="1" dirty="0"/>
          </a:p>
          <a:p>
            <a:pPr indent="266700" algn="just"/>
            <a:endParaRPr lang="ru-RU" sz="800" b="1" dirty="0"/>
          </a:p>
          <a:p>
            <a:pPr indent="266700" algn="just"/>
            <a:r>
              <a:rPr lang="ru-RU" sz="1400" dirty="0"/>
              <a:t>Книга посвящена последним годам жизни классика русской литературы </a:t>
            </a:r>
            <a:r>
              <a:rPr lang="ru-RU" sz="1400" dirty="0" smtClean="0"/>
              <a:t>А. С. </a:t>
            </a:r>
            <a:r>
              <a:rPr lang="ru-RU" sz="1400" dirty="0"/>
              <a:t>Пушкина. В эти годы он жил в Петербурге, любил, страдал, писал, встречался с друзьями</a:t>
            </a:r>
            <a:r>
              <a:rPr lang="ru-RU" sz="1400" dirty="0" smtClean="0"/>
              <a:t>.</a:t>
            </a:r>
          </a:p>
          <a:p>
            <a:pPr indent="266700" algn="just"/>
            <a:r>
              <a:rPr lang="ru-RU" sz="1400" dirty="0" smtClean="0"/>
              <a:t>Взволнованно </a:t>
            </a:r>
            <a:r>
              <a:rPr lang="ru-RU" sz="1400" dirty="0"/>
              <a:t>описывает автор трагические дни, часы и минуты А</a:t>
            </a:r>
            <a:r>
              <a:rPr lang="ru-RU" sz="1400" dirty="0" smtClean="0"/>
              <a:t>. С</a:t>
            </a:r>
            <a:r>
              <a:rPr lang="ru-RU" sz="1400" dirty="0"/>
              <a:t>. Пушкина на Набережной Мойки и прощание с ним народа, воспринявшего смерть поэта как большое национальное горе.</a:t>
            </a:r>
          </a:p>
        </p:txBody>
      </p:sp>
    </p:spTree>
    <p:extLst>
      <p:ext uri="{BB962C8B-B14F-4D97-AF65-F5344CB8AC3E}">
        <p14:creationId xmlns:p14="http://schemas.microsoft.com/office/powerpoint/2010/main" val="161247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927373"/>
            <a:ext cx="86868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800" b="1" i="1" dirty="0" smtClean="0">
                <a:latin typeface="Book Antiqua" pitchFamily="18" charset="0"/>
              </a:rPr>
              <a:t>Представленные книги ждут Вас </a:t>
            </a:r>
          </a:p>
          <a:p>
            <a:pPr algn="ctr">
              <a:buNone/>
            </a:pPr>
            <a:r>
              <a:rPr lang="ru-RU" sz="3800" b="1" i="1" dirty="0" smtClean="0">
                <a:latin typeface="Book Antiqua" pitchFamily="18" charset="0"/>
              </a:rPr>
              <a:t>в фондах Государственной библиотеки Югры!</a:t>
            </a:r>
          </a:p>
          <a:p>
            <a:pPr marL="0" indent="0" algn="ctr">
              <a:buNone/>
            </a:pPr>
            <a:endParaRPr lang="ru-RU" sz="3800" b="1" i="1" dirty="0">
              <a:latin typeface="Book Antiqua" pitchFamily="18" charset="0"/>
            </a:endParaRPr>
          </a:p>
          <a:p>
            <a:pPr algn="ctr">
              <a:buNone/>
            </a:pPr>
            <a:r>
              <a:rPr lang="ru-RU" sz="3800" b="1" i="1" dirty="0" smtClean="0">
                <a:latin typeface="Book Antiqua" pitchFamily="18" charset="0"/>
              </a:rPr>
              <a:t>Благодарим за внимание!</a:t>
            </a:r>
            <a:endParaRPr lang="ru-RU" sz="3800" b="1" i="1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535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23528" y="836712"/>
            <a:ext cx="8352928" cy="1296144"/>
          </a:xfrm>
        </p:spPr>
        <p:txBody>
          <a:bodyPr>
            <a:noAutofit/>
          </a:bodyPr>
          <a:lstStyle/>
          <a:p>
            <a:pPr algn="r"/>
            <a:r>
              <a:rPr lang="ru-RU" sz="1200" b="1" i="1" dirty="0" smtClean="0">
                <a:effectLst/>
              </a:rPr>
              <a:t/>
            </a:r>
            <a:br>
              <a:rPr lang="ru-RU" sz="1200" b="1" i="1" dirty="0" smtClean="0">
                <a:effectLst/>
              </a:rPr>
            </a:br>
            <a:r>
              <a:rPr lang="ru-RU" sz="1200" b="1" i="1" dirty="0" smtClean="0">
                <a:effectLst/>
              </a:rPr>
              <a:t/>
            </a:r>
            <a:br>
              <a:rPr lang="ru-RU" sz="1200" b="1" i="1" dirty="0" smtClean="0">
                <a:effectLst/>
              </a:rPr>
            </a:br>
            <a:r>
              <a:rPr lang="ru-RU" sz="1600" b="1" i="1" dirty="0" smtClean="0">
                <a:effectLst/>
              </a:rPr>
              <a:t>«</a:t>
            </a:r>
            <a:r>
              <a:rPr lang="ru-RU" sz="1600" b="1" i="1" cap="none" dirty="0" smtClean="0">
                <a:effectLst/>
              </a:rPr>
              <a:t>Значение  </a:t>
            </a:r>
            <a:r>
              <a:rPr lang="ru-RU" sz="1600" b="1" i="1" cap="none" dirty="0">
                <a:effectLst/>
              </a:rPr>
              <a:t>Пушкина </a:t>
            </a:r>
            <a:r>
              <a:rPr lang="ru-RU" sz="1600" b="1" i="1" cap="none" dirty="0" smtClean="0">
                <a:effectLst/>
              </a:rPr>
              <a:t> неизмеримо  велико</a:t>
            </a:r>
            <a:r>
              <a:rPr lang="ru-RU" sz="1600" b="1" i="1" cap="none" dirty="0">
                <a:effectLst/>
              </a:rPr>
              <a:t>.</a:t>
            </a:r>
            <a:r>
              <a:rPr lang="ru-RU" sz="1600" i="1" cap="none" dirty="0">
                <a:effectLst/>
              </a:rPr>
              <a:t/>
            </a:r>
            <a:br>
              <a:rPr lang="ru-RU" sz="1600" i="1" cap="none" dirty="0">
                <a:effectLst/>
              </a:rPr>
            </a:br>
            <a:r>
              <a:rPr lang="ru-RU" sz="1600" b="1" i="1" cap="none" dirty="0">
                <a:effectLst/>
              </a:rPr>
              <a:t>Он </a:t>
            </a:r>
            <a:r>
              <a:rPr lang="ru-RU" sz="1600" b="1" i="1" cap="none" dirty="0" smtClean="0">
                <a:effectLst/>
              </a:rPr>
              <a:t> первый  возвел  у  нас  </a:t>
            </a:r>
            <a:r>
              <a:rPr lang="ru-RU" sz="1600" b="1" i="1" cap="none" dirty="0">
                <a:effectLst/>
              </a:rPr>
              <a:t>литературу</a:t>
            </a:r>
            <a:r>
              <a:rPr lang="ru-RU" sz="1600" i="1" cap="none" dirty="0">
                <a:effectLst/>
              </a:rPr>
              <a:t/>
            </a:r>
            <a:br>
              <a:rPr lang="ru-RU" sz="1600" i="1" cap="none" dirty="0">
                <a:effectLst/>
              </a:rPr>
            </a:br>
            <a:r>
              <a:rPr lang="ru-RU" sz="1600" b="1" i="1" cap="none" dirty="0" smtClean="0">
                <a:effectLst/>
              </a:rPr>
              <a:t>в  достоинство  национального  </a:t>
            </a:r>
            <a:r>
              <a:rPr lang="ru-RU" sz="1600" b="1" i="1" cap="none" dirty="0">
                <a:effectLst/>
              </a:rPr>
              <a:t>дела</a:t>
            </a:r>
            <a:r>
              <a:rPr lang="ru-RU" sz="1600" b="1" i="1" cap="none" dirty="0" smtClean="0">
                <a:effectLst/>
              </a:rPr>
              <a:t>...»</a:t>
            </a:r>
            <a:r>
              <a:rPr lang="ru-RU" sz="1600" i="1" dirty="0">
                <a:effectLst/>
              </a:rPr>
              <a:t/>
            </a:r>
            <a:br>
              <a:rPr lang="ru-RU" sz="1600" i="1" dirty="0">
                <a:effectLst/>
              </a:rPr>
            </a:br>
            <a:r>
              <a:rPr lang="ru-RU" sz="1200" b="1" i="1" dirty="0">
                <a:effectLst/>
              </a:rPr>
              <a:t> </a:t>
            </a:r>
            <a:r>
              <a:rPr lang="ru-RU" sz="1200" i="1" dirty="0">
                <a:effectLst/>
              </a:rPr>
              <a:t/>
            </a:r>
            <a:br>
              <a:rPr lang="ru-RU" sz="1200" i="1" dirty="0">
                <a:effectLst/>
              </a:rPr>
            </a:br>
            <a:r>
              <a:rPr lang="ru-RU" sz="1600" i="1" dirty="0">
                <a:effectLst/>
              </a:rPr>
              <a:t>Н. Ч</a:t>
            </a:r>
            <a:r>
              <a:rPr lang="ru-RU" sz="1600" i="1" cap="none" dirty="0">
                <a:effectLst/>
              </a:rPr>
              <a:t>ернышевский</a:t>
            </a:r>
            <a:endParaRPr lang="ru-RU" sz="1600" i="1" cap="none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42016" y="3429000"/>
            <a:ext cx="7962432" cy="3096344"/>
          </a:xfrm>
        </p:spPr>
        <p:txBody>
          <a:bodyPr>
            <a:normAutofit/>
          </a:bodyPr>
          <a:lstStyle/>
          <a:p>
            <a:pPr marL="0" indent="266700" algn="just">
              <a:buNone/>
            </a:pPr>
            <a:r>
              <a:rPr lang="ru-RU" sz="1400" b="1" dirty="0" smtClean="0"/>
              <a:t>6 </a:t>
            </a:r>
            <a:r>
              <a:rPr lang="ru-RU" sz="1400" b="1" dirty="0"/>
              <a:t>июня </a:t>
            </a:r>
            <a:r>
              <a:rPr lang="ru-RU" sz="1400" b="1" dirty="0" smtClean="0"/>
              <a:t>2020 </a:t>
            </a:r>
            <a:r>
              <a:rPr lang="ru-RU" sz="1400" b="1" dirty="0"/>
              <a:t>года – </a:t>
            </a:r>
            <a:r>
              <a:rPr lang="ru-RU" sz="1400" b="1" dirty="0" smtClean="0"/>
              <a:t>221 </a:t>
            </a:r>
            <a:r>
              <a:rPr lang="ru-RU" sz="1400" b="1" dirty="0" smtClean="0"/>
              <a:t>год </a:t>
            </a:r>
            <a:r>
              <a:rPr lang="ru-RU" sz="1400" b="1" dirty="0"/>
              <a:t>со дня рождения Александра Сергеевича Пушкина, великого русского поэта, драматурга и прозаика, основоположника русского литературного языка, родоначальника новой русской литературы, той литературы, которая подарила нам Гоголя, Лермонтова, Некрасова, Достоевского, Тургенева</a:t>
            </a:r>
            <a:r>
              <a:rPr lang="ru-RU" sz="1400" b="1" dirty="0" smtClean="0"/>
              <a:t>, Толстого</a:t>
            </a:r>
            <a:r>
              <a:rPr lang="ru-RU" sz="1400" b="1" dirty="0"/>
              <a:t>, Чехова, Горького, Маяковского, Шолохова. Как метко определил М</a:t>
            </a:r>
            <a:r>
              <a:rPr lang="ru-RU" sz="1400" b="1" dirty="0" smtClean="0"/>
              <a:t>. Горький</a:t>
            </a:r>
            <a:r>
              <a:rPr lang="ru-RU" sz="1400" b="1" dirty="0"/>
              <a:t>, Пушкин – это «начало всех начал». Пушкинское начало живет в творчестве всех великих русских писателей, композиторов, художников и драматургов. Оно восхищало и восхищает, обогащает лучших мастеров художественного слова Европы, Азии, Африки, </a:t>
            </a:r>
            <a:r>
              <a:rPr lang="ru-RU" sz="1400" b="1" dirty="0" smtClean="0"/>
              <a:t>Америки.</a:t>
            </a:r>
          </a:p>
          <a:p>
            <a:pPr marL="0" indent="266700" algn="just">
              <a:buNone/>
            </a:pPr>
            <a:r>
              <a:rPr lang="ru-RU" sz="1400" b="1" dirty="0" smtClean="0"/>
              <a:t>Имя </a:t>
            </a:r>
            <a:r>
              <a:rPr lang="ru-RU" sz="1400" b="1" dirty="0"/>
              <a:t>Пушкина с величайшей любовью передается из поколения в поколение, озаряет наши сердца. Его строки и сегодня звучат как прекрасная, волшебная музыка, но одновременно они полны глубокого смысла, и каждый читатель открывает в его поэзии то, чему </a:t>
            </a:r>
            <a:r>
              <a:rPr lang="ru-RU" sz="1400" b="1" dirty="0" smtClean="0"/>
              <a:t>печалится </a:t>
            </a:r>
            <a:r>
              <a:rPr lang="ru-RU" sz="1400" b="1" dirty="0"/>
              <a:t>или радуется его собственная душа. Поэтому современники и назвали </a:t>
            </a:r>
            <a:r>
              <a:rPr lang="ru-RU" sz="1400" b="1" dirty="0" smtClean="0"/>
              <a:t>А. С. Пушкина </a:t>
            </a:r>
            <a:r>
              <a:rPr lang="ru-RU" sz="1400" b="1" dirty="0"/>
              <a:t>«солнцем русской поэзии».</a:t>
            </a:r>
          </a:p>
        </p:txBody>
      </p:sp>
      <p:pic>
        <p:nvPicPr>
          <p:cNvPr id="1026" name="Picture 2" descr="C:\Users\kuzminykhvv\Documents\writing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016" y="1124744"/>
            <a:ext cx="3209904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001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39552" y="606608"/>
            <a:ext cx="8686800" cy="648072"/>
          </a:xfrm>
        </p:spPr>
        <p:txBody>
          <a:bodyPr>
            <a:normAutofit/>
          </a:bodyPr>
          <a:lstStyle/>
          <a:p>
            <a:pPr algn="ctr"/>
            <a:r>
              <a:rPr lang="ru-RU" sz="2000" b="1" i="1" dirty="0">
                <a:effectLst/>
              </a:rPr>
              <a:t>Страницы жизни поэта</a:t>
            </a:r>
            <a:endParaRPr lang="ru-RU" sz="2000" i="1" dirty="0"/>
          </a:p>
        </p:txBody>
      </p:sp>
      <p:sp>
        <p:nvSpPr>
          <p:cNvPr id="8" name="Объект 7"/>
          <p:cNvSpPr>
            <a:spLocks noGrp="1"/>
          </p:cNvSpPr>
          <p:nvPr>
            <p:ph sz="half" idx="1"/>
          </p:nvPr>
        </p:nvSpPr>
        <p:spPr>
          <a:xfrm>
            <a:off x="450379" y="1412776"/>
            <a:ext cx="3617565" cy="4724400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sz="half" idx="2"/>
          </p:nvPr>
        </p:nvSpPr>
        <p:spPr>
          <a:xfrm>
            <a:off x="3995936" y="1268760"/>
            <a:ext cx="4752528" cy="5415880"/>
          </a:xfrm>
        </p:spPr>
        <p:txBody>
          <a:bodyPr>
            <a:normAutofit lnSpcReduction="10000"/>
          </a:bodyPr>
          <a:lstStyle/>
          <a:p>
            <a:pPr marL="0" indent="0" algn="r" fontAlgn="t">
              <a:buNone/>
            </a:pPr>
            <a:r>
              <a:rPr lang="ru-RU" sz="1600" b="1" i="1" dirty="0">
                <a:latin typeface="+mj-lt"/>
                <a:ea typeface="+mj-ea"/>
                <a:cs typeface="+mj-cs"/>
              </a:rPr>
              <a:t>«Словно </a:t>
            </a:r>
            <a:r>
              <a:rPr lang="ru-RU" sz="1600" b="1" i="1" dirty="0">
                <a:latin typeface="+mj-lt"/>
                <a:ea typeface="+mj-ea"/>
                <a:cs typeface="+mj-cs"/>
              </a:rPr>
              <a:t> зеркало  русской  стихии</a:t>
            </a:r>
            <a:r>
              <a:rPr lang="ru-RU" sz="1600" b="1" i="1" dirty="0">
                <a:latin typeface="+mj-lt"/>
                <a:ea typeface="+mj-ea"/>
                <a:cs typeface="+mj-cs"/>
              </a:rPr>
              <a:t>,</a:t>
            </a:r>
            <a:br>
              <a:rPr lang="ru-RU" sz="1600" b="1" i="1" dirty="0">
                <a:latin typeface="+mj-lt"/>
                <a:ea typeface="+mj-ea"/>
                <a:cs typeface="+mj-cs"/>
              </a:rPr>
            </a:br>
            <a:r>
              <a:rPr lang="ru-RU" sz="1600" b="1" i="1" dirty="0">
                <a:latin typeface="+mj-lt"/>
                <a:ea typeface="+mj-ea"/>
                <a:cs typeface="+mj-cs"/>
              </a:rPr>
              <a:t>Отслужив </a:t>
            </a:r>
            <a:r>
              <a:rPr lang="ru-RU" sz="1600" b="1" i="1" dirty="0">
                <a:latin typeface="+mj-lt"/>
                <a:ea typeface="+mj-ea"/>
                <a:cs typeface="+mj-cs"/>
              </a:rPr>
              <a:t> назначенье  свое</a:t>
            </a:r>
            <a:r>
              <a:rPr lang="ru-RU" sz="1600" b="1" i="1" dirty="0">
                <a:latin typeface="+mj-lt"/>
                <a:ea typeface="+mj-ea"/>
                <a:cs typeface="+mj-cs"/>
              </a:rPr>
              <a:t>,</a:t>
            </a:r>
            <a:br>
              <a:rPr lang="ru-RU" sz="1600" b="1" i="1" dirty="0">
                <a:latin typeface="+mj-lt"/>
                <a:ea typeface="+mj-ea"/>
                <a:cs typeface="+mj-cs"/>
              </a:rPr>
            </a:br>
            <a:r>
              <a:rPr lang="ru-RU" sz="1600" b="1" i="1" dirty="0">
                <a:latin typeface="+mj-lt"/>
                <a:ea typeface="+mj-ea"/>
                <a:cs typeface="+mj-cs"/>
              </a:rPr>
              <a:t>Отразил </a:t>
            </a:r>
            <a:r>
              <a:rPr lang="ru-RU" sz="1600" b="1" i="1" dirty="0">
                <a:latin typeface="+mj-lt"/>
                <a:ea typeface="+mj-ea"/>
                <a:cs typeface="+mj-cs"/>
              </a:rPr>
              <a:t> он  </a:t>
            </a:r>
            <a:r>
              <a:rPr lang="ru-RU" sz="1600" b="1" i="1" dirty="0">
                <a:latin typeface="+mj-lt"/>
                <a:ea typeface="+mj-ea"/>
                <a:cs typeface="+mj-cs"/>
              </a:rPr>
              <a:t>всю </a:t>
            </a:r>
            <a:r>
              <a:rPr lang="ru-RU" sz="1600" b="1" i="1" dirty="0">
                <a:latin typeface="+mj-lt"/>
                <a:ea typeface="+mj-ea"/>
                <a:cs typeface="+mj-cs"/>
              </a:rPr>
              <a:t> душу  </a:t>
            </a:r>
            <a:r>
              <a:rPr lang="ru-RU" sz="1600" b="1" i="1" dirty="0">
                <a:latin typeface="+mj-lt"/>
                <a:ea typeface="+mj-ea"/>
                <a:cs typeface="+mj-cs"/>
              </a:rPr>
              <a:t>России!</a:t>
            </a:r>
            <a:br>
              <a:rPr lang="ru-RU" sz="1600" b="1" i="1" dirty="0">
                <a:latin typeface="+mj-lt"/>
                <a:ea typeface="+mj-ea"/>
                <a:cs typeface="+mj-cs"/>
              </a:rPr>
            </a:br>
            <a:r>
              <a:rPr lang="ru-RU" sz="1600" b="1" i="1" dirty="0">
                <a:latin typeface="+mj-lt"/>
                <a:ea typeface="+mj-ea"/>
                <a:cs typeface="+mj-cs"/>
              </a:rPr>
              <a:t>И </a:t>
            </a:r>
            <a:r>
              <a:rPr lang="ru-RU" sz="1600" b="1" i="1" dirty="0">
                <a:latin typeface="+mj-lt"/>
                <a:ea typeface="+mj-ea"/>
                <a:cs typeface="+mj-cs"/>
              </a:rPr>
              <a:t> погиб</a:t>
            </a:r>
            <a:r>
              <a:rPr lang="ru-RU" sz="1600" b="1" i="1" dirty="0">
                <a:latin typeface="+mj-lt"/>
                <a:ea typeface="+mj-ea"/>
                <a:cs typeface="+mj-cs"/>
              </a:rPr>
              <a:t>, </a:t>
            </a:r>
            <a:r>
              <a:rPr lang="ru-RU" sz="1600" b="1" i="1" dirty="0">
                <a:latin typeface="+mj-lt"/>
                <a:ea typeface="+mj-ea"/>
                <a:cs typeface="+mj-cs"/>
              </a:rPr>
              <a:t> отражая  </a:t>
            </a:r>
            <a:r>
              <a:rPr lang="ru-RU" sz="1600" b="1" i="1" dirty="0">
                <a:latin typeface="+mj-lt"/>
                <a:ea typeface="+mj-ea"/>
                <a:cs typeface="+mj-cs"/>
              </a:rPr>
              <a:t>ее</a:t>
            </a:r>
            <a:r>
              <a:rPr lang="ru-RU" sz="1600" b="1" i="1" dirty="0">
                <a:latin typeface="+mj-lt"/>
                <a:ea typeface="+mj-ea"/>
                <a:cs typeface="+mj-cs"/>
              </a:rPr>
              <a:t>».</a:t>
            </a:r>
          </a:p>
          <a:p>
            <a:pPr marL="0" indent="0" algn="r" fontAlgn="t">
              <a:buNone/>
            </a:pPr>
            <a:endParaRPr lang="ru-RU" sz="600" b="1" i="1" dirty="0"/>
          </a:p>
          <a:p>
            <a:pPr marL="0" indent="0" algn="r" fontAlgn="t">
              <a:buNone/>
            </a:pPr>
            <a:r>
              <a:rPr lang="ru-RU" sz="1600" i="1" dirty="0">
                <a:latin typeface="+mj-lt"/>
                <a:ea typeface="+mj-ea"/>
                <a:cs typeface="+mj-cs"/>
              </a:rPr>
              <a:t>Н. Рубцов</a:t>
            </a:r>
          </a:p>
          <a:p>
            <a:pPr algn="r" fontAlgn="t"/>
            <a:endParaRPr lang="ru-RU" sz="1200" b="1" dirty="0"/>
          </a:p>
          <a:p>
            <a:pPr algn="r"/>
            <a:endParaRPr lang="ru-RU" sz="1200" b="1" dirty="0" smtClean="0"/>
          </a:p>
          <a:p>
            <a:pPr algn="r"/>
            <a:endParaRPr lang="ru-RU" sz="1200" b="1" dirty="0"/>
          </a:p>
          <a:p>
            <a:pPr algn="r"/>
            <a:endParaRPr lang="ru-RU" sz="1200" b="1" dirty="0"/>
          </a:p>
          <a:p>
            <a:pPr marL="0" indent="0">
              <a:buNone/>
            </a:pPr>
            <a:endParaRPr lang="ru-RU" sz="1600" dirty="0" smtClean="0"/>
          </a:p>
          <a:p>
            <a:pPr marL="0" indent="266700" algn="just">
              <a:buNone/>
            </a:pPr>
            <a:r>
              <a:rPr lang="ru-RU" sz="1400" b="1" dirty="0" err="1" smtClean="0"/>
              <a:t>Тыркова</a:t>
            </a:r>
            <a:r>
              <a:rPr lang="ru-RU" sz="1400" b="1" dirty="0" smtClean="0"/>
              <a:t>-Вильямс</a:t>
            </a:r>
            <a:r>
              <a:rPr lang="ru-RU" sz="1400" b="1" dirty="0"/>
              <a:t>, </a:t>
            </a:r>
            <a:r>
              <a:rPr lang="ru-RU" sz="1400" b="1" dirty="0" smtClean="0"/>
              <a:t>А. В. Жизнь </a:t>
            </a:r>
            <a:r>
              <a:rPr lang="ru-RU" sz="1400" b="1" dirty="0" smtClean="0"/>
              <a:t>Пушкина : в 2 т</a:t>
            </a:r>
            <a:r>
              <a:rPr lang="ru-RU" sz="1400" b="1" dirty="0" smtClean="0"/>
              <a:t>. </a:t>
            </a:r>
            <a:r>
              <a:rPr lang="ru-RU" sz="1400" b="1" dirty="0"/>
              <a:t>/ </a:t>
            </a:r>
            <a:r>
              <a:rPr lang="ru-RU" sz="1400" b="1" dirty="0"/>
              <a:t>А. </a:t>
            </a:r>
            <a:r>
              <a:rPr lang="ru-RU" sz="1400" b="1" dirty="0"/>
              <a:t>В. </a:t>
            </a:r>
            <a:r>
              <a:rPr lang="ru-RU" sz="1400" b="1" dirty="0" err="1" smtClean="0"/>
              <a:t>Тыркова</a:t>
            </a:r>
            <a:r>
              <a:rPr lang="ru-RU" sz="1400" b="1" dirty="0"/>
              <a:t>-</a:t>
            </a:r>
            <a:r>
              <a:rPr lang="ru-RU" sz="1400" b="1" dirty="0" smtClean="0"/>
              <a:t>Вильямс</a:t>
            </a:r>
            <a:r>
              <a:rPr lang="ru-RU" sz="1400" b="1" dirty="0"/>
              <a:t>.</a:t>
            </a:r>
            <a:r>
              <a:rPr lang="ru-RU" sz="1400" b="1" dirty="0"/>
              <a:t> </a:t>
            </a:r>
            <a:r>
              <a:rPr lang="ru-RU" sz="1400" b="1" dirty="0"/>
              <a:t>– </a:t>
            </a:r>
            <a:r>
              <a:rPr lang="ru-RU" sz="1400" b="1" dirty="0" smtClean="0"/>
              <a:t>Москва : Молодая гвардия</a:t>
            </a:r>
            <a:r>
              <a:rPr lang="ru-RU" sz="1400" b="1" dirty="0"/>
              <a:t>, 1998. – </a:t>
            </a:r>
            <a:r>
              <a:rPr lang="ru-RU" sz="1400" b="1" dirty="0" smtClean="0"/>
              <a:t>480 с.</a:t>
            </a:r>
          </a:p>
          <a:p>
            <a:pPr marL="0" indent="0">
              <a:spcBef>
                <a:spcPts val="0"/>
              </a:spcBef>
              <a:buNone/>
            </a:pPr>
            <a:endParaRPr lang="ru-RU" sz="800" b="1" dirty="0"/>
          </a:p>
          <a:p>
            <a:pPr marL="0" indent="266700" algn="just">
              <a:buNone/>
            </a:pPr>
            <a:r>
              <a:rPr lang="ru-RU" sz="1400" dirty="0" smtClean="0"/>
              <a:t>Автор </a:t>
            </a:r>
            <a:r>
              <a:rPr lang="ru-RU" sz="1400" dirty="0"/>
              <a:t>книги «Жизнь Пушкина</a:t>
            </a:r>
            <a:r>
              <a:rPr lang="ru-RU" sz="1400" dirty="0" smtClean="0"/>
              <a:t>» </a:t>
            </a:r>
            <a:r>
              <a:rPr lang="ru-RU" sz="1400" dirty="0"/>
              <a:t>А</a:t>
            </a:r>
            <a:r>
              <a:rPr lang="ru-RU" sz="1400" dirty="0" smtClean="0"/>
              <a:t>. В</a:t>
            </a:r>
            <a:r>
              <a:rPr lang="ru-RU" sz="1400" dirty="0"/>
              <a:t>. </a:t>
            </a:r>
            <a:r>
              <a:rPr lang="ru-RU" sz="1400" dirty="0" err="1"/>
              <a:t>Тыркова</a:t>
            </a:r>
            <a:r>
              <a:rPr lang="ru-RU" sz="1400" dirty="0"/>
              <a:t>-Вильямс (</a:t>
            </a:r>
            <a:r>
              <a:rPr lang="ru-RU" sz="1400" dirty="0" smtClean="0"/>
              <a:t>1869–1962</a:t>
            </a:r>
            <a:r>
              <a:rPr lang="ru-RU" sz="1400" dirty="0" smtClean="0"/>
              <a:t>) </a:t>
            </a:r>
            <a:r>
              <a:rPr lang="ru-RU" sz="1400" dirty="0"/>
              <a:t>более сорока лет своей жизни провела вдали от России. </a:t>
            </a:r>
            <a:r>
              <a:rPr lang="ru-RU" sz="1400" dirty="0" smtClean="0"/>
              <a:t>Неудивительно, что </a:t>
            </a:r>
            <a:r>
              <a:rPr lang="ru-RU" sz="1400" dirty="0"/>
              <a:t>ее книга, первый том которой вышел в свет в П</a:t>
            </a:r>
            <a:r>
              <a:rPr lang="ru-RU" sz="1400" dirty="0" smtClean="0"/>
              <a:t>ариже </a:t>
            </a:r>
            <a:r>
              <a:rPr lang="ru-RU" sz="1400" dirty="0"/>
              <a:t>в 1929 году, а второй – там же почти двадцать лет спустя, оказалась совершенно неизвестной в нашей стране. А между тем это, пожалуй, </a:t>
            </a:r>
            <a:r>
              <a:rPr lang="ru-RU" sz="1400" dirty="0" smtClean="0"/>
              <a:t>наиболее </a:t>
            </a:r>
            <a:r>
              <a:rPr lang="ru-RU" sz="1400" dirty="0"/>
              <a:t>полная и обстоятельная биография великого поэта. Ее отличают доскональное знание материала, изумительный русский язык и, главное, огромная любовь к герою.</a:t>
            </a:r>
          </a:p>
          <a:p>
            <a:pPr algn="r"/>
            <a:endParaRPr lang="ru-RU" sz="1200" dirty="0"/>
          </a:p>
        </p:txBody>
      </p:sp>
      <p:pic>
        <p:nvPicPr>
          <p:cNvPr id="10" name="Рисунок 9" descr="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21516"/>
            <a:ext cx="2520280" cy="17914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Рисунок 10" descr="C:\Users\kuzminykhvv\Pictures\-cDcvra_VSmqG6cvorHMp2wdUyNi3VHbbh1XL2QbVyloWw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789040"/>
            <a:ext cx="3251304" cy="25202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57537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95536" y="620688"/>
            <a:ext cx="4191000" cy="5616624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347864" y="1124744"/>
            <a:ext cx="5328592" cy="5256584"/>
          </a:xfrm>
        </p:spPr>
        <p:txBody>
          <a:bodyPr>
            <a:normAutofit fontScale="25000" lnSpcReduction="20000"/>
          </a:bodyPr>
          <a:lstStyle/>
          <a:p>
            <a:endParaRPr lang="ru-RU" sz="1200" b="1" dirty="0" smtClean="0"/>
          </a:p>
          <a:p>
            <a:pPr marL="0" indent="266700" algn="just">
              <a:buNone/>
            </a:pPr>
            <a:r>
              <a:rPr lang="ru-RU" sz="5600" b="1" dirty="0" smtClean="0"/>
              <a:t>Волков</a:t>
            </a:r>
            <a:r>
              <a:rPr lang="ru-RU" sz="5600" b="1" dirty="0"/>
              <a:t>, </a:t>
            </a:r>
            <a:r>
              <a:rPr lang="ru-RU" sz="5600" b="1" dirty="0" smtClean="0"/>
              <a:t>Г. Н. Мир </a:t>
            </a:r>
            <a:r>
              <a:rPr lang="ru-RU" sz="5600" b="1" dirty="0"/>
              <a:t>Пушкина: личность, мировоззрение, окружение / Г</a:t>
            </a:r>
            <a:r>
              <a:rPr lang="ru-RU" sz="5600" b="1" dirty="0" smtClean="0"/>
              <a:t>. Н</a:t>
            </a:r>
            <a:r>
              <a:rPr lang="ru-RU" sz="5600" b="1" dirty="0"/>
              <a:t>. Волков. – </a:t>
            </a:r>
            <a:r>
              <a:rPr lang="ru-RU" sz="5600" b="1" dirty="0" smtClean="0"/>
              <a:t>М</a:t>
            </a:r>
            <a:r>
              <a:rPr lang="ru-RU" sz="5600" b="1" dirty="0" smtClean="0"/>
              <a:t>осква</a:t>
            </a:r>
            <a:r>
              <a:rPr lang="ru-RU" sz="5600" b="1" dirty="0" smtClean="0"/>
              <a:t> : Молодая </a:t>
            </a:r>
            <a:r>
              <a:rPr lang="ru-RU" sz="5600" b="1" dirty="0"/>
              <a:t>гвардия, 1989. – </a:t>
            </a:r>
            <a:r>
              <a:rPr lang="ru-RU" sz="5600" b="1" dirty="0" smtClean="0"/>
              <a:t>272 с.</a:t>
            </a:r>
            <a:endParaRPr lang="ru-RU" sz="5600" b="1" dirty="0"/>
          </a:p>
          <a:p>
            <a:pPr marL="0" indent="266700" algn="just">
              <a:buNone/>
            </a:pPr>
            <a:endParaRPr lang="ru-RU" sz="3200" b="1" dirty="0" smtClean="0"/>
          </a:p>
          <a:p>
            <a:pPr marL="0" indent="266700" algn="just">
              <a:buNone/>
            </a:pPr>
            <a:r>
              <a:rPr lang="ru-RU" sz="5600" dirty="0" smtClean="0"/>
              <a:t>Александр </a:t>
            </a:r>
            <a:r>
              <a:rPr lang="ru-RU" sz="5600" dirty="0"/>
              <a:t>Сергеевич Пушкин был не только великим поэтом, но и мыслителем с особым, сложным мировоззрением, прозорливым историком, человеком государственного ума. Раздвинуть рамки изучения социально-исторического фона жизни и творчества поэта, понять его связи с «духом времени</a:t>
            </a:r>
            <a:r>
              <a:rPr lang="ru-RU" sz="5600" dirty="0" smtClean="0"/>
              <a:t>» </a:t>
            </a:r>
            <a:r>
              <a:rPr lang="ru-RU" sz="5600" dirty="0" smtClean="0"/>
              <a:t>– </a:t>
            </a:r>
            <a:r>
              <a:rPr lang="ru-RU" sz="5600" dirty="0" smtClean="0"/>
              <a:t>вот </a:t>
            </a:r>
            <a:r>
              <a:rPr lang="ru-RU" sz="5600" dirty="0"/>
              <a:t>важнейшая цель книги ученого и писателя, доктора философских наук Генриха Волкова, автора таких популярных книг, как «</a:t>
            </a:r>
            <a:r>
              <a:rPr lang="ru-RU" sz="5600" dirty="0" smtClean="0"/>
              <a:t>У</a:t>
            </a:r>
            <a:r>
              <a:rPr lang="ru-RU" sz="800" dirty="0"/>
              <a:t>   </a:t>
            </a:r>
            <a:r>
              <a:rPr lang="ru-RU" sz="5600" dirty="0" smtClean="0"/>
              <a:t>колыбели </a:t>
            </a:r>
            <a:r>
              <a:rPr lang="ru-RU" sz="5600" dirty="0"/>
              <a:t>науки», «Сова Минервы», «Три лика культуры</a:t>
            </a:r>
            <a:r>
              <a:rPr lang="ru-RU" sz="5600" dirty="0" smtClean="0"/>
              <a:t>» </a:t>
            </a:r>
            <a:r>
              <a:rPr lang="ru-RU" sz="5600" dirty="0"/>
              <a:t>и многих других.</a:t>
            </a:r>
          </a:p>
          <a:p>
            <a:pPr marL="0" indent="266700" algn="just">
              <a:buNone/>
            </a:pPr>
            <a:endParaRPr lang="ru-RU" sz="5600" b="1" dirty="0" smtClean="0"/>
          </a:p>
          <a:p>
            <a:pPr marL="0" indent="266700" algn="just"/>
            <a:endParaRPr lang="ru-RU" sz="5600" b="1" dirty="0" smtClean="0"/>
          </a:p>
          <a:p>
            <a:pPr marL="0" indent="266700" algn="just"/>
            <a:endParaRPr lang="ru-RU" sz="5600" b="1" dirty="0" smtClean="0"/>
          </a:p>
          <a:p>
            <a:pPr marL="0" indent="266700" algn="just">
              <a:buNone/>
            </a:pPr>
            <a:r>
              <a:rPr lang="ru-RU" sz="5600" b="1" dirty="0" smtClean="0"/>
              <a:t>Лотман</a:t>
            </a:r>
            <a:r>
              <a:rPr lang="ru-RU" sz="5600" b="1" dirty="0"/>
              <a:t>, </a:t>
            </a:r>
            <a:r>
              <a:rPr lang="ru-RU" sz="5600" b="1" dirty="0" smtClean="0"/>
              <a:t>Ю. М.</a:t>
            </a:r>
            <a:r>
              <a:rPr lang="ru-RU" sz="5600" b="1" dirty="0"/>
              <a:t> </a:t>
            </a:r>
            <a:r>
              <a:rPr lang="ru-RU" sz="5600" b="1" dirty="0" smtClean="0"/>
              <a:t>Пушкин : </a:t>
            </a:r>
            <a:r>
              <a:rPr lang="ru-RU" sz="5600" b="1" dirty="0"/>
              <a:t>Биография писателя; Статьи и заметки. </a:t>
            </a:r>
            <a:r>
              <a:rPr lang="ru-RU" sz="5600" b="1" dirty="0" smtClean="0"/>
              <a:t>1960–1990</a:t>
            </a:r>
            <a:r>
              <a:rPr lang="ru-RU" sz="5600" b="1" dirty="0"/>
              <a:t>; «Евгений Онегин». Комментарий / Ю</a:t>
            </a:r>
            <a:r>
              <a:rPr lang="ru-RU" sz="5600" b="1" dirty="0" smtClean="0"/>
              <a:t>. М</a:t>
            </a:r>
            <a:r>
              <a:rPr lang="ru-RU" sz="5600" b="1" dirty="0"/>
              <a:t>. Лотман. – </a:t>
            </a:r>
            <a:r>
              <a:rPr lang="ru-RU" sz="5600" b="1" dirty="0" smtClean="0"/>
              <a:t>Санкт-Петербург : Искусство-СПб</a:t>
            </a:r>
            <a:r>
              <a:rPr lang="ru-RU" sz="5600" b="1" dirty="0"/>
              <a:t>, 1997. – </a:t>
            </a:r>
            <a:r>
              <a:rPr lang="ru-RU" sz="5600" b="1" dirty="0" smtClean="0"/>
              <a:t>847 с.</a:t>
            </a:r>
          </a:p>
          <a:p>
            <a:pPr marL="0" indent="266700" algn="just">
              <a:buNone/>
            </a:pPr>
            <a:endParaRPr lang="ru-RU" sz="4800" b="1" dirty="0"/>
          </a:p>
          <a:p>
            <a:pPr marL="0" indent="266700" algn="just">
              <a:buNone/>
            </a:pPr>
            <a:r>
              <a:rPr lang="ru-RU" sz="5600" dirty="0" smtClean="0"/>
              <a:t>В </a:t>
            </a:r>
            <a:r>
              <a:rPr lang="ru-RU" sz="5600" dirty="0"/>
              <a:t>книге впервые собраны все работы Ю</a:t>
            </a:r>
            <a:r>
              <a:rPr lang="ru-RU" sz="5600" dirty="0" smtClean="0"/>
              <a:t>. М</a:t>
            </a:r>
            <a:r>
              <a:rPr lang="ru-RU" sz="5600" dirty="0"/>
              <a:t>. Лотмана, посвященные жизни и творчеству великого русского поэта. </a:t>
            </a:r>
            <a:r>
              <a:rPr lang="ru-RU" sz="5600" dirty="0" smtClean="0"/>
              <a:t>Книга </a:t>
            </a:r>
            <a:r>
              <a:rPr lang="ru-RU" sz="5600" dirty="0"/>
              <a:t>состоит из четырех разделов: первый – биография А</a:t>
            </a:r>
            <a:r>
              <a:rPr lang="ru-RU" sz="5600" dirty="0" smtClean="0"/>
              <a:t>. С</a:t>
            </a:r>
            <a:r>
              <a:rPr lang="ru-RU" sz="5600" dirty="0"/>
              <a:t>. Пушкина; второй – статьи и исследования; третий – заметки, рецензии и выступления, посвященные творчеству поэта; четвертый раздел полностью посвящен роману «Евгений Онегин», сюда вошел и знаменитый </a:t>
            </a:r>
            <a:r>
              <a:rPr lang="ru-RU" sz="5600" dirty="0" err="1"/>
              <a:t>лотмановский</a:t>
            </a:r>
            <a:r>
              <a:rPr lang="ru-RU" sz="5600" dirty="0"/>
              <a:t> «Комментарий» к бессмертному творению поэта.</a:t>
            </a:r>
          </a:p>
          <a:p>
            <a:pPr marL="0" indent="0" algn="just">
              <a:buNone/>
            </a:pPr>
            <a:endParaRPr lang="ru-RU" sz="5600" b="1" dirty="0"/>
          </a:p>
          <a:p>
            <a:endParaRPr lang="ru-RU" sz="1700" dirty="0"/>
          </a:p>
        </p:txBody>
      </p:sp>
      <p:pic>
        <p:nvPicPr>
          <p:cNvPr id="3074" name="Picture 2" descr="C:\Users\kuzminykhvv\Pictures\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167189"/>
            <a:ext cx="1905475" cy="2477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kuzminykhvv\Pictures\1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896841"/>
            <a:ext cx="1905475" cy="2586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19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04800" y="1268760"/>
            <a:ext cx="4191000" cy="5055840"/>
          </a:xfrm>
        </p:spPr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07904" y="1340768"/>
            <a:ext cx="4919464" cy="5127848"/>
          </a:xfrm>
        </p:spPr>
        <p:txBody>
          <a:bodyPr>
            <a:normAutofit fontScale="92500" lnSpcReduction="10000"/>
          </a:bodyPr>
          <a:lstStyle/>
          <a:p>
            <a:pPr marL="0" indent="0" algn="r">
              <a:spcBef>
                <a:spcPts val="0"/>
              </a:spcBef>
              <a:buNone/>
            </a:pPr>
            <a:r>
              <a:rPr lang="ru-RU" sz="1600" b="1" i="1" dirty="0">
                <a:latin typeface="+mj-lt"/>
                <a:ea typeface="+mj-ea"/>
                <a:cs typeface="+mj-cs"/>
              </a:rPr>
              <a:t>«</a:t>
            </a:r>
            <a:r>
              <a:rPr lang="ru-RU" sz="1600" b="1" i="1" dirty="0">
                <a:latin typeface="+mj-lt"/>
                <a:ea typeface="+mj-ea"/>
                <a:cs typeface="+mj-cs"/>
              </a:rPr>
              <a:t>И сердце вновь горит и любит – оттого,</a:t>
            </a:r>
            <a:br>
              <a:rPr lang="ru-RU" sz="1600" b="1" i="1" dirty="0">
                <a:latin typeface="+mj-lt"/>
                <a:ea typeface="+mj-ea"/>
                <a:cs typeface="+mj-cs"/>
              </a:rPr>
            </a:br>
            <a:r>
              <a:rPr lang="ru-RU" sz="1600" b="1" i="1" dirty="0">
                <a:latin typeface="+mj-lt"/>
                <a:ea typeface="+mj-ea"/>
                <a:cs typeface="+mj-cs"/>
              </a:rPr>
              <a:t>Что не любить оно не может</a:t>
            </a:r>
            <a:r>
              <a:rPr lang="ru-RU" sz="1600" b="1" i="1" dirty="0" smtClean="0">
                <a:latin typeface="+mj-lt"/>
                <a:ea typeface="+mj-ea"/>
                <a:cs typeface="+mj-cs"/>
              </a:rPr>
              <a:t>».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ru-RU" sz="1100" b="1" i="1" dirty="0">
                <a:latin typeface="+mj-lt"/>
                <a:ea typeface="+mj-ea"/>
                <a:cs typeface="+mj-cs"/>
              </a:rPr>
              <a:t/>
            </a:r>
            <a:br>
              <a:rPr lang="ru-RU" sz="1100" b="1" i="1" dirty="0">
                <a:latin typeface="+mj-lt"/>
                <a:ea typeface="+mj-ea"/>
                <a:cs typeface="+mj-cs"/>
              </a:rPr>
            </a:br>
            <a:r>
              <a:rPr lang="ru-RU" sz="1600" i="1" dirty="0">
                <a:latin typeface="+mj-lt"/>
                <a:ea typeface="+mj-ea"/>
                <a:cs typeface="+mj-cs"/>
              </a:rPr>
              <a:t>А.С</a:t>
            </a:r>
            <a:r>
              <a:rPr lang="ru-RU" sz="1600" i="1" dirty="0">
                <a:latin typeface="+mj-lt"/>
                <a:ea typeface="+mj-ea"/>
                <a:cs typeface="+mj-cs"/>
              </a:rPr>
              <a:t>. </a:t>
            </a:r>
            <a:r>
              <a:rPr lang="ru-RU" sz="1600" i="1" dirty="0">
                <a:latin typeface="+mj-lt"/>
                <a:ea typeface="+mj-ea"/>
                <a:cs typeface="+mj-cs"/>
              </a:rPr>
              <a:t>Пушкин</a:t>
            </a:r>
          </a:p>
          <a:p>
            <a:pPr marL="0" indent="0">
              <a:spcBef>
                <a:spcPts val="0"/>
              </a:spcBef>
              <a:buNone/>
            </a:pPr>
            <a:endParaRPr lang="ru-RU" sz="1600" dirty="0"/>
          </a:p>
          <a:p>
            <a:endParaRPr lang="ru-RU" sz="1200" b="1" dirty="0" smtClean="0"/>
          </a:p>
          <a:p>
            <a:pPr marL="0" indent="0">
              <a:buNone/>
            </a:pPr>
            <a:endParaRPr lang="ru-RU" sz="1400" dirty="0" smtClean="0"/>
          </a:p>
          <a:p>
            <a:pPr marL="0" indent="0">
              <a:buNone/>
            </a:pPr>
            <a:endParaRPr lang="ru-RU" sz="1400" dirty="0" smtClean="0"/>
          </a:p>
          <a:p>
            <a:pPr marL="0" indent="0">
              <a:buNone/>
            </a:pPr>
            <a:r>
              <a:rPr lang="ru-RU" sz="1200" dirty="0" smtClean="0">
                <a:solidFill>
                  <a:schemeClr val="tx1"/>
                </a:solidFill>
              </a:rPr>
              <a:t>          </a:t>
            </a:r>
            <a:endParaRPr lang="ru-RU" sz="1200" b="1" dirty="0" smtClean="0"/>
          </a:p>
          <a:p>
            <a:endParaRPr lang="ru-RU" sz="1200" dirty="0" smtClean="0"/>
          </a:p>
          <a:p>
            <a:pPr marL="0" indent="0">
              <a:buNone/>
            </a:pPr>
            <a:endParaRPr lang="ru-RU" sz="12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12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12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1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1200" b="1" dirty="0" smtClean="0">
              <a:solidFill>
                <a:schemeClr val="tx1"/>
              </a:solidFill>
            </a:endParaRPr>
          </a:p>
          <a:p>
            <a:pPr marL="0" indent="266700" algn="just">
              <a:buNone/>
            </a:pPr>
            <a:r>
              <a:rPr lang="ru-RU" sz="1500" b="1" dirty="0" smtClean="0"/>
              <a:t>Вересаев, </a:t>
            </a:r>
            <a:r>
              <a:rPr lang="ru-RU" sz="1500" b="1" dirty="0"/>
              <a:t>В. В. Спутницы Пушкина </a:t>
            </a:r>
            <a:r>
              <a:rPr lang="ru-RU" sz="1500" b="1" dirty="0" smtClean="0"/>
              <a:t>: </a:t>
            </a:r>
            <a:r>
              <a:rPr lang="ru-RU" sz="1500" b="1" dirty="0"/>
              <a:t>по книге </a:t>
            </a:r>
            <a:r>
              <a:rPr lang="ru-RU" sz="1500" b="1" spc="-10" dirty="0" smtClean="0"/>
              <a:t>В.</a:t>
            </a:r>
            <a:r>
              <a:rPr lang="ru-RU" sz="1600" b="1" spc="-10" dirty="0"/>
              <a:t> </a:t>
            </a:r>
            <a:r>
              <a:rPr lang="ru-RU" sz="1500" b="1" spc="-10" dirty="0" smtClean="0"/>
              <a:t>Вересаева «Спутники</a:t>
            </a:r>
            <a:r>
              <a:rPr lang="ru-RU" sz="1500" b="1" spc="-10" dirty="0"/>
              <a:t> </a:t>
            </a:r>
            <a:r>
              <a:rPr lang="ru-RU" sz="1500" b="1" spc="-10" dirty="0" smtClean="0"/>
              <a:t>Пушкина» </a:t>
            </a:r>
            <a:r>
              <a:rPr lang="ru-RU" sz="1500" b="1" spc="-10" dirty="0" smtClean="0"/>
              <a:t>/ [</a:t>
            </a:r>
            <a:r>
              <a:rPr lang="ru-RU" sz="1500" b="1" spc="-10" dirty="0" smtClean="0"/>
              <a:t>предисл. </a:t>
            </a:r>
            <a:r>
              <a:rPr lang="ru-RU" sz="1500" b="1" spc="-10" dirty="0" smtClean="0"/>
              <a:t>В. Коровина ; </a:t>
            </a:r>
            <a:r>
              <a:rPr lang="ru-RU" sz="1500" b="1" dirty="0" smtClean="0"/>
              <a:t>сост. </a:t>
            </a:r>
            <a:r>
              <a:rPr lang="ru-RU" sz="1500" b="1" dirty="0" smtClean="0"/>
              <a:t>В. </a:t>
            </a:r>
            <a:r>
              <a:rPr lang="ru-RU" sz="1500" b="1" dirty="0" err="1" smtClean="0"/>
              <a:t>Короленкова</a:t>
            </a:r>
            <a:r>
              <a:rPr lang="ru-RU" sz="1500" b="1" dirty="0"/>
              <a:t>]. – </a:t>
            </a:r>
            <a:r>
              <a:rPr lang="ru-RU" sz="1500" b="1" dirty="0" smtClean="0"/>
              <a:t>Москва </a:t>
            </a:r>
            <a:r>
              <a:rPr lang="ru-RU" sz="1500" b="1" dirty="0"/>
              <a:t>: </a:t>
            </a:r>
            <a:r>
              <a:rPr lang="ru-RU" sz="1500" b="1" dirty="0" err="1"/>
              <a:t>Профиздат</a:t>
            </a:r>
            <a:r>
              <a:rPr lang="ru-RU" sz="1500" b="1" dirty="0"/>
              <a:t>, 1996. – 235 с</a:t>
            </a:r>
            <a:r>
              <a:rPr lang="ru-RU" sz="1500" b="1" dirty="0" smtClean="0"/>
              <a:t>.</a:t>
            </a:r>
          </a:p>
          <a:p>
            <a:pPr marL="0" indent="266700" algn="just">
              <a:buNone/>
            </a:pPr>
            <a:endParaRPr lang="ru-RU" sz="900" b="1" dirty="0" smtClean="0"/>
          </a:p>
          <a:p>
            <a:pPr marL="0" indent="266700" algn="just">
              <a:buNone/>
            </a:pPr>
            <a:r>
              <a:rPr lang="ru-RU" sz="1500" dirty="0" smtClean="0"/>
              <a:t>Книга </a:t>
            </a:r>
            <a:r>
              <a:rPr lang="ru-RU" sz="1500" dirty="0"/>
              <a:t>«Спутницы Пушкина» </a:t>
            </a:r>
            <a:r>
              <a:rPr lang="ru-RU" sz="1500" dirty="0"/>
              <a:t>– </a:t>
            </a:r>
            <a:r>
              <a:rPr lang="ru-RU" sz="1500" dirty="0" smtClean="0"/>
              <a:t>литературные портреты </a:t>
            </a:r>
            <a:r>
              <a:rPr lang="ru-RU" sz="1500" dirty="0"/>
              <a:t>женщин пушкинской эпохи, с которыми судьба, так или иначе, связала великого русского поэта, которые оставили заметный след в его жизни и творчестве. Они представляют собой очерки разной степени полноты – от кратких до весьма пространных, но почти </a:t>
            </a:r>
            <a:r>
              <a:rPr lang="ru-RU" sz="1500" dirty="0" smtClean="0"/>
              <a:t>всегда завершенных.</a:t>
            </a:r>
          </a:p>
          <a:p>
            <a:pPr marL="0" indent="0" algn="just">
              <a:buNone/>
            </a:pPr>
            <a:endParaRPr lang="ru-RU" sz="1500" b="1" dirty="0"/>
          </a:p>
          <a:p>
            <a:endParaRPr lang="ru-RU" sz="1200" b="1" dirty="0" smtClean="0"/>
          </a:p>
          <a:p>
            <a:endParaRPr lang="ru-RU" sz="1200" b="1" dirty="0"/>
          </a:p>
          <a:p>
            <a:endParaRPr lang="ru-RU" sz="1200" b="1" dirty="0" smtClean="0"/>
          </a:p>
          <a:p>
            <a:endParaRPr lang="ru-RU" sz="1200" b="1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83568"/>
          </a:xfrm>
        </p:spPr>
        <p:txBody>
          <a:bodyPr>
            <a:normAutofit/>
          </a:bodyPr>
          <a:lstStyle/>
          <a:p>
            <a:pPr algn="ctr"/>
            <a:r>
              <a:rPr lang="ru-RU" sz="2000" b="1" i="1" dirty="0">
                <a:effectLst/>
              </a:rPr>
              <a:t>музы </a:t>
            </a:r>
            <a:r>
              <a:rPr lang="ru-RU" sz="2000" b="1" i="1" dirty="0" smtClean="0">
                <a:effectLst/>
              </a:rPr>
              <a:t>поэта</a:t>
            </a:r>
            <a:endParaRPr lang="ru-RU" sz="2000" i="1" dirty="0">
              <a:effectLst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54152" y="609600"/>
            <a:ext cx="8686800" cy="841248"/>
          </a:xfrm>
          <a:prstGeom prst="rect">
            <a:avLst/>
          </a:prstGeom>
        </p:spPr>
        <p:txBody>
          <a:bodyPr vert="horz" anchor="ctr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600" b="1" dirty="0" smtClean="0">
                <a:effectLst/>
              </a:rPr>
              <a:t/>
            </a:r>
            <a:br>
              <a:rPr lang="ru-RU" sz="1600" b="1" dirty="0" smtClean="0">
                <a:effectLst/>
              </a:rPr>
            </a:br>
            <a:r>
              <a:rPr lang="ru-RU" sz="1600" b="1" dirty="0" smtClean="0">
                <a:effectLst/>
              </a:rPr>
              <a:t/>
            </a:r>
            <a:br>
              <a:rPr lang="ru-RU" sz="1600" b="1" dirty="0" smtClean="0">
                <a:effectLst/>
              </a:rPr>
            </a:br>
            <a:r>
              <a:rPr lang="ru-RU" sz="1600" b="1" dirty="0" smtClean="0">
                <a:effectLst/>
              </a:rPr>
              <a:t/>
            </a:r>
            <a:br>
              <a:rPr lang="ru-RU" sz="1600" b="1" dirty="0" smtClean="0">
                <a:effectLst/>
              </a:rPr>
            </a:br>
            <a:endParaRPr lang="ru-RU" sz="1300" dirty="0"/>
          </a:p>
        </p:txBody>
      </p:sp>
      <p:pic>
        <p:nvPicPr>
          <p:cNvPr id="1026" name="Picture 2" descr="C:\Users\kuzminykhvv\Pictures\1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933056"/>
            <a:ext cx="1872208" cy="2542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kuzminykhvv\Documents\pushkin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152" y="1376792"/>
            <a:ext cx="1872208" cy="241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807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04800" y="1124744"/>
            <a:ext cx="3475112" cy="5199856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55776" y="1052736"/>
            <a:ext cx="6233621" cy="5201749"/>
          </a:xfrm>
        </p:spPr>
        <p:txBody>
          <a:bodyPr>
            <a:noAutofit/>
          </a:bodyPr>
          <a:lstStyle/>
          <a:p>
            <a:pPr marL="0" indent="266700" algn="just">
              <a:spcBef>
                <a:spcPts val="0"/>
              </a:spcBef>
              <a:buNone/>
            </a:pPr>
            <a:r>
              <a:rPr lang="ru-RU" sz="1400" b="1" dirty="0" smtClean="0"/>
              <a:t>Васильева</a:t>
            </a:r>
            <a:r>
              <a:rPr lang="ru-RU" sz="1400" b="1" dirty="0"/>
              <a:t>, </a:t>
            </a:r>
            <a:r>
              <a:rPr lang="ru-RU" sz="1400" b="1" dirty="0" smtClean="0"/>
              <a:t>Л. Н. </a:t>
            </a:r>
            <a:r>
              <a:rPr lang="ru-RU" sz="1400" b="1" dirty="0"/>
              <a:t>Жена и муза : Тайна Александра Пушкина : факты, даты, док., воспоминания, письма, слухи, легенды, стихи и взгляд авт. / </a:t>
            </a:r>
            <a:r>
              <a:rPr lang="ru-RU" sz="1400" b="1" dirty="0" smtClean="0"/>
              <a:t>Л.</a:t>
            </a:r>
            <a:r>
              <a:rPr lang="ru-RU" sz="1400" b="1" dirty="0"/>
              <a:t>   </a:t>
            </a:r>
            <a:r>
              <a:rPr lang="ru-RU" sz="1400" b="1" dirty="0" smtClean="0"/>
              <a:t>Васильева </a:t>
            </a:r>
            <a:r>
              <a:rPr lang="ru-RU" sz="1400" b="1" dirty="0"/>
              <a:t>; пер. с фр. </a:t>
            </a:r>
            <a:r>
              <a:rPr lang="ru-RU" sz="1400" b="1" dirty="0" smtClean="0"/>
              <a:t>А.</a:t>
            </a:r>
            <a:r>
              <a:rPr lang="ru-RU" sz="1400" b="1" dirty="0"/>
              <a:t> </a:t>
            </a:r>
            <a:r>
              <a:rPr lang="ru-RU" sz="1400" b="1" dirty="0" smtClean="0"/>
              <a:t>Бакирова</a:t>
            </a:r>
            <a:r>
              <a:rPr lang="ru-RU" sz="1400" b="1" dirty="0"/>
              <a:t>. </a:t>
            </a:r>
            <a:r>
              <a:rPr lang="ru-RU" sz="1400" b="1" dirty="0" smtClean="0"/>
              <a:t>– Москва </a:t>
            </a:r>
            <a:r>
              <a:rPr lang="ru-RU" sz="1400" b="1" dirty="0"/>
              <a:t>: Атлантида ХХI век</a:t>
            </a:r>
            <a:r>
              <a:rPr lang="ru-RU" sz="1400" b="1" dirty="0" smtClean="0"/>
              <a:t>. </a:t>
            </a:r>
            <a:r>
              <a:rPr lang="ru-RU" sz="1400" dirty="0" smtClean="0"/>
              <a:t>: </a:t>
            </a:r>
            <a:r>
              <a:rPr lang="ru-RU" sz="1400" b="1" dirty="0"/>
              <a:t>ЭКСМО-Пресс,</a:t>
            </a:r>
            <a:r>
              <a:rPr lang="ru-RU" sz="1400" dirty="0"/>
              <a:t> </a:t>
            </a:r>
            <a:r>
              <a:rPr lang="ru-RU" sz="1400" dirty="0" smtClean="0"/>
              <a:t> </a:t>
            </a:r>
            <a:r>
              <a:rPr lang="ru-RU" sz="1400" b="1" dirty="0" smtClean="0"/>
              <a:t>2001</a:t>
            </a:r>
            <a:r>
              <a:rPr lang="ru-RU" sz="1400" b="1" dirty="0"/>
              <a:t>. </a:t>
            </a:r>
            <a:r>
              <a:rPr lang="ru-RU" sz="1400" b="1" dirty="0"/>
              <a:t>– </a:t>
            </a:r>
            <a:r>
              <a:rPr lang="ru-RU" sz="1400" b="1" dirty="0"/>
              <a:t>446 с. </a:t>
            </a:r>
            <a:r>
              <a:rPr lang="ru-RU" sz="1400" b="1" dirty="0" smtClean="0"/>
              <a:t>– (Собрание сочинений).</a:t>
            </a:r>
          </a:p>
          <a:p>
            <a:pPr marL="0" indent="266700" algn="just">
              <a:spcBef>
                <a:spcPts val="0"/>
              </a:spcBef>
              <a:buNone/>
            </a:pPr>
            <a:endParaRPr lang="ru-RU" sz="600" b="1" dirty="0" smtClean="0"/>
          </a:p>
          <a:p>
            <a:pPr marL="0" indent="266700" algn="just">
              <a:spcBef>
                <a:spcPts val="0"/>
              </a:spcBef>
              <a:buNone/>
            </a:pPr>
            <a:r>
              <a:rPr lang="ru-RU" sz="1400" dirty="0" smtClean="0"/>
              <a:t>Известная </a:t>
            </a:r>
            <a:r>
              <a:rPr lang="ru-RU" sz="1400" dirty="0"/>
              <a:t>поэтесса, писательница, публицист, драматург, переводчик, автор более 25 книг, изданных в России и за рубежом, в том числе мировых бестселлеров «Кремлевские жены» и «Дети Кремля», историко-публицистического исследования «Жены русской короны», книги-альбома «Душа Москвы», предлагает историко-публицистическую работу «Жена и муза», в которой речь идет о тайной и загадочной любви </a:t>
            </a:r>
            <a:r>
              <a:rPr lang="ru-RU" sz="1400" dirty="0" smtClean="0"/>
              <a:t>А. С. </a:t>
            </a:r>
            <a:r>
              <a:rPr lang="ru-RU" sz="1400" dirty="0"/>
              <a:t>Пушкина, которую он тщательно скрывал и </a:t>
            </a:r>
            <a:r>
              <a:rPr lang="ru-RU" sz="1400" dirty="0" smtClean="0"/>
              <a:t>пронес </a:t>
            </a:r>
            <a:r>
              <a:rPr lang="ru-RU" sz="1400" dirty="0"/>
              <a:t>через всю жизнь</a:t>
            </a:r>
            <a:r>
              <a:rPr lang="ru-RU" sz="1400" dirty="0" smtClean="0"/>
              <a:t>.</a:t>
            </a:r>
          </a:p>
          <a:p>
            <a:pPr marL="0" indent="266700" algn="just">
              <a:buNone/>
            </a:pPr>
            <a:endParaRPr lang="ru-RU" sz="1800" b="1" dirty="0" smtClean="0"/>
          </a:p>
          <a:p>
            <a:pPr marL="0" indent="266700" algn="just">
              <a:spcBef>
                <a:spcPts val="0"/>
              </a:spcBef>
              <a:buNone/>
            </a:pPr>
            <a:r>
              <a:rPr lang="ru-RU" sz="1400" b="1" dirty="0" err="1" smtClean="0"/>
              <a:t>Старк</a:t>
            </a:r>
            <a:r>
              <a:rPr lang="ru-RU" sz="1400" b="1" dirty="0" smtClean="0"/>
              <a:t>, В.</a:t>
            </a:r>
            <a:r>
              <a:rPr lang="ru-RU" sz="1400" b="1" dirty="0"/>
              <a:t> </a:t>
            </a:r>
            <a:r>
              <a:rPr lang="ru-RU" sz="1400" b="1" dirty="0" smtClean="0"/>
              <a:t>П. Наталья Гончарова </a:t>
            </a:r>
            <a:r>
              <a:rPr lang="ru-RU" sz="1400" b="1" dirty="0"/>
              <a:t>/ </a:t>
            </a:r>
            <a:r>
              <a:rPr lang="ru-RU" sz="1400" b="1" dirty="0" smtClean="0"/>
              <a:t>В. П.</a:t>
            </a:r>
            <a:r>
              <a:rPr lang="ru-RU" sz="1400" b="1" dirty="0"/>
              <a:t> </a:t>
            </a:r>
            <a:r>
              <a:rPr lang="ru-RU" sz="1400" b="1" dirty="0" err="1"/>
              <a:t>Старк</a:t>
            </a:r>
            <a:r>
              <a:rPr lang="ru-RU" sz="1400" b="1" dirty="0" smtClean="0"/>
              <a:t>. </a:t>
            </a:r>
            <a:r>
              <a:rPr lang="ru-RU" sz="1400" b="1" dirty="0" smtClean="0"/>
              <a:t>– [</a:t>
            </a:r>
            <a:r>
              <a:rPr lang="ru-RU" sz="1400" b="1" dirty="0" smtClean="0"/>
              <a:t>Изд. </a:t>
            </a:r>
            <a:r>
              <a:rPr lang="ru-RU" sz="1400" b="1" dirty="0"/>
              <a:t>3-е]. </a:t>
            </a:r>
            <a:r>
              <a:rPr lang="ru-RU" sz="1400" b="1" dirty="0"/>
              <a:t>– </a:t>
            </a:r>
            <a:r>
              <a:rPr lang="ru-RU" sz="1400" b="1" dirty="0" smtClean="0"/>
              <a:t>Москва </a:t>
            </a:r>
            <a:r>
              <a:rPr lang="ru-RU" sz="1400" b="1" dirty="0"/>
              <a:t>: Молодая гвардия, 2015. </a:t>
            </a:r>
            <a:r>
              <a:rPr lang="ru-RU" sz="1400" b="1" dirty="0" smtClean="0"/>
              <a:t>– 534 с.</a:t>
            </a:r>
          </a:p>
          <a:p>
            <a:pPr marL="0" indent="266700" algn="just">
              <a:spcBef>
                <a:spcPts val="0"/>
              </a:spcBef>
              <a:buNone/>
            </a:pPr>
            <a:endParaRPr lang="ru-RU" sz="600" b="1" dirty="0"/>
          </a:p>
          <a:p>
            <a:pPr marL="0" indent="266700" algn="just">
              <a:spcBef>
                <a:spcPts val="0"/>
              </a:spcBef>
              <a:buNone/>
            </a:pPr>
            <a:r>
              <a:rPr lang="ru-RU" sz="1400" dirty="0"/>
              <a:t>Все, кто знал Наталью Гончарову, сходились в одном: она была изумительной красавицей. Свет ревниво следил за ее успехами, пристально всматривался в ее поступки. Сплетники злословили по поводу ее отношений с Дантесом, приписывали ей равнодушие и прозвали "кружевной душой</a:t>
            </a:r>
            <a:r>
              <a:rPr lang="ru-RU" sz="1400" dirty="0" smtClean="0"/>
              <a:t>". </a:t>
            </a:r>
            <a:r>
              <a:rPr lang="ru-RU" sz="1400" dirty="0"/>
              <a:t>Многие считали ее виновницей гибели Пушкина. Сам же он называл Натали не только своей Мадонной, но также </a:t>
            </a:r>
            <a:r>
              <a:rPr lang="ru-RU" sz="1400" dirty="0" smtClean="0"/>
              <a:t>«женкой» </a:t>
            </a:r>
            <a:r>
              <a:rPr lang="ru-RU" sz="1400" dirty="0"/>
              <a:t>и </a:t>
            </a:r>
            <a:r>
              <a:rPr lang="ru-RU" sz="1400" dirty="0" smtClean="0"/>
              <a:t>«бой-бабой</a:t>
            </a:r>
            <a:r>
              <a:rPr lang="ru-RU" sz="1400" dirty="0" smtClean="0"/>
              <a:t>»</a:t>
            </a:r>
            <a:r>
              <a:rPr lang="ru-RU" sz="1400" dirty="0" smtClean="0"/>
              <a:t>. </a:t>
            </a:r>
            <a:r>
              <a:rPr lang="ru-RU" sz="1400" dirty="0"/>
              <a:t>Она воспитала семерых собственных и троих приемных </a:t>
            </a:r>
            <a:r>
              <a:rPr lang="ru-RU" sz="1400" dirty="0" smtClean="0"/>
              <a:t>детей.</a:t>
            </a:r>
          </a:p>
          <a:p>
            <a:pPr marL="0" indent="266700" algn="just">
              <a:spcBef>
                <a:spcPts val="0"/>
              </a:spcBef>
              <a:buNone/>
            </a:pPr>
            <a:r>
              <a:rPr lang="ru-RU" sz="1400" dirty="0" smtClean="0"/>
              <a:t>Жизнь </a:t>
            </a:r>
            <a:r>
              <a:rPr lang="ru-RU" sz="1400" dirty="0"/>
              <a:t>Натальи Николаевны, в 18 лет ставшей женой первого поэта России, а в 24 года оставшейся вдовой, по сей день вызывает споры, рождает мифы и разноречивые толки. </a:t>
            </a:r>
            <a:endParaRPr lang="ru-RU" sz="1400" dirty="0" smtClean="0"/>
          </a:p>
        </p:txBody>
      </p:sp>
      <p:pic>
        <p:nvPicPr>
          <p:cNvPr id="2050" name="Picture 2" descr="C:\Users\kuzminykhvv\Pictures\Zhena_i_muza._Tajna_Aleksandra_Pushkin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96752"/>
            <a:ext cx="1844569" cy="2321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kuzminykhvv\Documents\Vadim_Stark__Natalya_Goncharova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860965"/>
            <a:ext cx="1844569" cy="2664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612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667544"/>
          </a:xfrm>
        </p:spPr>
        <p:txBody>
          <a:bodyPr>
            <a:normAutofit/>
          </a:bodyPr>
          <a:lstStyle/>
          <a:p>
            <a:pPr algn="ctr"/>
            <a:r>
              <a:rPr lang="ru-RU" sz="1600" b="1" dirty="0" smtClean="0">
                <a:effectLst/>
              </a:rPr>
              <a:t/>
            </a:r>
            <a:br>
              <a:rPr lang="ru-RU" sz="1600" b="1" dirty="0" smtClean="0">
                <a:effectLst/>
              </a:rPr>
            </a:br>
            <a:r>
              <a:rPr lang="ru-RU" sz="2000" b="1" i="1" dirty="0" smtClean="0">
                <a:effectLst/>
              </a:rPr>
              <a:t>Душа </a:t>
            </a:r>
            <a:r>
              <a:rPr lang="ru-RU" sz="2000" b="1" i="1" dirty="0">
                <a:effectLst/>
              </a:rPr>
              <a:t>в заветной </a:t>
            </a:r>
            <a:r>
              <a:rPr lang="ru-RU" sz="2000" b="1" i="1" dirty="0" smtClean="0">
                <a:effectLst/>
              </a:rPr>
              <a:t>лире</a:t>
            </a:r>
            <a:endParaRPr lang="ru-RU" sz="2000" i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r" fontAlgn="t"/>
            <a:endParaRPr lang="ru-RU" sz="1400" b="1" dirty="0"/>
          </a:p>
          <a:p>
            <a:pPr algn="r" fontAlgn="t"/>
            <a:endParaRPr lang="ru-RU" sz="1400" b="1" dirty="0"/>
          </a:p>
          <a:p>
            <a:pPr marL="0" indent="0">
              <a:buNone/>
            </a:pPr>
            <a:r>
              <a:rPr lang="ru-RU" sz="1400" dirty="0"/>
              <a:t>   </a:t>
            </a:r>
            <a:r>
              <a:rPr lang="ru-RU" sz="1100" b="1" dirty="0"/>
              <a:t> </a:t>
            </a:r>
            <a:r>
              <a:rPr lang="ru-RU" sz="1400" dirty="0"/>
              <a:t>  </a:t>
            </a:r>
          </a:p>
          <a:p>
            <a:r>
              <a:rPr lang="ru-RU" sz="1400" dirty="0" smtClean="0"/>
              <a:t> </a:t>
            </a:r>
            <a:endParaRPr lang="ru-RU" sz="1400" dirty="0"/>
          </a:p>
          <a:p>
            <a:endParaRPr lang="ru-RU" sz="1400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4405064" y="1147168"/>
            <a:ext cx="4343400" cy="3001912"/>
          </a:xfrm>
        </p:spPr>
        <p:txBody>
          <a:bodyPr>
            <a:normAutofit/>
          </a:bodyPr>
          <a:lstStyle/>
          <a:p>
            <a:pPr marL="0" indent="0" algn="r" fontAlgn="t">
              <a:buNone/>
            </a:pPr>
            <a:r>
              <a:rPr lang="ru-RU" sz="1500" b="1" i="1" dirty="0">
                <a:latin typeface="+mj-lt"/>
                <a:ea typeface="+mj-ea"/>
                <a:cs typeface="+mj-cs"/>
              </a:rPr>
              <a:t>«Власть пушкинских стихов – на все века.</a:t>
            </a:r>
            <a:br>
              <a:rPr lang="ru-RU" sz="1500" b="1" i="1" dirty="0">
                <a:latin typeface="+mj-lt"/>
                <a:ea typeface="+mj-ea"/>
                <a:cs typeface="+mj-cs"/>
              </a:rPr>
            </a:br>
            <a:r>
              <a:rPr lang="ru-RU" sz="1500" b="1" i="1" dirty="0">
                <a:latin typeface="+mj-lt"/>
                <a:ea typeface="+mj-ea"/>
                <a:cs typeface="+mj-cs"/>
              </a:rPr>
              <a:t>Власть доброты.</a:t>
            </a:r>
            <a:br>
              <a:rPr lang="ru-RU" sz="1500" b="1" i="1" dirty="0">
                <a:latin typeface="+mj-lt"/>
                <a:ea typeface="+mj-ea"/>
                <a:cs typeface="+mj-cs"/>
              </a:rPr>
            </a:br>
            <a:r>
              <a:rPr lang="ru-RU" sz="1500" b="1" i="1" dirty="0">
                <a:latin typeface="+mj-lt"/>
                <a:ea typeface="+mj-ea"/>
                <a:cs typeface="+mj-cs"/>
              </a:rPr>
              <a:t>Высоких дум горенье.</a:t>
            </a:r>
            <a:br>
              <a:rPr lang="ru-RU" sz="1500" b="1" i="1" dirty="0">
                <a:latin typeface="+mj-lt"/>
                <a:ea typeface="+mj-ea"/>
                <a:cs typeface="+mj-cs"/>
              </a:rPr>
            </a:br>
            <a:r>
              <a:rPr lang="ru-RU" sz="1500" b="1" i="1" dirty="0">
                <a:latin typeface="+mj-lt"/>
                <a:ea typeface="+mj-ea"/>
                <a:cs typeface="+mj-cs"/>
              </a:rPr>
              <a:t>Подчас одна лишь краткая строка</a:t>
            </a:r>
            <a:br>
              <a:rPr lang="ru-RU" sz="1500" b="1" i="1" dirty="0">
                <a:latin typeface="+mj-lt"/>
                <a:ea typeface="+mj-ea"/>
                <a:cs typeface="+mj-cs"/>
              </a:rPr>
            </a:br>
            <a:r>
              <a:rPr lang="ru-RU" sz="1500" b="1" i="1" dirty="0">
                <a:latin typeface="+mj-lt"/>
                <a:ea typeface="+mj-ea"/>
                <a:cs typeface="+mj-cs"/>
              </a:rPr>
              <a:t>Дарует силу нам и вдохновенье.</a:t>
            </a:r>
          </a:p>
          <a:p>
            <a:pPr marL="0" indent="0" algn="r" fontAlgn="t">
              <a:buNone/>
            </a:pPr>
            <a:r>
              <a:rPr lang="ru-RU" sz="1500" b="1" i="1" dirty="0">
                <a:latin typeface="+mj-lt"/>
                <a:ea typeface="+mj-ea"/>
                <a:cs typeface="+mj-cs"/>
              </a:rPr>
              <a:t>Порой в одной строке отражены</a:t>
            </a:r>
            <a:br>
              <a:rPr lang="ru-RU" sz="1500" b="1" i="1" dirty="0">
                <a:latin typeface="+mj-lt"/>
                <a:ea typeface="+mj-ea"/>
                <a:cs typeface="+mj-cs"/>
              </a:rPr>
            </a:br>
            <a:r>
              <a:rPr lang="ru-RU" sz="1500" b="1" i="1" dirty="0">
                <a:latin typeface="+mj-lt"/>
                <a:ea typeface="+mj-ea"/>
                <a:cs typeface="+mj-cs"/>
              </a:rPr>
              <a:t>Раздумья самых разных поколений.</a:t>
            </a:r>
            <a:br>
              <a:rPr lang="ru-RU" sz="1500" b="1" i="1" dirty="0">
                <a:latin typeface="+mj-lt"/>
                <a:ea typeface="+mj-ea"/>
                <a:cs typeface="+mj-cs"/>
              </a:rPr>
            </a:br>
            <a:r>
              <a:rPr lang="ru-RU" sz="1500" b="1" i="1" dirty="0">
                <a:latin typeface="+mj-lt"/>
                <a:ea typeface="+mj-ea"/>
                <a:cs typeface="+mj-cs"/>
              </a:rPr>
              <a:t>В его стихах –</a:t>
            </a:r>
            <a:br>
              <a:rPr lang="ru-RU" sz="1500" b="1" i="1" dirty="0">
                <a:latin typeface="+mj-lt"/>
                <a:ea typeface="+mj-ea"/>
                <a:cs typeface="+mj-cs"/>
              </a:rPr>
            </a:br>
            <a:r>
              <a:rPr lang="ru-RU" sz="1500" b="1" i="1" dirty="0">
                <a:latin typeface="+mj-lt"/>
                <a:ea typeface="+mj-ea"/>
                <a:cs typeface="+mj-cs"/>
              </a:rPr>
              <a:t>И </a:t>
            </a:r>
            <a:r>
              <a:rPr lang="ru-RU" sz="1500" b="1" i="1" dirty="0" smtClean="0">
                <a:latin typeface="+mj-lt"/>
                <a:ea typeface="+mj-ea"/>
                <a:cs typeface="+mj-cs"/>
              </a:rPr>
              <a:t>легкий </a:t>
            </a:r>
            <a:r>
              <a:rPr lang="ru-RU" sz="1500" b="1" i="1" dirty="0">
                <a:latin typeface="+mj-lt"/>
                <a:ea typeface="+mj-ea"/>
                <a:cs typeface="+mj-cs"/>
              </a:rPr>
              <a:t>всплеск волны,</a:t>
            </a:r>
            <a:br>
              <a:rPr lang="ru-RU" sz="1500" b="1" i="1" dirty="0">
                <a:latin typeface="+mj-lt"/>
                <a:ea typeface="+mj-ea"/>
                <a:cs typeface="+mj-cs"/>
              </a:rPr>
            </a:br>
            <a:r>
              <a:rPr lang="ru-RU" sz="1500" b="1" i="1" dirty="0">
                <a:latin typeface="+mj-lt"/>
                <a:ea typeface="+mj-ea"/>
                <a:cs typeface="+mj-cs"/>
              </a:rPr>
              <a:t>И шум дубрав,</a:t>
            </a:r>
            <a:br>
              <a:rPr lang="ru-RU" sz="1500" b="1" i="1" dirty="0">
                <a:latin typeface="+mj-lt"/>
                <a:ea typeface="+mj-ea"/>
                <a:cs typeface="+mj-cs"/>
              </a:rPr>
            </a:br>
            <a:r>
              <a:rPr lang="ru-RU" sz="1500" b="1" i="1" dirty="0">
                <a:latin typeface="+mj-lt"/>
                <a:ea typeface="+mj-ea"/>
                <a:cs typeface="+mj-cs"/>
              </a:rPr>
              <a:t>И грозный гул сражений…»</a:t>
            </a:r>
            <a:br>
              <a:rPr lang="ru-RU" sz="1500" b="1" i="1" dirty="0">
                <a:latin typeface="+mj-lt"/>
                <a:ea typeface="+mj-ea"/>
                <a:cs typeface="+mj-cs"/>
              </a:rPr>
            </a:br>
            <a:r>
              <a:rPr lang="ru-RU" sz="600" b="1" i="1" dirty="0">
                <a:latin typeface="+mj-lt"/>
                <a:ea typeface="+mj-ea"/>
                <a:cs typeface="+mj-cs"/>
              </a:rPr>
              <a:t/>
            </a:r>
            <a:br>
              <a:rPr lang="ru-RU" sz="600" b="1" i="1" dirty="0">
                <a:latin typeface="+mj-lt"/>
                <a:ea typeface="+mj-ea"/>
                <a:cs typeface="+mj-cs"/>
              </a:rPr>
            </a:br>
            <a:r>
              <a:rPr lang="ru-RU" sz="1500" i="1" dirty="0" smtClean="0">
                <a:latin typeface="+mj-lt"/>
                <a:ea typeface="+mj-ea"/>
                <a:cs typeface="+mj-cs"/>
              </a:rPr>
              <a:t>В</a:t>
            </a:r>
            <a:r>
              <a:rPr lang="ru-RU" sz="1500" i="1" dirty="0">
                <a:latin typeface="+mj-lt"/>
                <a:ea typeface="+mj-ea"/>
                <a:cs typeface="+mj-cs"/>
              </a:rPr>
              <a:t>. </a:t>
            </a:r>
            <a:r>
              <a:rPr lang="ru-RU" sz="1500" i="1" dirty="0" err="1" smtClean="0">
                <a:latin typeface="+mj-lt"/>
                <a:ea typeface="+mj-ea"/>
                <a:cs typeface="+mj-cs"/>
              </a:rPr>
              <a:t>Милютин</a:t>
            </a:r>
            <a:endParaRPr lang="ru-RU" sz="1500" i="1" dirty="0" smtClean="0">
              <a:latin typeface="+mj-lt"/>
              <a:ea typeface="+mj-ea"/>
              <a:cs typeface="+mj-cs"/>
            </a:endParaRPr>
          </a:p>
          <a:p>
            <a:pPr marL="0" indent="0" algn="r" fontAlgn="t">
              <a:buNone/>
            </a:pPr>
            <a:endParaRPr lang="ru-RU" sz="1600" b="1" i="1" dirty="0" smtClean="0"/>
          </a:p>
        </p:txBody>
      </p:sp>
      <p:pic>
        <p:nvPicPr>
          <p:cNvPr id="3074" name="Picture 2" descr="C:\Users\kuzminykhvv\Pictures\2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789040"/>
            <a:ext cx="2030432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kuzminykhvv\Documents\Pushkin-300x18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54" y="1268760"/>
            <a:ext cx="3522698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915816" y="4509120"/>
            <a:ext cx="5832648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 algn="just"/>
            <a:r>
              <a:rPr lang="ru-RU" sz="1400" b="1" dirty="0" err="1"/>
              <a:t>Сурат</a:t>
            </a:r>
            <a:r>
              <a:rPr lang="ru-RU" sz="1400" b="1" dirty="0"/>
              <a:t>, И. З. Пушкин: биография и лирика : проблемы, разборы, заметки, отклики / И. З. </a:t>
            </a:r>
            <a:r>
              <a:rPr lang="ru-RU" sz="1400" b="1" dirty="0" err="1"/>
              <a:t>Сурат</a:t>
            </a:r>
            <a:r>
              <a:rPr lang="ru-RU" sz="1400" b="1" dirty="0"/>
              <a:t> ; Российская академия наук, Институт мировой литературы им</a:t>
            </a:r>
            <a:r>
              <a:rPr lang="ru-RU" sz="1400" b="1" dirty="0" smtClean="0"/>
              <a:t>. А</a:t>
            </a:r>
            <a:r>
              <a:rPr lang="ru-RU" sz="1400" b="1" dirty="0"/>
              <a:t>. М. Горького. – </a:t>
            </a:r>
            <a:r>
              <a:rPr lang="ru-RU" sz="1400" b="1" dirty="0" smtClean="0"/>
              <a:t>Москва </a:t>
            </a:r>
            <a:r>
              <a:rPr lang="ru-RU" sz="1400" b="1" dirty="0"/>
              <a:t>: Наследие, 2000. – 239 с.</a:t>
            </a:r>
          </a:p>
          <a:p>
            <a:pPr indent="266700" algn="just"/>
            <a:endParaRPr lang="ru-RU" sz="800" b="1" dirty="0"/>
          </a:p>
          <a:p>
            <a:pPr indent="266700" algn="just"/>
            <a:r>
              <a:rPr lang="ru-RU" sz="1400" dirty="0"/>
              <a:t>В книге </a:t>
            </a:r>
            <a:r>
              <a:rPr lang="ru-RU" sz="1400" dirty="0" smtClean="0"/>
              <a:t>собраны исследования </a:t>
            </a:r>
            <a:r>
              <a:rPr lang="ru-RU" sz="1400" dirty="0"/>
              <a:t>последних </a:t>
            </a:r>
            <a:r>
              <a:rPr lang="ru-RU" sz="1400" dirty="0" smtClean="0"/>
              <a:t>лет автора: </a:t>
            </a:r>
            <a:r>
              <a:rPr lang="ru-RU" sz="1400" dirty="0"/>
              <a:t>о поздней лирике Пушкина, о его дуэли и смерти, а также теоретико-методологические работы по острым проблемам пушкиноведения.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972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131840" y="1340768"/>
            <a:ext cx="5688632" cy="230388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ru-RU" sz="1100" dirty="0" smtClean="0"/>
          </a:p>
          <a:p>
            <a:pPr marL="0" indent="266700" algn="just">
              <a:spcBef>
                <a:spcPts val="0"/>
              </a:spcBef>
              <a:buNone/>
            </a:pPr>
            <a:r>
              <a:rPr lang="ru-RU" sz="5600" b="1" dirty="0" smtClean="0"/>
              <a:t>Бочаров</a:t>
            </a:r>
            <a:r>
              <a:rPr lang="ru-RU" sz="5600" b="1" dirty="0"/>
              <a:t>, </a:t>
            </a:r>
            <a:r>
              <a:rPr lang="ru-RU" sz="5600" b="1" dirty="0" smtClean="0"/>
              <a:t>С. Г</a:t>
            </a:r>
            <a:r>
              <a:rPr lang="ru-RU" sz="5600" b="1" dirty="0" smtClean="0"/>
              <a:t>. Поэтика</a:t>
            </a:r>
            <a:r>
              <a:rPr lang="ru-RU" sz="5600" b="1" dirty="0"/>
              <a:t> </a:t>
            </a:r>
            <a:r>
              <a:rPr lang="ru-RU" sz="5600" b="1" dirty="0" smtClean="0"/>
              <a:t>Пушкина </a:t>
            </a:r>
            <a:r>
              <a:rPr lang="ru-RU" sz="5600" b="1" dirty="0"/>
              <a:t>: очерки / С. Г. Бочаров ; </a:t>
            </a:r>
            <a:r>
              <a:rPr lang="ru-RU" sz="5600" b="1" dirty="0" smtClean="0"/>
              <a:t>Академия </a:t>
            </a:r>
            <a:r>
              <a:rPr lang="ru-RU" sz="5600" b="1" spc="-10" dirty="0"/>
              <a:t>наук СССР, </a:t>
            </a:r>
            <a:r>
              <a:rPr lang="ru-RU" sz="5600" b="1" spc="-10" dirty="0" smtClean="0"/>
              <a:t>Институт </a:t>
            </a:r>
            <a:r>
              <a:rPr lang="ru-RU" sz="5600" b="1" spc="-10" dirty="0"/>
              <a:t>мировой </a:t>
            </a:r>
            <a:r>
              <a:rPr lang="ru-RU" sz="5600" b="1" spc="-10" dirty="0" smtClean="0"/>
              <a:t>литературы </a:t>
            </a:r>
            <a:r>
              <a:rPr lang="ru-RU" sz="5600" b="1" spc="-10" dirty="0"/>
              <a:t>им. А. М. Горького. </a:t>
            </a:r>
            <a:r>
              <a:rPr lang="ru-RU" sz="6000" b="1" spc="-10" dirty="0"/>
              <a:t>– </a:t>
            </a:r>
            <a:r>
              <a:rPr lang="ru-RU" sz="5600" b="1" spc="-10" dirty="0" smtClean="0"/>
              <a:t>Москва </a:t>
            </a:r>
            <a:r>
              <a:rPr lang="ru-RU" sz="5600" b="1" spc="-10" dirty="0"/>
              <a:t>: </a:t>
            </a:r>
            <a:r>
              <a:rPr lang="ru-RU" sz="5600" b="1" dirty="0"/>
              <a:t>Наука, 1974. </a:t>
            </a:r>
            <a:r>
              <a:rPr lang="ru-RU" sz="5600" b="1" dirty="0" smtClean="0"/>
              <a:t>– 205 с.</a:t>
            </a:r>
            <a:endParaRPr lang="ru-RU" sz="5600" b="1" dirty="0"/>
          </a:p>
          <a:p>
            <a:pPr marL="0" indent="0" algn="just">
              <a:spcBef>
                <a:spcPts val="0"/>
              </a:spcBef>
              <a:buNone/>
            </a:pPr>
            <a:endParaRPr lang="ru-RU" sz="4800" b="1" dirty="0" smtClean="0"/>
          </a:p>
          <a:p>
            <a:pPr marL="0" indent="266700" algn="just">
              <a:spcBef>
                <a:spcPts val="0"/>
              </a:spcBef>
              <a:buNone/>
            </a:pPr>
            <a:r>
              <a:rPr lang="ru-RU" sz="5600" dirty="0" smtClean="0"/>
              <a:t>Книга </a:t>
            </a:r>
            <a:r>
              <a:rPr lang="ru-RU" sz="5600" dirty="0"/>
              <a:t>объединяет ряд очерков, в которых рассматриваются отдельные вопросы пушкинской поэтики. Главные темы очерков: эволюция некоторых существенных в творчестве Пушкина поэтических понятий; стилистическое строение романа в стихах «Евгений Онегин»; особенности пушкинского </a:t>
            </a:r>
            <a:r>
              <a:rPr lang="ru-RU" sz="5600" dirty="0" smtClean="0"/>
              <a:t>прозаического </a:t>
            </a:r>
            <a:r>
              <a:rPr lang="ru-RU" sz="5600" dirty="0"/>
              <a:t>повествования. </a:t>
            </a:r>
            <a:endParaRPr lang="ru-RU" sz="5600" dirty="0" smtClean="0"/>
          </a:p>
        </p:txBody>
      </p:sp>
      <p:pic>
        <p:nvPicPr>
          <p:cNvPr id="4098" name="Picture 2" descr="C:\Users\kuzminykhvv\Pictures\101147887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96380"/>
            <a:ext cx="1830949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kuzminykhvv\Pictures\Poeziya_i_sudb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933056"/>
            <a:ext cx="1836204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131840" y="4013307"/>
            <a:ext cx="5688632" cy="2345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 algn="just">
              <a:lnSpc>
                <a:spcPct val="80000"/>
              </a:lnSpc>
            </a:pPr>
            <a:r>
              <a:rPr lang="ru-RU" sz="1400" b="1" dirty="0">
                <a:solidFill>
                  <a:schemeClr val="tx2"/>
                </a:solidFill>
              </a:rPr>
              <a:t>Непомнящий, В. С. Поэзия и судьба : над страницами </a:t>
            </a:r>
            <a:r>
              <a:rPr lang="ru-RU" sz="1400" b="1" dirty="0">
                <a:solidFill>
                  <a:schemeClr val="tx2"/>
                </a:solidFill>
              </a:rPr>
              <a:t>духовной биографии</a:t>
            </a:r>
            <a:r>
              <a:rPr lang="ru-RU" sz="1400" b="1" dirty="0">
                <a:solidFill>
                  <a:schemeClr val="tx2"/>
                </a:solidFill>
              </a:rPr>
              <a:t> Пушкина / В. С. Непомнящий. – </a:t>
            </a:r>
            <a:r>
              <a:rPr lang="ru-RU" sz="1400" b="1" dirty="0">
                <a:solidFill>
                  <a:schemeClr val="tx2"/>
                </a:solidFill>
              </a:rPr>
              <a:t>2-е </a:t>
            </a:r>
            <a:r>
              <a:rPr lang="ru-RU" sz="1400" b="1" dirty="0">
                <a:solidFill>
                  <a:schemeClr val="tx2"/>
                </a:solidFill>
              </a:rPr>
              <a:t>изд., доп. </a:t>
            </a:r>
            <a:r>
              <a:rPr lang="ru-RU" sz="1400" b="1" dirty="0">
                <a:solidFill>
                  <a:schemeClr val="tx2"/>
                </a:solidFill>
              </a:rPr>
              <a:t>– </a:t>
            </a:r>
            <a:r>
              <a:rPr lang="ru-RU" sz="1400" b="1" dirty="0" smtClean="0">
                <a:solidFill>
                  <a:schemeClr val="tx2"/>
                </a:solidFill>
              </a:rPr>
              <a:t>Москва </a:t>
            </a:r>
            <a:r>
              <a:rPr lang="ru-RU" sz="1400" b="1" dirty="0">
                <a:solidFill>
                  <a:schemeClr val="tx2"/>
                </a:solidFill>
              </a:rPr>
              <a:t>: </a:t>
            </a:r>
            <a:r>
              <a:rPr lang="ru-RU" sz="1400" b="1" dirty="0">
                <a:solidFill>
                  <a:schemeClr val="tx2"/>
                </a:solidFill>
              </a:rPr>
              <a:t>Советский </a:t>
            </a:r>
            <a:r>
              <a:rPr lang="ru-RU" sz="1400" b="1" dirty="0">
                <a:solidFill>
                  <a:schemeClr val="tx2"/>
                </a:solidFill>
              </a:rPr>
              <a:t>писатель, 1987. </a:t>
            </a:r>
            <a:r>
              <a:rPr lang="ru-RU" sz="1400" b="1" dirty="0">
                <a:solidFill>
                  <a:schemeClr val="tx2"/>
                </a:solidFill>
              </a:rPr>
              <a:t>– 446 с.</a:t>
            </a:r>
          </a:p>
          <a:p>
            <a:pPr indent="266700" algn="just">
              <a:lnSpc>
                <a:spcPct val="80000"/>
              </a:lnSpc>
            </a:pPr>
            <a:endParaRPr lang="ru-RU" sz="1100" b="1" dirty="0"/>
          </a:p>
          <a:p>
            <a:pPr indent="266700" algn="just">
              <a:lnSpc>
                <a:spcPct val="80000"/>
              </a:lnSpc>
            </a:pPr>
            <a:r>
              <a:rPr lang="ru-RU" sz="1400" dirty="0">
                <a:solidFill>
                  <a:schemeClr val="tx2"/>
                </a:solidFill>
              </a:rPr>
              <a:t>Книга является итогом более чем двадцатилетней работы автора и возникла на основе статей, публиковавшихся в печати. </a:t>
            </a:r>
            <a:r>
              <a:rPr lang="ru-RU" sz="1400" dirty="0">
                <a:solidFill>
                  <a:schemeClr val="tx2"/>
                </a:solidFill>
              </a:rPr>
              <a:t>Главная цель этих работ </a:t>
            </a:r>
            <a:r>
              <a:rPr lang="ru-RU" sz="1400" b="1" dirty="0">
                <a:solidFill>
                  <a:schemeClr val="tx2"/>
                </a:solidFill>
              </a:rPr>
              <a:t>– </a:t>
            </a:r>
            <a:r>
              <a:rPr lang="ru-RU" sz="1400" dirty="0" smtClean="0">
                <a:solidFill>
                  <a:schemeClr val="tx2"/>
                </a:solidFill>
              </a:rPr>
              <a:t>постижение </a:t>
            </a:r>
            <a:r>
              <a:rPr lang="ru-RU" sz="1400" dirty="0">
                <a:solidFill>
                  <a:schemeClr val="tx2"/>
                </a:solidFill>
              </a:rPr>
              <a:t>универсального человеческого содержания </a:t>
            </a:r>
            <a:r>
              <a:rPr lang="ru-RU" sz="1400" dirty="0" smtClean="0">
                <a:solidFill>
                  <a:schemeClr val="tx2"/>
                </a:solidFill>
              </a:rPr>
              <a:t>творчества Пушкина</a:t>
            </a:r>
            <a:r>
              <a:rPr lang="ru-RU" sz="1400" dirty="0">
                <a:solidFill>
                  <a:schemeClr val="tx2"/>
                </a:solidFill>
              </a:rPr>
              <a:t>, создавшего </a:t>
            </a:r>
            <a:r>
              <a:rPr lang="ru-RU" sz="1400" dirty="0" smtClean="0">
                <a:solidFill>
                  <a:schemeClr val="tx2"/>
                </a:solidFill>
              </a:rPr>
              <a:t>«большой </a:t>
            </a:r>
            <a:r>
              <a:rPr lang="ru-RU" sz="1400" dirty="0">
                <a:solidFill>
                  <a:schemeClr val="tx2"/>
                </a:solidFill>
              </a:rPr>
              <a:t>стиль русской литературы как нравственного подвига, облеченного в </a:t>
            </a:r>
            <a:r>
              <a:rPr lang="ru-RU" sz="1400" dirty="0" smtClean="0">
                <a:solidFill>
                  <a:schemeClr val="tx2"/>
                </a:solidFill>
              </a:rPr>
              <a:t>слово». </a:t>
            </a:r>
            <a:r>
              <a:rPr lang="ru-RU" sz="1400" dirty="0">
                <a:solidFill>
                  <a:schemeClr val="tx2"/>
                </a:solidFill>
              </a:rPr>
              <a:t>Произведения великого поэта рассматриваются как его </a:t>
            </a:r>
            <a:r>
              <a:rPr lang="ru-RU" sz="1400" dirty="0" smtClean="0">
                <a:solidFill>
                  <a:schemeClr val="tx2"/>
                </a:solidFill>
              </a:rPr>
              <a:t>«духовная биография», </a:t>
            </a:r>
            <a:r>
              <a:rPr lang="ru-RU" sz="1400" dirty="0">
                <a:solidFill>
                  <a:schemeClr val="tx2"/>
                </a:solidFill>
              </a:rPr>
              <a:t>развивающаяся под знаком стремления к нравственному идеалу. </a:t>
            </a:r>
            <a:r>
              <a:rPr lang="ru-RU" sz="1400" dirty="0" smtClean="0">
                <a:solidFill>
                  <a:schemeClr val="tx2"/>
                </a:solidFill>
              </a:rPr>
              <a:t>В</a:t>
            </a:r>
            <a:r>
              <a:rPr lang="ru-RU" sz="1400" b="1" dirty="0"/>
              <a:t> </a:t>
            </a:r>
            <a:r>
              <a:rPr lang="ru-RU" sz="1400" dirty="0" smtClean="0">
                <a:solidFill>
                  <a:schemeClr val="tx2"/>
                </a:solidFill>
              </a:rPr>
              <a:t>этом </a:t>
            </a:r>
            <a:r>
              <a:rPr lang="ru-RU" sz="1400" dirty="0">
                <a:solidFill>
                  <a:schemeClr val="tx2"/>
                </a:solidFill>
              </a:rPr>
              <a:t>стремлении </a:t>
            </a:r>
            <a:r>
              <a:rPr lang="ru-RU" sz="1400" b="1" dirty="0">
                <a:solidFill>
                  <a:schemeClr val="tx2"/>
                </a:solidFill>
              </a:rPr>
              <a:t>– </a:t>
            </a:r>
            <a:r>
              <a:rPr lang="ru-RU" sz="1400" dirty="0" smtClean="0">
                <a:solidFill>
                  <a:schemeClr val="tx2"/>
                </a:solidFill>
              </a:rPr>
              <a:t>истоки </a:t>
            </a:r>
            <a:r>
              <a:rPr lang="ru-RU" sz="1400" dirty="0">
                <a:solidFill>
                  <a:schemeClr val="tx2"/>
                </a:solidFill>
              </a:rPr>
              <a:t>народности Пушкина, в котором автор видит </a:t>
            </a:r>
            <a:r>
              <a:rPr lang="ru-RU" sz="1400" dirty="0" smtClean="0">
                <a:solidFill>
                  <a:schemeClr val="tx2"/>
                </a:solidFill>
              </a:rPr>
              <a:t>«Россию</a:t>
            </a:r>
            <a:r>
              <a:rPr lang="ru-RU" sz="1400" dirty="0">
                <a:solidFill>
                  <a:schemeClr val="tx2"/>
                </a:solidFill>
              </a:rPr>
              <a:t>, выраженную в </a:t>
            </a:r>
            <a:r>
              <a:rPr lang="ru-RU" sz="1400" dirty="0" smtClean="0">
                <a:solidFill>
                  <a:schemeClr val="tx2"/>
                </a:solidFill>
              </a:rPr>
              <a:t>слове».</a:t>
            </a:r>
            <a:endParaRPr lang="ru-RU" sz="1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82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b="1" i="1" dirty="0" smtClean="0">
                <a:effectLst/>
              </a:rPr>
              <a:t>Последние  </a:t>
            </a:r>
            <a:r>
              <a:rPr lang="ru-RU" sz="2000" b="1" i="1" dirty="0">
                <a:effectLst/>
              </a:rPr>
              <a:t>годы </a:t>
            </a:r>
            <a:r>
              <a:rPr lang="ru-RU" sz="2000" b="1" i="1" dirty="0" smtClean="0">
                <a:effectLst/>
              </a:rPr>
              <a:t> жизни,  </a:t>
            </a:r>
            <a:r>
              <a:rPr lang="ru-RU" sz="2000" b="1" i="1" dirty="0">
                <a:effectLst/>
              </a:rPr>
              <a:t>дуэль, </a:t>
            </a:r>
            <a:r>
              <a:rPr lang="ru-RU" sz="2000" b="1" i="1" dirty="0" smtClean="0">
                <a:effectLst/>
              </a:rPr>
              <a:t> смерть  </a:t>
            </a:r>
            <a:r>
              <a:rPr lang="ru-RU" sz="2000" b="1" i="1" dirty="0">
                <a:effectLst/>
              </a:rPr>
              <a:t>А</a:t>
            </a:r>
            <a:r>
              <a:rPr lang="ru-RU" sz="2000" b="1" i="1" dirty="0" smtClean="0">
                <a:effectLst/>
              </a:rPr>
              <a:t>.  С</a:t>
            </a:r>
            <a:r>
              <a:rPr lang="ru-RU" sz="2000" b="1" i="1" dirty="0">
                <a:effectLst/>
              </a:rPr>
              <a:t>. </a:t>
            </a:r>
            <a:r>
              <a:rPr lang="ru-RU" sz="2000" b="1" i="1" dirty="0" smtClean="0">
                <a:effectLst/>
              </a:rPr>
              <a:t> Пушкина</a:t>
            </a:r>
            <a:endParaRPr lang="ru-RU" sz="2000" i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355976" y="1196752"/>
            <a:ext cx="4343400" cy="2304256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ru-RU" sz="1500" b="1" i="1" dirty="0">
                <a:latin typeface="+mj-lt"/>
                <a:ea typeface="+mj-ea"/>
                <a:cs typeface="+mj-cs"/>
              </a:rPr>
              <a:t>«Погиб поэт! – невольник чести –</a:t>
            </a:r>
            <a:br>
              <a:rPr lang="ru-RU" sz="1500" b="1" i="1" dirty="0">
                <a:latin typeface="+mj-lt"/>
                <a:ea typeface="+mj-ea"/>
                <a:cs typeface="+mj-cs"/>
              </a:rPr>
            </a:br>
            <a:r>
              <a:rPr lang="ru-RU" sz="1500" b="1" i="1" dirty="0">
                <a:latin typeface="+mj-lt"/>
                <a:ea typeface="+mj-ea"/>
                <a:cs typeface="+mj-cs"/>
              </a:rPr>
              <a:t>Пал, оклеветанный молвой,</a:t>
            </a:r>
            <a:br>
              <a:rPr lang="ru-RU" sz="1500" b="1" i="1" dirty="0">
                <a:latin typeface="+mj-lt"/>
                <a:ea typeface="+mj-ea"/>
                <a:cs typeface="+mj-cs"/>
              </a:rPr>
            </a:br>
            <a:r>
              <a:rPr lang="ru-RU" sz="1500" b="1" i="1" dirty="0">
                <a:latin typeface="+mj-lt"/>
                <a:ea typeface="+mj-ea"/>
                <a:cs typeface="+mj-cs"/>
              </a:rPr>
              <a:t>С свинцом в груди и жаждой мести,</a:t>
            </a:r>
            <a:br>
              <a:rPr lang="ru-RU" sz="1500" b="1" i="1" dirty="0">
                <a:latin typeface="+mj-lt"/>
                <a:ea typeface="+mj-ea"/>
                <a:cs typeface="+mj-cs"/>
              </a:rPr>
            </a:br>
            <a:r>
              <a:rPr lang="ru-RU" sz="1500" b="1" i="1" dirty="0">
                <a:latin typeface="+mj-lt"/>
                <a:ea typeface="+mj-ea"/>
                <a:cs typeface="+mj-cs"/>
              </a:rPr>
              <a:t>Поникнув гордой головой!..</a:t>
            </a:r>
            <a:br>
              <a:rPr lang="ru-RU" sz="1500" b="1" i="1" dirty="0">
                <a:latin typeface="+mj-lt"/>
                <a:ea typeface="+mj-ea"/>
                <a:cs typeface="+mj-cs"/>
              </a:rPr>
            </a:br>
            <a:r>
              <a:rPr lang="ru-RU" sz="1500" b="1" i="1" dirty="0">
                <a:latin typeface="+mj-lt"/>
                <a:ea typeface="+mj-ea"/>
                <a:cs typeface="+mj-cs"/>
              </a:rPr>
              <a:t>Не вынесла душа поэта</a:t>
            </a:r>
            <a:br>
              <a:rPr lang="ru-RU" sz="1500" b="1" i="1" dirty="0">
                <a:latin typeface="+mj-lt"/>
                <a:ea typeface="+mj-ea"/>
                <a:cs typeface="+mj-cs"/>
              </a:rPr>
            </a:br>
            <a:r>
              <a:rPr lang="ru-RU" sz="1500" b="1" i="1" dirty="0">
                <a:latin typeface="+mj-lt"/>
                <a:ea typeface="+mj-ea"/>
                <a:cs typeface="+mj-cs"/>
              </a:rPr>
              <a:t>Позора мелочных обид,</a:t>
            </a:r>
            <a:br>
              <a:rPr lang="ru-RU" sz="1500" b="1" i="1" dirty="0">
                <a:latin typeface="+mj-lt"/>
                <a:ea typeface="+mj-ea"/>
                <a:cs typeface="+mj-cs"/>
              </a:rPr>
            </a:br>
            <a:r>
              <a:rPr lang="ru-RU" sz="1500" b="1" i="1" dirty="0">
                <a:latin typeface="+mj-lt"/>
                <a:ea typeface="+mj-ea"/>
                <a:cs typeface="+mj-cs"/>
              </a:rPr>
              <a:t>Восстал он против мнений света</a:t>
            </a:r>
            <a:br>
              <a:rPr lang="ru-RU" sz="1500" b="1" i="1" dirty="0">
                <a:latin typeface="+mj-lt"/>
                <a:ea typeface="+mj-ea"/>
                <a:cs typeface="+mj-cs"/>
              </a:rPr>
            </a:br>
            <a:r>
              <a:rPr lang="ru-RU" sz="1500" b="1" i="1" dirty="0">
                <a:latin typeface="+mj-lt"/>
                <a:ea typeface="+mj-ea"/>
                <a:cs typeface="+mj-cs"/>
              </a:rPr>
              <a:t>Один, как прежде… и убит!»</a:t>
            </a:r>
            <a:br>
              <a:rPr lang="ru-RU" sz="1500" b="1" i="1" dirty="0">
                <a:latin typeface="+mj-lt"/>
                <a:ea typeface="+mj-ea"/>
                <a:cs typeface="+mj-cs"/>
              </a:rPr>
            </a:br>
            <a:r>
              <a:rPr lang="ru-RU" sz="600" b="1" i="1" dirty="0">
                <a:latin typeface="+mj-lt"/>
                <a:ea typeface="+mj-ea"/>
                <a:cs typeface="+mj-cs"/>
              </a:rPr>
              <a:t/>
            </a:r>
            <a:br>
              <a:rPr lang="ru-RU" sz="600" b="1" i="1" dirty="0">
                <a:latin typeface="+mj-lt"/>
                <a:ea typeface="+mj-ea"/>
                <a:cs typeface="+mj-cs"/>
              </a:rPr>
            </a:br>
            <a:r>
              <a:rPr lang="ru-RU" sz="1500" i="1" dirty="0" smtClean="0">
                <a:latin typeface="+mj-lt"/>
                <a:ea typeface="+mj-ea"/>
                <a:cs typeface="+mj-cs"/>
              </a:rPr>
              <a:t>М. Ю</a:t>
            </a:r>
            <a:r>
              <a:rPr lang="ru-RU" sz="1500" i="1" dirty="0">
                <a:latin typeface="+mj-lt"/>
                <a:ea typeface="+mj-ea"/>
                <a:cs typeface="+mj-cs"/>
              </a:rPr>
              <a:t>. Лермонтов «Смерть поэта</a:t>
            </a:r>
            <a:r>
              <a:rPr lang="ru-RU" sz="1500" i="1" dirty="0" smtClean="0">
                <a:latin typeface="+mj-lt"/>
                <a:ea typeface="+mj-ea"/>
                <a:cs typeface="+mj-cs"/>
              </a:rPr>
              <a:t>»</a:t>
            </a:r>
            <a:endParaRPr lang="ru-RU" sz="1500" i="1" dirty="0">
              <a:latin typeface="+mj-lt"/>
              <a:ea typeface="+mj-ea"/>
              <a:cs typeface="+mj-cs"/>
            </a:endParaRPr>
          </a:p>
        </p:txBody>
      </p:sp>
      <p:pic>
        <p:nvPicPr>
          <p:cNvPr id="5122" name="Picture 2" descr="C:\Users\kuzminykhvv\Pictures\1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005064"/>
            <a:ext cx="2016224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4" descr="C:\Users\kuzminykhvv\Documents\s1200 (1)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4" descr="C:\Users\kuzminykhvv\Documents\i.webp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9" name="Picture 5" descr="C:\Users\kuzminykhvv\Documents\bezymyannyy1-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680" y="1196751"/>
            <a:ext cx="1953104" cy="2592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851920" y="3781034"/>
            <a:ext cx="4788024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 algn="just"/>
            <a:r>
              <a:rPr lang="ru-RU" sz="1400" b="1" dirty="0"/>
              <a:t>Скрынников, Р. Г. Дуэль Пушкина / Р. Г. Скрынников. </a:t>
            </a:r>
            <a:r>
              <a:rPr lang="ru-RU" sz="1400" b="1" dirty="0">
                <a:solidFill>
                  <a:schemeClr val="tx2"/>
                </a:solidFill>
              </a:rPr>
              <a:t>– </a:t>
            </a:r>
            <a:r>
              <a:rPr lang="ru-RU" sz="1400" b="1" dirty="0" smtClean="0"/>
              <a:t>Санкт-Петербург </a:t>
            </a:r>
            <a:r>
              <a:rPr lang="ru-RU" sz="1400" b="1" dirty="0"/>
              <a:t>: Блиц, 1999. </a:t>
            </a:r>
            <a:r>
              <a:rPr lang="ru-RU" sz="1400" b="1" dirty="0">
                <a:solidFill>
                  <a:schemeClr val="tx2"/>
                </a:solidFill>
              </a:rPr>
              <a:t>– </a:t>
            </a:r>
            <a:r>
              <a:rPr lang="ru-RU" sz="1400" b="1" dirty="0" smtClean="0"/>
              <a:t>365 </a:t>
            </a:r>
            <a:r>
              <a:rPr lang="ru-RU" sz="1400" b="1" dirty="0"/>
              <a:t>с.</a:t>
            </a:r>
          </a:p>
          <a:p>
            <a:pPr indent="266700" algn="just"/>
            <a:endParaRPr lang="ru-RU" sz="800" b="1" dirty="0"/>
          </a:p>
          <a:p>
            <a:pPr indent="266700" algn="just"/>
            <a:r>
              <a:rPr lang="ru-RU" sz="1400" dirty="0" smtClean="0"/>
              <a:t>Профессор </a:t>
            </a:r>
            <a:r>
              <a:rPr lang="ru-RU" sz="1400" dirty="0"/>
              <a:t>Санкт-Петербургского университета Р</a:t>
            </a:r>
            <a:r>
              <a:rPr lang="ru-RU" sz="1400" dirty="0" smtClean="0"/>
              <a:t>.</a:t>
            </a:r>
            <a:r>
              <a:rPr lang="ru-RU" sz="1400" b="1" dirty="0"/>
              <a:t> </a:t>
            </a:r>
            <a:r>
              <a:rPr lang="ru-RU" sz="1400" dirty="0" smtClean="0"/>
              <a:t>Г.</a:t>
            </a:r>
            <a:r>
              <a:rPr lang="ru-RU" sz="1400" b="1" dirty="0"/>
              <a:t> </a:t>
            </a:r>
            <a:r>
              <a:rPr lang="ru-RU" sz="1400" dirty="0" smtClean="0"/>
              <a:t>Скрынников </a:t>
            </a:r>
            <a:r>
              <a:rPr lang="ru-RU" sz="1400" dirty="0"/>
              <a:t>провел большую работу с подлинными рукописями А</a:t>
            </a:r>
            <a:r>
              <a:rPr lang="ru-RU" sz="1400" dirty="0" smtClean="0"/>
              <a:t>.</a:t>
            </a:r>
            <a:r>
              <a:rPr lang="ru-RU" sz="1400" b="1" dirty="0"/>
              <a:t> </a:t>
            </a:r>
            <a:r>
              <a:rPr lang="ru-RU" sz="1400" dirty="0" smtClean="0"/>
              <a:t>С</a:t>
            </a:r>
            <a:r>
              <a:rPr lang="ru-RU" sz="1400" dirty="0"/>
              <a:t>. Пушкина в Пушкинском Доме, с заметками Жуковского о дуэли, дневниками и записями современников поэта, а также с комплексом документов из архива Дантеса, недавно введенных в научный оборот итальянской исследовательницей С. </a:t>
            </a:r>
            <a:r>
              <a:rPr lang="ru-RU" sz="1400" dirty="0" err="1"/>
              <a:t>Витале</a:t>
            </a:r>
            <a:r>
              <a:rPr lang="ru-RU" sz="1400" dirty="0" smtClean="0"/>
              <a:t>. </a:t>
            </a:r>
            <a:r>
              <a:rPr lang="ru-RU" sz="1400" dirty="0"/>
              <a:t>Впервые подойдя к изучению темы, как </a:t>
            </a:r>
            <a:r>
              <a:rPr lang="ru-RU" sz="1400" dirty="0" err="1"/>
              <a:t>источниковед</a:t>
            </a:r>
            <a:r>
              <a:rPr lang="ru-RU" sz="1400" dirty="0"/>
              <a:t> и текстолог, историк разрушил гору мифов о дуэли Пушкина, скопившихся в науке.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88337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1131</TotalTime>
  <Words>476</Words>
  <Application>Microsoft Office PowerPoint</Application>
  <PresentationFormat>Экран (4:3)</PresentationFormat>
  <Paragraphs>117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виртуальная выставка  «Богатство  Пушкинского слога» </vt:lpstr>
      <vt:lpstr>  «Значение  Пушкина  неизмеримо  велико. Он  первый  возвел  у  нас  литературу в  достоинство  национального  дела...»   Н. Чернышевский</vt:lpstr>
      <vt:lpstr>Страницы жизни поэта</vt:lpstr>
      <vt:lpstr>Презентация PowerPoint</vt:lpstr>
      <vt:lpstr>музы поэта</vt:lpstr>
      <vt:lpstr>Презентация PowerPoint</vt:lpstr>
      <vt:lpstr> Душа в заветной лире</vt:lpstr>
      <vt:lpstr>Презентация PowerPoint</vt:lpstr>
      <vt:lpstr>Последние  годы  жизни,  дуэль,  смерть  А.  С.  Пушкина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«Богатство Пушкинского слога» (А.С. Пушкина)</dc:title>
  <dc:creator>Кузьминых Виолетта Валерьевна</dc:creator>
  <cp:lastModifiedBy>retr0 kululu-mululu</cp:lastModifiedBy>
  <cp:revision>98</cp:revision>
  <dcterms:created xsi:type="dcterms:W3CDTF">2020-05-20T06:47:31Z</dcterms:created>
  <dcterms:modified xsi:type="dcterms:W3CDTF">2020-05-26T20:53:33Z</dcterms:modified>
</cp:coreProperties>
</file>