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9" r:id="rId2"/>
    <p:sldId id="294" r:id="rId3"/>
    <p:sldId id="304" r:id="rId4"/>
    <p:sldId id="295" r:id="rId5"/>
    <p:sldId id="291" r:id="rId6"/>
    <p:sldId id="296" r:id="rId7"/>
    <p:sldId id="297" r:id="rId8"/>
    <p:sldId id="298" r:id="rId9"/>
    <p:sldId id="299" r:id="rId10"/>
    <p:sldId id="292" r:id="rId11"/>
    <p:sldId id="308" r:id="rId12"/>
    <p:sldId id="310" r:id="rId13"/>
    <p:sldId id="272" r:id="rId14"/>
    <p:sldId id="302" r:id="rId15"/>
    <p:sldId id="303" r:id="rId16"/>
    <p:sldId id="278" r:id="rId17"/>
    <p:sldId id="259" r:id="rId18"/>
    <p:sldId id="261" r:id="rId19"/>
    <p:sldId id="265" r:id="rId20"/>
    <p:sldId id="275" r:id="rId21"/>
    <p:sldId id="264" r:id="rId22"/>
    <p:sldId id="260" r:id="rId23"/>
    <p:sldId id="266" r:id="rId24"/>
    <p:sldId id="262" r:id="rId25"/>
    <p:sldId id="268" r:id="rId26"/>
    <p:sldId id="271" r:id="rId27"/>
    <p:sldId id="267" r:id="rId28"/>
    <p:sldId id="270" r:id="rId29"/>
    <p:sldId id="309" r:id="rId30"/>
    <p:sldId id="30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urovaAU" initials="M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70"/>
    <a:srgbClr val="001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86475" autoAdjust="0"/>
  </p:normalViewPr>
  <p:slideViewPr>
    <p:cSldViewPr>
      <p:cViewPr varScale="1">
        <p:scale>
          <a:sx n="101" d="100"/>
          <a:sy n="101" d="100"/>
        </p:scale>
        <p:origin x="-18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26187-1DAF-46FB-94F9-EA079D814AA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B1F5D-A4EC-4069-AEFD-EF0EFBD5B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84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65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8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0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5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7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7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58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84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1F5D-A4EC-4069-AEFD-EF0EFBD5B36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8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7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9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37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20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7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2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34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0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03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6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60ADD-246C-4F43-AC9F-F9C6AEBA2139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03E5D-ACEE-4198-884C-4DEDA006B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4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7.png"/><Relationship Id="rId5" Type="http://schemas.openxmlformats.org/officeDocument/2006/relationships/image" Target="../media/image2.jp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jpeg"/><Relationship Id="rId7" Type="http://schemas.openxmlformats.org/officeDocument/2006/relationships/image" Target="../media/image27.gif"/><Relationship Id="rId2" Type="http://schemas.openxmlformats.org/officeDocument/2006/relationships/hyperlink" Target="https://ru.wikipedia.org/wiki/&#1050;&#1088;&#1099;&#1083;&#1086;&#1074;,_&#1048;&#1074;&#1072;&#1085;_&#1040;&#1085;&#1076;&#1088;&#1077;&#1077;&#1074;&#1080;&#1095;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rlib.ru/" TargetMode="External"/><Relationship Id="rId2" Type="http://schemas.openxmlformats.org/officeDocument/2006/relationships/hyperlink" Target="mailto:ugra@okrlib.r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8" y="3356482"/>
            <a:ext cx="2102980" cy="297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-1136" r="-1181" b="24367"/>
          <a:stretch/>
        </p:blipFill>
        <p:spPr>
          <a:xfrm>
            <a:off x="6660232" y="3421860"/>
            <a:ext cx="2176615" cy="2848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408">
            <a:off x="3525733" y="1180731"/>
            <a:ext cx="2164541" cy="2675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"/>
          <a:stretch/>
        </p:blipFill>
        <p:spPr>
          <a:xfrm>
            <a:off x="343132" y="669415"/>
            <a:ext cx="2173343" cy="2480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1907704" y="104145"/>
            <a:ext cx="5400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Бюджетное учреждение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Ханты-Мансийского автономного округа – Югры «Государственная библиотека Югры»</a:t>
            </a:r>
          </a:p>
          <a:p>
            <a:pPr algn="ctr"/>
            <a:endParaRPr lang="ru-RU" sz="800" dirty="0">
              <a:solidFill>
                <a:srgbClr val="002060"/>
              </a:solidFill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Отдел хранения основного фонда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2516475" y="6209092"/>
            <a:ext cx="3956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      Ханты-Мансийск</a:t>
            </a:r>
            <a:endParaRPr lang="ru-RU" sz="1400" dirty="0">
              <a:solidFill>
                <a:srgbClr val="002060"/>
              </a:solidFill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2020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2" r="1"/>
          <a:stretch/>
        </p:blipFill>
        <p:spPr>
          <a:xfrm>
            <a:off x="6989032" y="569071"/>
            <a:ext cx="1966110" cy="268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71" y="3428206"/>
            <a:ext cx="5021201" cy="31691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72399" y="116631"/>
            <a:ext cx="664447" cy="3693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12+</a:t>
            </a:r>
          </a:p>
        </p:txBody>
      </p:sp>
      <p:pic>
        <p:nvPicPr>
          <p:cNvPr id="2" name="фон для презентации %28лирика%29-VA Real Piano-A Collec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7155" y="4050938"/>
            <a:ext cx="3495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570"/>
                </a:solidFill>
              </a:rPr>
              <a:t>Хранители</a:t>
            </a:r>
          </a:p>
          <a:p>
            <a:pPr algn="ctr"/>
            <a:r>
              <a:rPr lang="ru-RU" sz="3600" b="1" dirty="0">
                <a:solidFill>
                  <a:srgbClr val="002570"/>
                </a:solidFill>
              </a:rPr>
              <a:t>книжной </a:t>
            </a:r>
          </a:p>
          <a:p>
            <a:pPr algn="ctr"/>
            <a:r>
              <a:rPr lang="ru-RU" sz="3600" b="1" dirty="0">
                <a:solidFill>
                  <a:srgbClr val="002570"/>
                </a:solidFill>
              </a:rPr>
              <a:t>мудрости</a:t>
            </a:r>
            <a:endParaRPr lang="ru-RU" sz="3600" b="1" dirty="0">
              <a:solidFill>
                <a:srgbClr val="0025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496944" cy="5544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580526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России первое летописное указание на русскую библиотеку относится </a:t>
            </a:r>
            <a:r>
              <a:rPr lang="ru-RU" dirty="0">
                <a:solidFill>
                  <a:srgbClr val="002060"/>
                </a:solidFill>
              </a:rPr>
              <a:t>к 1037 </a:t>
            </a:r>
            <a:r>
              <a:rPr lang="ru-RU" dirty="0" smtClean="0">
                <a:solidFill>
                  <a:srgbClr val="002060"/>
                </a:solidFill>
              </a:rPr>
              <a:t>году</a:t>
            </a:r>
            <a:r>
              <a:rPr lang="ru-RU" dirty="0">
                <a:solidFill>
                  <a:srgbClr val="002060"/>
                </a:solidFill>
              </a:rPr>
              <a:t>, когда Ярослав Мудрый собрал писцов для перевода греческих книг и переписки уже имеющихся </a:t>
            </a:r>
            <a:r>
              <a:rPr lang="ru-RU" dirty="0" smtClean="0">
                <a:solidFill>
                  <a:srgbClr val="002060"/>
                </a:solidFill>
              </a:rPr>
              <a:t>славянских.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4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78" y="597450"/>
            <a:ext cx="5354069" cy="4052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5589240"/>
            <a:ext cx="8640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Книги Ярослав </a:t>
            </a:r>
            <a:r>
              <a:rPr lang="ru-RU" dirty="0" smtClean="0">
                <a:solidFill>
                  <a:srgbClr val="002060"/>
                </a:solidFill>
              </a:rPr>
              <a:t>Мудрый приказал </a:t>
            </a:r>
            <a:r>
              <a:rPr lang="ru-RU" dirty="0">
                <a:solidFill>
                  <a:srgbClr val="002060"/>
                </a:solidFill>
              </a:rPr>
              <a:t>хранить в Софийском соборе Киева. В то время собрание книг еще не называлось библиотекой, а монахи, ее обслуживавшие, – библиотекарями.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12696" r="56177" b="16718"/>
          <a:stretch/>
        </p:blipFill>
        <p:spPr>
          <a:xfrm>
            <a:off x="344506" y="835150"/>
            <a:ext cx="2427293" cy="3529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 rot="10800000" flipV="1">
            <a:off x="323528" y="4469631"/>
            <a:ext cx="2499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 smtClean="0">
                <a:solidFill>
                  <a:srgbClr val="002570"/>
                </a:solidFill>
              </a:rPr>
              <a:t>Ярослав Мудрый</a:t>
            </a:r>
            <a:endParaRPr lang="ru-RU" sz="1600" b="1" dirty="0" smtClean="0">
              <a:solidFill>
                <a:srgbClr val="00257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570"/>
                </a:solidFill>
              </a:rPr>
              <a:t>(</a:t>
            </a:r>
            <a:r>
              <a:rPr lang="ru-RU" sz="1600" b="1" dirty="0" smtClean="0">
                <a:solidFill>
                  <a:srgbClr val="002570"/>
                </a:solidFill>
              </a:rPr>
              <a:t>978</a:t>
            </a:r>
            <a:r>
              <a:rPr lang="ru-RU" sz="1600" b="1" dirty="0" smtClean="0">
                <a:solidFill>
                  <a:srgbClr val="002060"/>
                </a:solidFill>
              </a:rPr>
              <a:t>–</a:t>
            </a:r>
            <a:r>
              <a:rPr lang="ru-RU" sz="1600" b="1" dirty="0" smtClean="0">
                <a:solidFill>
                  <a:srgbClr val="002570"/>
                </a:solidFill>
              </a:rPr>
              <a:t>1054</a:t>
            </a:r>
            <a:r>
              <a:rPr lang="ru-RU" sz="1600" b="1" dirty="0" smtClean="0">
                <a:solidFill>
                  <a:srgbClr val="002570"/>
                </a:solidFill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413677" y="4740533"/>
            <a:ext cx="5334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570"/>
                </a:solidFill>
              </a:rPr>
              <a:t>Софийский </a:t>
            </a:r>
            <a:r>
              <a:rPr lang="ru-RU" sz="1600" b="1" dirty="0">
                <a:solidFill>
                  <a:srgbClr val="002570"/>
                </a:solidFill>
              </a:rPr>
              <a:t>собор</a:t>
            </a:r>
            <a:endParaRPr lang="ru-RU" sz="1600" dirty="0">
              <a:solidFill>
                <a:srgbClr val="0025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5896" y="612845"/>
            <a:ext cx="5112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Впервые подобные названия встречаются в знаменитой </a:t>
            </a:r>
            <a:r>
              <a:rPr lang="ru-RU" dirty="0" err="1">
                <a:solidFill>
                  <a:srgbClr val="002060"/>
                </a:solidFill>
              </a:rPr>
              <a:t>Геннадиевской</a:t>
            </a:r>
            <a:r>
              <a:rPr lang="ru-RU" dirty="0">
                <a:solidFill>
                  <a:srgbClr val="002060"/>
                </a:solidFill>
              </a:rPr>
              <a:t> библии, которая </a:t>
            </a:r>
            <a:r>
              <a:rPr lang="ru-RU" dirty="0" smtClean="0">
                <a:solidFill>
                  <a:srgbClr val="002060"/>
                </a:solidFill>
              </a:rPr>
              <a:t>была переведена </a:t>
            </a:r>
            <a:r>
              <a:rPr lang="ru-RU" dirty="0">
                <a:solidFill>
                  <a:srgbClr val="002060"/>
                </a:solidFill>
              </a:rPr>
              <a:t>и переписана </a:t>
            </a:r>
            <a:r>
              <a:rPr lang="ru-RU" dirty="0">
                <a:solidFill>
                  <a:srgbClr val="002060"/>
                </a:solidFill>
              </a:rPr>
              <a:t>в Новгороде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самом конце </a:t>
            </a:r>
            <a:r>
              <a:rPr lang="ru-RU" dirty="0" err="1">
                <a:solidFill>
                  <a:srgbClr val="002060"/>
                </a:solidFill>
              </a:rPr>
              <a:t>XV</a:t>
            </a:r>
            <a:r>
              <a:rPr lang="ru-RU" dirty="0">
                <a:solidFill>
                  <a:srgbClr val="002060"/>
                </a:solidFill>
              </a:rPr>
              <a:t> века (1499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Греческое слово было для русских людей непривычным, поэтому на полях против </a:t>
            </a:r>
            <a:r>
              <a:rPr lang="ru-RU" dirty="0" smtClean="0">
                <a:solidFill>
                  <a:srgbClr val="002060"/>
                </a:solidFill>
              </a:rPr>
              <a:t>него переводчик </a:t>
            </a:r>
            <a:r>
              <a:rPr lang="ru-RU" dirty="0">
                <a:solidFill>
                  <a:srgbClr val="002060"/>
                </a:solidFill>
              </a:rPr>
              <a:t>непременно делал пояснение: «книжный дом», «книжная казна», «архив</a:t>
            </a:r>
            <a:r>
              <a:rPr lang="ru-RU" dirty="0" smtClean="0">
                <a:solidFill>
                  <a:srgbClr val="002060"/>
                </a:solidFill>
              </a:rPr>
              <a:t>». Библиотекарей </a:t>
            </a:r>
            <a:r>
              <a:rPr lang="ru-RU" dirty="0">
                <a:solidFill>
                  <a:srgbClr val="002060"/>
                </a:solidFill>
              </a:rPr>
              <a:t>называли </a:t>
            </a:r>
            <a:r>
              <a:rPr lang="ru-RU" dirty="0" err="1">
                <a:solidFill>
                  <a:srgbClr val="002060"/>
                </a:solidFill>
              </a:rPr>
              <a:t>книгохранителями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В русских библиотеках хранились церковные сочинения, книги по разным наукам, а также притчи</a:t>
            </a:r>
            <a:r>
              <a:rPr lang="ru-RU" dirty="0" smtClean="0">
                <a:solidFill>
                  <a:srgbClr val="002060"/>
                </a:solidFill>
              </a:rPr>
              <a:t>, загадки</a:t>
            </a:r>
            <a:r>
              <a:rPr lang="ru-RU" dirty="0">
                <a:solidFill>
                  <a:srgbClr val="002060"/>
                </a:solidFill>
              </a:rPr>
              <a:t>, разнообразные поучения, сборники рассказов на греческом языке и </a:t>
            </a:r>
            <a:r>
              <a:rPr lang="ru-RU" dirty="0" smtClean="0">
                <a:solidFill>
                  <a:srgbClr val="002060"/>
                </a:solidFill>
              </a:rPr>
              <a:t>сочинения энциклопедического </a:t>
            </a:r>
            <a:r>
              <a:rPr lang="ru-RU" dirty="0">
                <a:solidFill>
                  <a:srgbClr val="002060"/>
                </a:solidFill>
              </a:rPr>
              <a:t>характера.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Это требовало от библиотекаря-монаха универсальных знаний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К </a:t>
            </a:r>
            <a:r>
              <a:rPr lang="ru-RU" dirty="0">
                <a:solidFill>
                  <a:srgbClr val="002060"/>
                </a:solidFill>
              </a:rPr>
              <a:t>тому же в те времена библиотекарям нередко приходилось становиться воинами </a:t>
            </a:r>
            <a:r>
              <a:rPr lang="ru-RU" dirty="0">
                <a:solidFill>
                  <a:srgbClr val="002060"/>
                </a:solidFill>
              </a:rPr>
              <a:t>–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сражаться </a:t>
            </a:r>
            <a:r>
              <a:rPr lang="ru-RU" dirty="0" smtClean="0">
                <a:solidFill>
                  <a:srgbClr val="002060"/>
                </a:solidFill>
              </a:rPr>
              <a:t>с татаро-монголами </a:t>
            </a:r>
            <a:r>
              <a:rPr lang="ru-RU" dirty="0">
                <a:solidFill>
                  <a:srgbClr val="002060"/>
                </a:solidFill>
              </a:rPr>
              <a:t>или с </a:t>
            </a:r>
            <a:r>
              <a:rPr lang="ru-RU" dirty="0" smtClean="0">
                <a:solidFill>
                  <a:srgbClr val="002060"/>
                </a:solidFill>
              </a:rPr>
              <a:t>войсками удельных </a:t>
            </a:r>
            <a:r>
              <a:rPr lang="ru-RU" dirty="0">
                <a:solidFill>
                  <a:srgbClr val="002060"/>
                </a:solidFill>
              </a:rPr>
              <a:t>князей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579397" y="5023048"/>
            <a:ext cx="2499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570"/>
                </a:solidFill>
              </a:rPr>
              <a:t>Геннадиевская</a:t>
            </a:r>
            <a:r>
              <a:rPr lang="ru-RU" sz="1600" b="1" dirty="0" smtClean="0">
                <a:solidFill>
                  <a:srgbClr val="002570"/>
                </a:solidFill>
              </a:rPr>
              <a:t> библия</a:t>
            </a:r>
            <a:endParaRPr lang="ru-RU" sz="1600" b="1" dirty="0" smtClean="0">
              <a:solidFill>
                <a:srgbClr val="002570"/>
              </a:solidFill>
            </a:endParaRPr>
          </a:p>
        </p:txBody>
      </p:sp>
      <p:pic>
        <p:nvPicPr>
          <p:cNvPr id="1026" name="Picture 2" descr="https://alchetron.com/cdn/gennadys-bible-8544a6f5-de1b-40c2-afa1-dba3303c62c-resize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168"/>
            <a:ext cx="28670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8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9512" y="5555053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1714 году в Санкт-Петербурге была создана первая в России государственная научная библиотека, которая в 1724 году была передана в ведение Академии </a:t>
            </a:r>
            <a:r>
              <a:rPr lang="ru-RU" dirty="0" smtClean="0">
                <a:solidFill>
                  <a:srgbClr val="002060"/>
                </a:solidFill>
              </a:rPr>
              <a:t>наук.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Начался </a:t>
            </a:r>
            <a:r>
              <a:rPr lang="ru-RU" dirty="0">
                <a:solidFill>
                  <a:srgbClr val="002060"/>
                </a:solidFill>
              </a:rPr>
              <a:t>золотой век библиотекарей, ставших настоящими исследователями.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8799"/>
            <a:ext cx="8784976" cy="53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9511" y="5717874"/>
            <a:ext cx="8756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27 мая 1795 года в Санкт-Петербурге была создана Императорская </a:t>
            </a:r>
            <a:r>
              <a:rPr lang="ru-RU" dirty="0" smtClean="0">
                <a:solidFill>
                  <a:srgbClr val="002060"/>
                </a:solidFill>
              </a:rPr>
              <a:t>публичная </a:t>
            </a:r>
            <a:r>
              <a:rPr lang="ru-RU" dirty="0">
                <a:solidFill>
                  <a:srgbClr val="002060"/>
                </a:solidFill>
              </a:rPr>
              <a:t>библиотека, к работе в которой стали привлекаться лучшие силы российских библиотекарей.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0"/>
          <a:stretch/>
        </p:blipFill>
        <p:spPr>
          <a:xfrm>
            <a:off x="179512" y="260648"/>
            <a:ext cx="8784977" cy="5256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026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251521" y="5486490"/>
            <a:ext cx="8640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XIX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век можно назвать веком книги, веком библиотек и веком </a:t>
            </a:r>
            <a:r>
              <a:rPr lang="ru-RU" dirty="0" smtClean="0">
                <a:solidFill>
                  <a:srgbClr val="002060"/>
                </a:solidFill>
              </a:rPr>
              <a:t>библиотекарей. В </a:t>
            </a:r>
            <a:r>
              <a:rPr lang="ru-RU" dirty="0">
                <a:solidFill>
                  <a:srgbClr val="002060"/>
                </a:solidFill>
              </a:rPr>
              <a:t>России </a:t>
            </a:r>
            <a:r>
              <a:rPr lang="ru-RU" dirty="0" smtClean="0">
                <a:solidFill>
                  <a:srgbClr val="002060"/>
                </a:solidFill>
              </a:rPr>
              <a:t>открывались </a:t>
            </a:r>
            <a:r>
              <a:rPr lang="ru-RU" dirty="0">
                <a:solidFill>
                  <a:srgbClr val="002060"/>
                </a:solidFill>
              </a:rPr>
              <a:t>новые университетские и институтские библиотеки. Профессия стала престижной, работать в библиотеки пошли выпускники университетов и академий, писатели и художники. </a:t>
            </a:r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976">
            <a:off x="175075" y="70379"/>
            <a:ext cx="2488292" cy="331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-1136" r="-1181" b="24367"/>
          <a:stretch/>
        </p:blipFill>
        <p:spPr>
          <a:xfrm>
            <a:off x="4993763" y="2183598"/>
            <a:ext cx="2520281" cy="3297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-1370" r="14325" b="15771"/>
          <a:stretch/>
        </p:blipFill>
        <p:spPr>
          <a:xfrm>
            <a:off x="6444208" y="0"/>
            <a:ext cx="2613911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96" y="116631"/>
            <a:ext cx="2435524" cy="3219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24314" r="54800" b="6169"/>
          <a:stretch/>
        </p:blipFill>
        <p:spPr>
          <a:xfrm>
            <a:off x="1547664" y="2204863"/>
            <a:ext cx="2454487" cy="3306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09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5128" b="4086"/>
          <a:stretch/>
        </p:blipFill>
        <p:spPr>
          <a:xfrm>
            <a:off x="199278" y="1196752"/>
            <a:ext cx="3868666" cy="27087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 rot="10800000" flipV="1">
            <a:off x="251520" y="4226025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solidFill>
                  <a:srgbClr val="002060"/>
                </a:solidFill>
              </a:rPr>
              <a:t>Иван Андреевич Крылов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 fontAlgn="base"/>
            <a:r>
              <a:rPr lang="ru-RU" sz="1600" dirty="0" smtClean="0">
                <a:solidFill>
                  <a:srgbClr val="002060"/>
                </a:solidFill>
              </a:rPr>
              <a:t>(1769</a:t>
            </a:r>
            <a:r>
              <a:rPr lang="ru-RU" sz="1600" dirty="0" smtClean="0">
                <a:solidFill>
                  <a:srgbClr val="002060"/>
                </a:solidFill>
              </a:rPr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1844</a:t>
            </a:r>
            <a:r>
              <a:rPr lang="ru-RU" sz="1600" dirty="0">
                <a:solidFill>
                  <a:srgbClr val="002060"/>
                </a:solidFill>
              </a:rPr>
              <a:t>) – русский публицист, поэт, баснописец, издатель </a:t>
            </a:r>
            <a:r>
              <a:rPr lang="ru-RU" sz="1600" dirty="0" smtClean="0">
                <a:solidFill>
                  <a:srgbClr val="002060"/>
                </a:solidFill>
              </a:rPr>
              <a:t>сатирико-просветительских журналов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1" y="444616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Тридцать лет работал библиотекарем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Публичной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библиотеки известный русский баснописец Иван Андреевич Крылов. 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923927" y="1556793"/>
            <a:ext cx="504055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этот период основной задачей библиотеки было именно создание фонда книг на русском языке, и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 А. Крылов активно этим занимался.</a:t>
            </a:r>
          </a:p>
          <a:p>
            <a:pPr algn="just" fontAlgn="base"/>
            <a:r>
              <a:rPr lang="ru-RU" dirty="0" smtClean="0">
                <a:solidFill>
                  <a:srgbClr val="002060"/>
                </a:solidFill>
              </a:rPr>
              <a:t>И. А. Крылов в течение </a:t>
            </a:r>
            <a:r>
              <a:rPr lang="ru-RU" dirty="0" smtClean="0">
                <a:solidFill>
                  <a:srgbClr val="002060"/>
                </a:solidFill>
              </a:rPr>
              <a:t>многих лет вел библиографическую работу – составлял тематические списки, выполнял справки.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4005064"/>
            <a:ext cx="504055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629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 flipV="1">
            <a:off x="144012" y="4530679"/>
            <a:ext cx="3131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solidFill>
                  <a:srgbClr val="002060"/>
                </a:solidFill>
              </a:rPr>
              <a:t>Николай </a:t>
            </a:r>
            <a:r>
              <a:rPr lang="ru-RU" sz="1600" b="1" dirty="0">
                <a:solidFill>
                  <a:srgbClr val="002060"/>
                </a:solidFill>
              </a:rPr>
              <a:t>Иванович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 fontAlgn="base"/>
            <a:r>
              <a:rPr lang="ru-RU" sz="1600" b="1" dirty="0" smtClean="0">
                <a:solidFill>
                  <a:srgbClr val="002060"/>
                </a:solidFill>
              </a:rPr>
              <a:t>Лобачевский </a:t>
            </a:r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1792</a:t>
            </a:r>
            <a:r>
              <a:rPr lang="ru-RU" sz="1600" dirty="0">
                <a:solidFill>
                  <a:srgbClr val="002060"/>
                </a:solidFill>
              </a:rPr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1856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600" dirty="0">
                <a:solidFill>
                  <a:srgbClr val="002060"/>
                </a:solidFill>
              </a:rPr>
              <a:t>–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 fontAlgn="base"/>
            <a:r>
              <a:rPr lang="ru-RU" sz="1600" dirty="0" smtClean="0">
                <a:solidFill>
                  <a:srgbClr val="002060"/>
                </a:solidFill>
              </a:rPr>
              <a:t>великий </a:t>
            </a:r>
            <a:r>
              <a:rPr lang="ru-RU" sz="1600" dirty="0">
                <a:solidFill>
                  <a:srgbClr val="002060"/>
                </a:solidFill>
              </a:rPr>
              <a:t>русский математик, создатель </a:t>
            </a:r>
            <a:r>
              <a:rPr lang="ru-RU" sz="1600" dirty="0" smtClean="0">
                <a:solidFill>
                  <a:srgbClr val="002060"/>
                </a:solidFill>
              </a:rPr>
              <a:t>неэвклидовой </a:t>
            </a:r>
          </a:p>
          <a:p>
            <a:pPr algn="ctr" fontAlgn="base"/>
            <a:r>
              <a:rPr lang="ru-RU" sz="1600" dirty="0" smtClean="0">
                <a:solidFill>
                  <a:srgbClr val="002060"/>
                </a:solidFill>
              </a:rPr>
              <a:t>геометрии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55821"/>
            <a:ext cx="2808312" cy="37126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3275856" y="406405"/>
            <a:ext cx="5544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570"/>
                </a:solidFill>
              </a:rPr>
              <a:t>Гениальный математик Николай Лобачевский заведовал библиотекой Казанского </a:t>
            </a:r>
            <a:r>
              <a:rPr lang="ru-RU" dirty="0" smtClean="0">
                <a:solidFill>
                  <a:srgbClr val="002570"/>
                </a:solidFill>
              </a:rPr>
              <a:t>университета. </a:t>
            </a:r>
            <a:endParaRPr lang="ru-RU" dirty="0">
              <a:solidFill>
                <a:srgbClr val="00257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286758"/>
            <a:ext cx="5250942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1825 </a:t>
            </a:r>
            <a:r>
              <a:rPr lang="ru-RU" dirty="0" smtClean="0">
                <a:solidFill>
                  <a:srgbClr val="002060"/>
                </a:solidFill>
              </a:rPr>
              <a:t>по </a:t>
            </a:r>
            <a:r>
              <a:rPr lang="ru-RU" dirty="0">
                <a:solidFill>
                  <a:srgbClr val="002060"/>
                </a:solidFill>
              </a:rPr>
              <a:t>1835 </a:t>
            </a:r>
            <a:r>
              <a:rPr lang="ru-RU" dirty="0" smtClean="0">
                <a:solidFill>
                  <a:srgbClr val="002060"/>
                </a:solidFill>
              </a:rPr>
              <a:t>год исполнял обязанности библиотекаря </a:t>
            </a:r>
            <a:r>
              <a:rPr lang="ru-RU" dirty="0">
                <a:solidFill>
                  <a:srgbClr val="002060"/>
                </a:solidFill>
              </a:rPr>
              <a:t>даже тогда, когда стал ректором.</a:t>
            </a:r>
          </a:p>
          <a:p>
            <a:pPr algn="just" fontAlgn="base"/>
            <a:r>
              <a:rPr lang="ru-RU" dirty="0">
                <a:solidFill>
                  <a:srgbClr val="002060"/>
                </a:solidFill>
              </a:rPr>
              <a:t>Как руководитель библиотеки и </a:t>
            </a:r>
            <a:r>
              <a:rPr lang="ru-RU" dirty="0" smtClean="0">
                <a:solidFill>
                  <a:srgbClr val="002060"/>
                </a:solidFill>
              </a:rPr>
              <a:t>самого университета добился </a:t>
            </a:r>
            <a:r>
              <a:rPr lang="ru-RU" dirty="0">
                <a:solidFill>
                  <a:srgbClr val="002060"/>
                </a:solidFill>
              </a:rPr>
              <a:t>реорганизации системы комплектования, уделяя особое внимание сохранности фондов и строительству нового здания библиотеки. Д</a:t>
            </a:r>
            <a:r>
              <a:rPr lang="ru-RU" dirty="0" smtClean="0">
                <a:solidFill>
                  <a:srgbClr val="002060"/>
                </a:solidFill>
              </a:rPr>
              <a:t>обился </a:t>
            </a:r>
            <a:r>
              <a:rPr lang="ru-RU" dirty="0">
                <a:solidFill>
                  <a:srgbClr val="002060"/>
                </a:solidFill>
              </a:rPr>
              <a:t>и того, что библиотека обслуживала широкие круги посторонних читателей, то есть фактически была публичной.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0531" r="8576" b="23203"/>
          <a:stretch/>
        </p:blipFill>
        <p:spPr>
          <a:xfrm>
            <a:off x="3995938" y="4232068"/>
            <a:ext cx="4608510" cy="2663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8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1209526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rgbClr val="002570"/>
                </a:solidFill>
              </a:rPr>
              <a:t>Владимир </a:t>
            </a:r>
            <a:r>
              <a:rPr lang="ru-RU" dirty="0" smtClean="0">
                <a:solidFill>
                  <a:srgbClr val="002570"/>
                </a:solidFill>
              </a:rPr>
              <a:t>Васильевич Стасов </a:t>
            </a:r>
            <a:r>
              <a:rPr lang="ru-RU" dirty="0">
                <a:solidFill>
                  <a:srgbClr val="002570"/>
                </a:solidFill>
              </a:rPr>
              <a:t>более 50 лет проработал </a:t>
            </a:r>
            <a:r>
              <a:rPr lang="ru-RU" dirty="0" smtClean="0">
                <a:solidFill>
                  <a:srgbClr val="002570"/>
                </a:solidFill>
              </a:rPr>
              <a:t>библиотекарем </a:t>
            </a:r>
            <a:r>
              <a:rPr lang="ru-RU" dirty="0" smtClean="0">
                <a:solidFill>
                  <a:srgbClr val="002570"/>
                </a:solidFill>
              </a:rPr>
              <a:t>в </a:t>
            </a:r>
            <a:r>
              <a:rPr lang="ru-RU" dirty="0" smtClean="0">
                <a:solidFill>
                  <a:srgbClr val="002570"/>
                </a:solidFill>
              </a:rPr>
              <a:t>Императорской публичной библиотеке Петербурга.</a:t>
            </a:r>
            <a:endParaRPr lang="ru-RU" dirty="0">
              <a:solidFill>
                <a:srgbClr val="00257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 b="5759"/>
          <a:stretch/>
        </p:blipFill>
        <p:spPr>
          <a:xfrm>
            <a:off x="251520" y="794845"/>
            <a:ext cx="3009935" cy="3213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44016" y="4149081"/>
            <a:ext cx="3275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Владимир Васильевич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Стасов </a:t>
            </a:r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1824</a:t>
            </a:r>
            <a:r>
              <a:rPr lang="ru-RU" sz="1600" dirty="0">
                <a:solidFill>
                  <a:srgbClr val="002060"/>
                </a:solidFill>
              </a:rPr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1906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rgbClr val="002060"/>
                </a:solidFill>
              </a:rPr>
              <a:t> </a:t>
            </a:r>
            <a:r>
              <a:rPr lang="ru-RU" sz="1600" dirty="0">
                <a:solidFill>
                  <a:srgbClr val="002060"/>
                </a:solidFill>
              </a:rPr>
              <a:t>–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выдающийся </a:t>
            </a:r>
            <a:r>
              <a:rPr lang="ru-RU" sz="1600" dirty="0">
                <a:solidFill>
                  <a:srgbClr val="002060"/>
                </a:solidFill>
              </a:rPr>
              <a:t>русский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искусствовед</a:t>
            </a:r>
            <a:r>
              <a:rPr lang="ru-RU" sz="1600" dirty="0">
                <a:solidFill>
                  <a:srgbClr val="002060"/>
                </a:solidFill>
              </a:rPr>
              <a:t>, музыкальный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критик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smtClean="0">
                <a:solidFill>
                  <a:srgbClr val="002060"/>
                </a:solidFill>
              </a:rPr>
              <a:t>археолог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2593935"/>
            <a:ext cx="4752528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библиотеке </a:t>
            </a:r>
            <a:r>
              <a:rPr lang="ru-RU" dirty="0" smtClean="0">
                <a:solidFill>
                  <a:srgbClr val="002060"/>
                </a:solidFill>
              </a:rPr>
              <a:t>В. В. Стасов </a:t>
            </a:r>
            <a:r>
              <a:rPr lang="ru-RU" dirty="0" smtClean="0">
                <a:solidFill>
                  <a:srgbClr val="002060"/>
                </a:solidFill>
              </a:rPr>
              <a:t>безвозмездно помогал </a:t>
            </a:r>
            <a:r>
              <a:rPr lang="ru-RU" dirty="0">
                <a:solidFill>
                  <a:srgbClr val="002060"/>
                </a:solidFill>
              </a:rPr>
              <a:t>в описании и систематизации книжного фонда и </a:t>
            </a:r>
            <a:r>
              <a:rPr lang="ru-RU" dirty="0" smtClean="0">
                <a:solidFill>
                  <a:srgbClr val="002060"/>
                </a:solidFill>
              </a:rPr>
              <a:t>в 1855 </a:t>
            </a:r>
            <a:r>
              <a:rPr lang="ru-RU" dirty="0" smtClean="0">
                <a:solidFill>
                  <a:srgbClr val="002060"/>
                </a:solidFill>
              </a:rPr>
              <a:t>году </a:t>
            </a:r>
            <a:r>
              <a:rPr lang="ru-RU" dirty="0">
                <a:solidFill>
                  <a:srgbClr val="002060"/>
                </a:solidFill>
              </a:rPr>
              <a:t>его работа стала постоянной.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 fontAlgn="base"/>
            <a:r>
              <a:rPr lang="ru-RU" dirty="0" smtClean="0">
                <a:solidFill>
                  <a:srgbClr val="002060"/>
                </a:solidFill>
              </a:rPr>
              <a:t>В. В. Стасов </a:t>
            </a:r>
            <a:r>
              <a:rPr lang="ru-RU" dirty="0">
                <a:solidFill>
                  <a:srgbClr val="002060"/>
                </a:solidFill>
              </a:rPr>
              <a:t>добивался, чтобы каждая библиотека была бесплатной. </a:t>
            </a:r>
          </a:p>
          <a:p>
            <a:pPr algn="just" fontAlgn="base"/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Хороший, знающий библиотекарь – верный помощник всякого серьезного исследователя и просто даже серьезно занимающегося человека», – говорил </a:t>
            </a:r>
            <a:r>
              <a:rPr lang="ru-RU" dirty="0" smtClean="0">
                <a:solidFill>
                  <a:srgbClr val="002060"/>
                </a:solidFill>
              </a:rPr>
              <a:t>он.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5" y="2172920"/>
            <a:ext cx="4824535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мнению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А. Н. Оленина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библиотека предназначена, прежде всего, для просвещения,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dirty="0" smtClean="0">
                <a:solidFill>
                  <a:srgbClr val="002060"/>
                </a:solidFill>
              </a:rPr>
              <a:t>собирания </a:t>
            </a:r>
            <a:r>
              <a:rPr lang="ru-RU" dirty="0">
                <a:solidFill>
                  <a:srgbClr val="002060"/>
                </a:solidFill>
              </a:rPr>
              <a:t>и предоставления россиянам высоких образцов науки, литературы, искусства, для нравственного воспитания юношества. В соответствии с этим он формировал фонды и организовывал обслуживание.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 fontAlgn="base"/>
            <a:r>
              <a:rPr lang="ru-RU" spc="-30" dirty="0" smtClean="0">
                <a:solidFill>
                  <a:srgbClr val="002060"/>
                </a:solidFill>
              </a:rPr>
              <a:t>Его энергия</a:t>
            </a:r>
            <a:r>
              <a:rPr lang="ru-RU" spc="-30" dirty="0">
                <a:solidFill>
                  <a:srgbClr val="002060"/>
                </a:solidFill>
              </a:rPr>
              <a:t>, инициатива, высокая репутация </a:t>
            </a:r>
            <a:r>
              <a:rPr lang="ru-RU" dirty="0">
                <a:solidFill>
                  <a:srgbClr val="002060"/>
                </a:solidFill>
              </a:rPr>
              <a:t>содействовали формированию образа библиотеки </a:t>
            </a:r>
            <a:r>
              <a:rPr lang="ru-RU" spc="-10" dirty="0">
                <a:solidFill>
                  <a:srgbClr val="002060"/>
                </a:solidFill>
              </a:rPr>
              <a:t>как ведущего научного и культурного</a:t>
            </a:r>
            <a:r>
              <a:rPr lang="ru-RU" dirty="0">
                <a:solidFill>
                  <a:srgbClr val="002060"/>
                </a:solidFill>
              </a:rPr>
              <a:t> центра России.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2" b="10755"/>
          <a:stretch/>
        </p:blipFill>
        <p:spPr>
          <a:xfrm>
            <a:off x="251520" y="1205367"/>
            <a:ext cx="3096344" cy="3231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07504" y="4627002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Оленин Алексей </a:t>
            </a:r>
            <a:r>
              <a:rPr lang="ru-RU" sz="1600" b="1" dirty="0">
                <a:solidFill>
                  <a:srgbClr val="002060"/>
                </a:solidFill>
              </a:rPr>
              <a:t>Николаевич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1763</a:t>
            </a:r>
            <a:r>
              <a:rPr lang="ru-RU" sz="1600" dirty="0">
                <a:solidFill>
                  <a:srgbClr val="002060"/>
                </a:solidFill>
              </a:rPr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1843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dirty="0"/>
              <a:t> </a:t>
            </a:r>
            <a:r>
              <a:rPr lang="ru-RU" sz="1600" dirty="0">
                <a:solidFill>
                  <a:srgbClr val="002060"/>
                </a:solidFill>
              </a:rPr>
              <a:t>– известный ученый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государственный деятель, президент Академии художеств, собиратель русской старины, </a:t>
            </a:r>
            <a:r>
              <a:rPr lang="ru-RU" sz="1600" dirty="0" smtClean="0">
                <a:solidFill>
                  <a:srgbClr val="002060"/>
                </a:solidFill>
              </a:rPr>
              <a:t>археограф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995936" y="777477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002570"/>
                </a:solidFill>
              </a:rPr>
              <a:t>В 1811 </a:t>
            </a:r>
            <a:r>
              <a:rPr lang="ru-RU" dirty="0" smtClean="0">
                <a:solidFill>
                  <a:srgbClr val="002570"/>
                </a:solidFill>
              </a:rPr>
              <a:t>году </a:t>
            </a:r>
            <a:r>
              <a:rPr lang="ru-RU" dirty="0">
                <a:solidFill>
                  <a:srgbClr val="002570"/>
                </a:solidFill>
              </a:rPr>
              <a:t>А. Н. Оленин стал первым директором Императорской </a:t>
            </a:r>
            <a:r>
              <a:rPr lang="ru-RU" dirty="0" smtClean="0">
                <a:solidFill>
                  <a:srgbClr val="002570"/>
                </a:solidFill>
              </a:rPr>
              <a:t>публичной библиотеки и </a:t>
            </a:r>
            <a:r>
              <a:rPr lang="ru-RU" dirty="0" smtClean="0">
                <a:solidFill>
                  <a:srgbClr val="002570"/>
                </a:solidFill>
              </a:rPr>
              <a:t>руководил </a:t>
            </a:r>
            <a:r>
              <a:rPr lang="ru-RU" dirty="0" smtClean="0">
                <a:solidFill>
                  <a:srgbClr val="002570"/>
                </a:solidFill>
              </a:rPr>
              <a:t>ей </a:t>
            </a:r>
            <a:r>
              <a:rPr lang="ru-RU" dirty="0">
                <a:solidFill>
                  <a:srgbClr val="002570"/>
                </a:solidFill>
              </a:rPr>
              <a:t>около 35 </a:t>
            </a:r>
            <a:r>
              <a:rPr lang="ru-RU" dirty="0" smtClean="0">
                <a:solidFill>
                  <a:srgbClr val="002570"/>
                </a:solidFill>
              </a:rPr>
              <a:t>лет.</a:t>
            </a:r>
            <a:endParaRPr lang="ru-RU" dirty="0">
              <a:solidFill>
                <a:srgbClr val="0025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2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43508" y="5746029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Библиотекарь </a:t>
            </a:r>
            <a:r>
              <a:rPr lang="ru-RU" dirty="0" smtClean="0">
                <a:solidFill>
                  <a:srgbClr val="002060"/>
                </a:solidFill>
              </a:rPr>
              <a:t>– очень </a:t>
            </a:r>
            <a:r>
              <a:rPr lang="ru-RU" dirty="0">
                <a:solidFill>
                  <a:srgbClr val="002060"/>
                </a:solidFill>
              </a:rPr>
              <a:t>древняя профессия, ей уже больше четырех с половиной тысяч лет! Возникла она вместе с шумерской культурой, где впервые появились глиняные </a:t>
            </a:r>
            <a:r>
              <a:rPr lang="ru-RU" dirty="0" smtClean="0">
                <a:solidFill>
                  <a:srgbClr val="002060"/>
                </a:solidFill>
              </a:rPr>
              <a:t>каталоги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  <p:pic>
        <p:nvPicPr>
          <p:cNvPr id="1026" name="Picture 2" descr="https://avatars.mds.yandex.net/get-zen_doc/62917/pub_5a779994ad0f22e830444266_5a779b24fd96b15f994f285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23138"/>
            <a:ext cx="8856984" cy="53661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2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r="15959" b="15043"/>
          <a:stretch/>
        </p:blipFill>
        <p:spPr>
          <a:xfrm>
            <a:off x="323528" y="836328"/>
            <a:ext cx="2719708" cy="33847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 rot="10800000" flipV="1">
            <a:off x="196102" y="4437112"/>
            <a:ext cx="3223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solidFill>
                  <a:srgbClr val="002060"/>
                </a:solidFill>
              </a:rPr>
              <a:t>Востоков Александр Христофорович </a:t>
            </a:r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1781</a:t>
            </a:r>
            <a:r>
              <a:rPr lang="ru-RU" sz="1600" dirty="0">
                <a:solidFill>
                  <a:srgbClr val="002060"/>
                </a:solidFill>
              </a:rPr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1864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 – филолог-славист, поэт, палеограф,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археограф</a:t>
            </a:r>
            <a:endParaRPr lang="ru-RU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489446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570"/>
                </a:solidFill>
              </a:rPr>
              <a:t>С 1815  по 1844 </a:t>
            </a:r>
            <a:r>
              <a:rPr lang="ru-RU" dirty="0" smtClean="0">
                <a:solidFill>
                  <a:srgbClr val="002570"/>
                </a:solidFill>
              </a:rPr>
              <a:t>год  </a:t>
            </a:r>
            <a:r>
              <a:rPr lang="ru-RU" dirty="0">
                <a:solidFill>
                  <a:srgbClr val="002570"/>
                </a:solidFill>
              </a:rPr>
              <a:t>А. Х. Востоков </a:t>
            </a:r>
            <a:r>
              <a:rPr lang="ru-RU" dirty="0" smtClean="0">
                <a:solidFill>
                  <a:srgbClr val="002570"/>
                </a:solidFill>
              </a:rPr>
              <a:t>работал </a:t>
            </a:r>
            <a:r>
              <a:rPr lang="ru-RU" dirty="0" smtClean="0">
                <a:solidFill>
                  <a:srgbClr val="002570"/>
                </a:solidFill>
              </a:rPr>
              <a:t>в</a:t>
            </a:r>
            <a:r>
              <a:rPr lang="ru-RU" dirty="0">
                <a:solidFill>
                  <a:srgbClr val="002570"/>
                </a:solidFill>
              </a:rPr>
              <a:t> Императорской </a:t>
            </a:r>
            <a:r>
              <a:rPr lang="ru-RU" dirty="0" smtClean="0">
                <a:solidFill>
                  <a:srgbClr val="002570"/>
                </a:solidFill>
              </a:rPr>
              <a:t>публичной </a:t>
            </a:r>
            <a:r>
              <a:rPr lang="ru-RU" dirty="0">
                <a:solidFill>
                  <a:srgbClr val="002570"/>
                </a:solidFill>
              </a:rPr>
              <a:t>библиотеке помощником хранителя рукописей.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3707904" y="1796623"/>
            <a:ext cx="51125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Одновременно А. Х. Востоков был старшим библиотекарем Румянцевского музея (до того времени, как это ценнейшее собрание было перевезено в Москву).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4475156" cy="328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79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/>
          <a:stretch/>
        </p:blipFill>
        <p:spPr>
          <a:xfrm>
            <a:off x="367547" y="1096458"/>
            <a:ext cx="2620277" cy="2991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 rot="10800000" flipV="1">
            <a:off x="234570" y="4265801"/>
            <a:ext cx="29692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solidFill>
                  <a:srgbClr val="002060"/>
                </a:solidFill>
              </a:rPr>
              <a:t>Загоскин Михаил Николаевич 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 fontAlgn="base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1789</a:t>
            </a:r>
            <a:r>
              <a:rPr lang="ru-RU" sz="1600" dirty="0">
                <a:solidFill>
                  <a:srgbClr val="002060"/>
                </a:solidFill>
              </a:rPr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1852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dirty="0"/>
              <a:t> </a:t>
            </a:r>
            <a:r>
              <a:rPr lang="ru-RU" sz="1600" dirty="0">
                <a:solidFill>
                  <a:srgbClr val="002060"/>
                </a:solidFill>
              </a:rPr>
              <a:t>– русский писатель, драматург, автор исторических </a:t>
            </a:r>
            <a:r>
              <a:rPr lang="ru-RU" sz="1600" dirty="0" smtClean="0">
                <a:solidFill>
                  <a:srgbClr val="002060"/>
                </a:solidFill>
              </a:rPr>
              <a:t>романов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2787893"/>
            <a:ext cx="4248472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Принимал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деятельное участие в приведении библиотеки в порядок и в составлении каталога русских книг, за что через два года был награжден орденом Анны 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III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степени. </a:t>
            </a:r>
          </a:p>
          <a:p>
            <a:pPr algn="just" fontAlgn="base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1820 году оставил службу и должность штатного помощника и был переименован в прежнее звание почетного библиотекаря.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1963" y="871552"/>
            <a:ext cx="53865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002570"/>
                </a:solidFill>
                <a:cs typeface="Times New Roman" panose="02020603050405020304" pitchFamily="18" charset="0"/>
              </a:rPr>
              <a:t>В 1817 году М. Н. Загоскин был определен почетным библиотекарем в Императорскую публичную </a:t>
            </a:r>
            <a:r>
              <a:rPr lang="ru-RU" dirty="0" smtClean="0">
                <a:solidFill>
                  <a:srgbClr val="002570"/>
                </a:solidFill>
                <a:cs typeface="Times New Roman" panose="02020603050405020304" pitchFamily="18" charset="0"/>
              </a:rPr>
              <a:t>библиотеку. В </a:t>
            </a:r>
            <a:r>
              <a:rPr lang="ru-RU" dirty="0">
                <a:solidFill>
                  <a:srgbClr val="002570"/>
                </a:solidFill>
                <a:cs typeface="Times New Roman" panose="02020603050405020304" pitchFamily="18" charset="0"/>
              </a:rPr>
              <a:t>1818 году был перемещен на штатную вакансию помощника библиотекаря с жалованьем. </a:t>
            </a:r>
          </a:p>
        </p:txBody>
      </p:sp>
    </p:spTree>
    <p:extLst>
      <p:ext uri="{BB962C8B-B14F-4D97-AF65-F5344CB8AC3E}">
        <p14:creationId xmlns:p14="http://schemas.microsoft.com/office/powerpoint/2010/main" val="1131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3535848"/>
            <a:ext cx="504056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rgbClr val="002060"/>
                </a:solidFill>
              </a:rPr>
              <a:t>В. Ф. Одоевский </a:t>
            </a:r>
            <a:r>
              <a:rPr lang="ru-RU" dirty="0">
                <a:solidFill>
                  <a:srgbClr val="002060"/>
                </a:solidFill>
              </a:rPr>
              <a:t>сыграл большую роль </a:t>
            </a:r>
            <a:r>
              <a:rPr lang="ru-RU" dirty="0">
                <a:solidFill>
                  <a:srgbClr val="002060"/>
                </a:solidFill>
              </a:rPr>
              <a:t>в решении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всех кардинальных проблем библиотеки – обновления помещений, </a:t>
            </a:r>
            <a:r>
              <a:rPr lang="ru-RU" spc="-30" dirty="0">
                <a:solidFill>
                  <a:srgbClr val="002060"/>
                </a:solidFill>
              </a:rPr>
              <a:t>комплектования, каталогизации и расстановки</a:t>
            </a:r>
            <a:r>
              <a:rPr lang="ru-RU" dirty="0">
                <a:solidFill>
                  <a:srgbClr val="002060"/>
                </a:solidFill>
              </a:rPr>
              <a:t> книг, обслуживания читателей.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-1136" r="-1181" b="24367"/>
          <a:stretch/>
        </p:blipFill>
        <p:spPr>
          <a:xfrm>
            <a:off x="323528" y="819294"/>
            <a:ext cx="2664296" cy="3486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 rot="10800000" flipV="1">
            <a:off x="216022" y="4533507"/>
            <a:ext cx="291581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Одоевский Владимир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Федорович </a:t>
            </a:r>
            <a:r>
              <a:rPr lang="ru-RU" sz="1600" dirty="0" smtClean="0">
                <a:solidFill>
                  <a:srgbClr val="002060"/>
                </a:solidFill>
              </a:rPr>
              <a:t>(1803–1869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rgbClr val="002060"/>
                </a:solidFill>
              </a:rPr>
              <a:t> </a:t>
            </a:r>
            <a:r>
              <a:rPr lang="ru-RU" sz="1600" dirty="0">
                <a:solidFill>
                  <a:srgbClr val="002060"/>
                </a:solidFill>
              </a:rPr>
              <a:t>–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русский </a:t>
            </a:r>
            <a:r>
              <a:rPr lang="ru-RU" sz="1600" dirty="0">
                <a:solidFill>
                  <a:srgbClr val="002060"/>
                </a:solidFill>
              </a:rPr>
              <a:t>писатель, философ,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педагог</a:t>
            </a:r>
            <a:r>
              <a:rPr lang="ru-RU" sz="1600" dirty="0">
                <a:solidFill>
                  <a:srgbClr val="002060"/>
                </a:solidFill>
              </a:rPr>
              <a:t>, музыковед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теоретик </a:t>
            </a:r>
            <a:r>
              <a:rPr lang="ru-RU" sz="1600" dirty="0" smtClean="0">
                <a:solidFill>
                  <a:srgbClr val="002060"/>
                </a:solidFill>
              </a:rPr>
              <a:t>музыки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965627"/>
            <a:ext cx="46440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002570"/>
                </a:solidFill>
              </a:rPr>
              <a:t>С 1846 по 1861 </a:t>
            </a:r>
            <a:r>
              <a:rPr lang="ru-RU" dirty="0" smtClean="0">
                <a:solidFill>
                  <a:srgbClr val="002570"/>
                </a:solidFill>
              </a:rPr>
              <a:t>год </a:t>
            </a:r>
            <a:r>
              <a:rPr lang="ru-RU" dirty="0" smtClean="0">
                <a:solidFill>
                  <a:srgbClr val="002570"/>
                </a:solidFill>
              </a:rPr>
              <a:t>В. Ф. Одоевский был деятельным </a:t>
            </a:r>
            <a:r>
              <a:rPr lang="ru-RU" dirty="0">
                <a:solidFill>
                  <a:srgbClr val="002570"/>
                </a:solidFill>
              </a:rPr>
              <a:t>помощником директора Императорской </a:t>
            </a:r>
            <a:r>
              <a:rPr lang="ru-RU" dirty="0" smtClean="0">
                <a:solidFill>
                  <a:srgbClr val="002570"/>
                </a:solidFill>
              </a:rPr>
              <a:t>публичной </a:t>
            </a:r>
            <a:r>
              <a:rPr lang="ru-RU" dirty="0" smtClean="0">
                <a:solidFill>
                  <a:srgbClr val="002570"/>
                </a:solidFill>
              </a:rPr>
              <a:t>библиотеки и</a:t>
            </a:r>
            <a:r>
              <a:rPr lang="ru-RU" dirty="0"/>
              <a:t>  </a:t>
            </a:r>
            <a:r>
              <a:rPr lang="ru-RU" dirty="0" smtClean="0">
                <a:solidFill>
                  <a:srgbClr val="002570"/>
                </a:solidFill>
              </a:rPr>
              <a:t>заведующим </a:t>
            </a:r>
            <a:r>
              <a:rPr lang="ru-RU" dirty="0">
                <a:solidFill>
                  <a:srgbClr val="002570"/>
                </a:solidFill>
              </a:rPr>
              <a:t>Румянцевским музеем, </a:t>
            </a:r>
            <a:r>
              <a:rPr lang="ru-RU" dirty="0" smtClean="0">
                <a:solidFill>
                  <a:srgbClr val="002570"/>
                </a:solidFill>
              </a:rPr>
              <a:t>хранителем </a:t>
            </a:r>
            <a:r>
              <a:rPr lang="ru-RU" dirty="0" smtClean="0">
                <a:solidFill>
                  <a:srgbClr val="002570"/>
                </a:solidFill>
              </a:rPr>
              <a:t>его </a:t>
            </a:r>
            <a:r>
              <a:rPr lang="ru-RU" dirty="0">
                <a:solidFill>
                  <a:srgbClr val="002570"/>
                </a:solidFill>
              </a:rPr>
              <a:t>ценностей, впоследствии </a:t>
            </a:r>
            <a:r>
              <a:rPr lang="ru-RU" dirty="0" smtClean="0">
                <a:solidFill>
                  <a:srgbClr val="002570"/>
                </a:solidFill>
              </a:rPr>
              <a:t>положенных в </a:t>
            </a:r>
            <a:r>
              <a:rPr lang="ru-RU" dirty="0">
                <a:solidFill>
                  <a:srgbClr val="002570"/>
                </a:solidFill>
              </a:rPr>
              <a:t>основу </a:t>
            </a:r>
            <a:r>
              <a:rPr lang="ru-RU" dirty="0" smtClean="0">
                <a:solidFill>
                  <a:srgbClr val="002570"/>
                </a:solidFill>
              </a:rPr>
              <a:t>Российской государственной </a:t>
            </a:r>
            <a:r>
              <a:rPr lang="ru-RU" dirty="0">
                <a:solidFill>
                  <a:srgbClr val="002570"/>
                </a:solidFill>
              </a:rPr>
              <a:t>библиотеки.</a:t>
            </a:r>
          </a:p>
        </p:txBody>
      </p:sp>
    </p:spTree>
    <p:extLst>
      <p:ext uri="{BB962C8B-B14F-4D97-AF65-F5344CB8AC3E}">
        <p14:creationId xmlns:p14="http://schemas.microsoft.com/office/powerpoint/2010/main" val="18422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988840"/>
            <a:ext cx="4752528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rgbClr val="002060"/>
                </a:solidFill>
              </a:rPr>
              <a:t>А. А</a:t>
            </a:r>
            <a:r>
              <a:rPr lang="ru-RU" dirty="0">
                <a:solidFill>
                  <a:srgbClr val="002060"/>
                </a:solidFill>
              </a:rPr>
              <a:t>. Гинкен в своей статье «Идеальный библиотекарь» назвал </a:t>
            </a:r>
            <a:r>
              <a:rPr lang="ru-RU" dirty="0" smtClean="0">
                <a:solidFill>
                  <a:srgbClr val="002060"/>
                </a:solidFill>
              </a:rPr>
              <a:t>Н. Ф. Федорова </a:t>
            </a:r>
            <a:r>
              <a:rPr lang="ru-RU" dirty="0">
                <a:solidFill>
                  <a:srgbClr val="002060"/>
                </a:solidFill>
              </a:rPr>
              <a:t>«героем и подвижником в области </a:t>
            </a:r>
            <a:r>
              <a:rPr lang="ru-RU" dirty="0" smtClean="0">
                <a:solidFill>
                  <a:srgbClr val="002060"/>
                </a:solidFill>
              </a:rPr>
              <a:t>книговедения».</a:t>
            </a:r>
          </a:p>
          <a:p>
            <a:pPr algn="just" fontAlgn="base"/>
            <a:r>
              <a:rPr lang="ru-RU" dirty="0" smtClean="0">
                <a:solidFill>
                  <a:srgbClr val="002060"/>
                </a:solidFill>
              </a:rPr>
              <a:t>Русский </a:t>
            </a:r>
            <a:r>
              <a:rPr lang="ru-RU" dirty="0">
                <a:solidFill>
                  <a:srgbClr val="002060"/>
                </a:solidFill>
              </a:rPr>
              <a:t>философ считал, что именно в </a:t>
            </a:r>
            <a:r>
              <a:rPr lang="ru-RU" spc="-30" dirty="0">
                <a:solidFill>
                  <a:srgbClr val="002060"/>
                </a:solidFill>
              </a:rPr>
              <a:t>библиотеках происходит духовное общение</a:t>
            </a:r>
            <a:r>
              <a:rPr lang="ru-RU" dirty="0">
                <a:solidFill>
                  <a:srgbClr val="002060"/>
                </a:solidFill>
              </a:rPr>
              <a:t> с великими предками. Библиотеки, по его мнению, должны стать центрами общественной жизни, подобием храмов, где люди вступают во владение огромным культурным и научным наследием предков. «Книга как выражение слова, мысли и знания, – писал </a:t>
            </a:r>
            <a:r>
              <a:rPr lang="ru-RU" dirty="0" smtClean="0">
                <a:solidFill>
                  <a:srgbClr val="002060"/>
                </a:solidFill>
              </a:rPr>
              <a:t>Н. Ф. </a:t>
            </a:r>
            <a:r>
              <a:rPr lang="ru-RU" dirty="0" smtClean="0">
                <a:solidFill>
                  <a:srgbClr val="002060"/>
                </a:solidFill>
              </a:rPr>
              <a:t>Федоров</a:t>
            </a:r>
            <a:r>
              <a:rPr lang="ru-RU" dirty="0">
                <a:solidFill>
                  <a:srgbClr val="002060"/>
                </a:solidFill>
              </a:rPr>
              <a:t>, – </a:t>
            </a:r>
            <a:r>
              <a:rPr lang="ru-RU" spc="-10" dirty="0">
                <a:solidFill>
                  <a:srgbClr val="002060"/>
                </a:solidFill>
              </a:rPr>
              <a:t>занимает высшее место среди памятников </a:t>
            </a:r>
            <a:r>
              <a:rPr lang="ru-RU" dirty="0">
                <a:solidFill>
                  <a:srgbClr val="002060"/>
                </a:solidFill>
              </a:rPr>
              <a:t>прошедшего».</a:t>
            </a:r>
            <a:r>
              <a:rPr lang="ru-RU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t="25787" r="29236" b="5834"/>
          <a:stretch/>
        </p:blipFill>
        <p:spPr>
          <a:xfrm>
            <a:off x="292632" y="476672"/>
            <a:ext cx="2956621" cy="3404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 rot="10800000" flipV="1">
            <a:off x="179512" y="4173049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 smtClean="0">
                <a:solidFill>
                  <a:srgbClr val="002060"/>
                </a:solidFill>
              </a:rPr>
              <a:t>Федоров </a:t>
            </a:r>
            <a:r>
              <a:rPr lang="ru-RU" sz="1600" b="1" dirty="0">
                <a:solidFill>
                  <a:srgbClr val="002060"/>
                </a:solidFill>
              </a:rPr>
              <a:t>Николай </a:t>
            </a:r>
            <a:r>
              <a:rPr lang="ru-RU" sz="1600" b="1" dirty="0" smtClean="0">
                <a:solidFill>
                  <a:srgbClr val="002060"/>
                </a:solidFill>
              </a:rPr>
              <a:t>Федорович 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 fontAlgn="base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1828–1903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dirty="0"/>
              <a:t> </a:t>
            </a:r>
            <a:r>
              <a:rPr lang="ru-RU" sz="1600" dirty="0">
                <a:solidFill>
                  <a:srgbClr val="002060"/>
                </a:solidFill>
              </a:rPr>
              <a:t>– русский религиозный мыслитель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 fontAlgn="base"/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философ, основатель философии русского </a:t>
            </a:r>
            <a:r>
              <a:rPr lang="ru-RU" sz="1600" dirty="0" smtClean="0">
                <a:solidFill>
                  <a:srgbClr val="002060"/>
                </a:solidFill>
              </a:rPr>
              <a:t>космизма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476672"/>
            <a:ext cx="5112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570"/>
                </a:solidFill>
              </a:rPr>
              <a:t>Н. Ф. Федоров </a:t>
            </a:r>
            <a:r>
              <a:rPr lang="ru-RU" dirty="0" smtClean="0">
                <a:solidFill>
                  <a:srgbClr val="002570"/>
                </a:solidFill>
              </a:rPr>
              <a:t>с </a:t>
            </a:r>
            <a:r>
              <a:rPr lang="ru-RU" dirty="0">
                <a:solidFill>
                  <a:srgbClr val="002570"/>
                </a:solidFill>
              </a:rPr>
              <a:t>1874 по 1898 </a:t>
            </a:r>
            <a:r>
              <a:rPr lang="ru-RU" dirty="0" smtClean="0">
                <a:solidFill>
                  <a:srgbClr val="002570"/>
                </a:solidFill>
              </a:rPr>
              <a:t>г</a:t>
            </a:r>
            <a:r>
              <a:rPr lang="ru-RU" dirty="0" smtClean="0">
                <a:solidFill>
                  <a:srgbClr val="002570"/>
                </a:solidFill>
              </a:rPr>
              <a:t>од</a:t>
            </a:r>
            <a:r>
              <a:rPr lang="ru-RU" dirty="0" smtClean="0">
                <a:solidFill>
                  <a:srgbClr val="002570"/>
                </a:solidFill>
              </a:rPr>
              <a:t> </a:t>
            </a:r>
            <a:r>
              <a:rPr lang="ru-RU" dirty="0">
                <a:solidFill>
                  <a:srgbClr val="002570"/>
                </a:solidFill>
              </a:rPr>
              <a:t>прослужил «дежурным </a:t>
            </a:r>
            <a:r>
              <a:rPr lang="ru-RU" dirty="0" smtClean="0">
                <a:solidFill>
                  <a:srgbClr val="002570"/>
                </a:solidFill>
              </a:rPr>
              <a:t>чиновником» </a:t>
            </a:r>
            <a:r>
              <a:rPr lang="ru-RU" dirty="0">
                <a:solidFill>
                  <a:srgbClr val="002570"/>
                </a:solidFill>
              </a:rPr>
              <a:t>при читальном зале Московского </a:t>
            </a:r>
            <a:r>
              <a:rPr lang="ru-RU" dirty="0" smtClean="0">
                <a:solidFill>
                  <a:srgbClr val="002570"/>
                </a:solidFill>
              </a:rPr>
              <a:t>публичного </a:t>
            </a:r>
            <a:r>
              <a:rPr lang="ru-RU" dirty="0">
                <a:solidFill>
                  <a:srgbClr val="002570"/>
                </a:solidFill>
              </a:rPr>
              <a:t>и </a:t>
            </a:r>
            <a:r>
              <a:rPr lang="ru-RU" dirty="0" err="1">
                <a:solidFill>
                  <a:srgbClr val="002570"/>
                </a:solidFill>
              </a:rPr>
              <a:t>Румянцевского</a:t>
            </a:r>
            <a:r>
              <a:rPr lang="ru-RU" dirty="0">
                <a:solidFill>
                  <a:srgbClr val="002570"/>
                </a:solidFill>
              </a:rPr>
              <a:t> </a:t>
            </a:r>
            <a:r>
              <a:rPr lang="ru-RU" dirty="0" smtClean="0">
                <a:solidFill>
                  <a:srgbClr val="002570"/>
                </a:solidFill>
              </a:rPr>
              <a:t>музеев</a:t>
            </a:r>
            <a:r>
              <a:rPr lang="ru-RU" dirty="0" smtClean="0">
                <a:solidFill>
                  <a:srgbClr val="002570"/>
                </a:solidFill>
              </a:rPr>
              <a:t>. </a:t>
            </a:r>
            <a:endParaRPr lang="ru-RU" dirty="0">
              <a:solidFill>
                <a:srgbClr val="0025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2122978"/>
            <a:ext cx="4464496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Наибольшую </a:t>
            </a:r>
            <a:r>
              <a:rPr lang="ru-RU" dirty="0">
                <a:solidFill>
                  <a:srgbClr val="002060"/>
                </a:solidFill>
              </a:rPr>
              <a:t>известность имеет фундаментальный труд </a:t>
            </a:r>
            <a:r>
              <a:rPr lang="ru-RU" dirty="0" smtClean="0">
                <a:solidFill>
                  <a:srgbClr val="002060"/>
                </a:solidFill>
              </a:rPr>
              <a:t>Н. А. Рубакина </a:t>
            </a:r>
            <a:r>
              <a:rPr lang="ru-RU" dirty="0">
                <a:solidFill>
                  <a:srgbClr val="002060"/>
                </a:solidFill>
              </a:rPr>
              <a:t>«Среди книг», аналогов которому не было в мировой библиографии.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Его </a:t>
            </a:r>
            <a:r>
              <a:rPr lang="ru-RU" dirty="0">
                <a:solidFill>
                  <a:srgbClr val="002060"/>
                </a:solidFill>
              </a:rPr>
              <a:t>заслуги как ученого и писателя признаны в России и во всем мире.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На особую персональную пенсию </a:t>
            </a:r>
            <a:r>
              <a:rPr lang="ru-RU" dirty="0">
                <a:solidFill>
                  <a:srgbClr val="002060"/>
                </a:solidFill>
              </a:rPr>
              <a:t>он содержал библиотеку, которую завещал Ленинской библиотеке, где она и находится, составляя особый фонд в 100 000 </a:t>
            </a:r>
            <a:r>
              <a:rPr lang="ru-RU" dirty="0" smtClean="0">
                <a:solidFill>
                  <a:srgbClr val="002060"/>
                </a:solidFill>
              </a:rPr>
              <a:t>томов. </a:t>
            </a:r>
            <a:r>
              <a:rPr lang="ru-RU" dirty="0">
                <a:solidFill>
                  <a:srgbClr val="002060"/>
                </a:solidFill>
              </a:rPr>
              <a:t>Другую библиотеку – такую же по величине – он подарил в 1907 году Петербургскому отделу Всероссийской лиги образования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216018" y="4446614"/>
            <a:ext cx="2771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Николай Александрович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Рубакин </a:t>
            </a:r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1862–1946</a:t>
            </a:r>
            <a:r>
              <a:rPr lang="ru-RU" sz="1600" dirty="0">
                <a:solidFill>
                  <a:srgbClr val="002060"/>
                </a:solidFill>
              </a:rPr>
              <a:t>) </a:t>
            </a:r>
            <a:r>
              <a:rPr lang="ru-RU" sz="1600" dirty="0">
                <a:solidFill>
                  <a:srgbClr val="002060"/>
                </a:solidFill>
              </a:rPr>
              <a:t>–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русский </a:t>
            </a:r>
            <a:r>
              <a:rPr lang="ru-RU" sz="1600" dirty="0">
                <a:solidFill>
                  <a:srgbClr val="002060"/>
                </a:solidFill>
              </a:rPr>
              <a:t>книговед, библиограф, популяризатор науки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 писатель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7" y="692696"/>
            <a:ext cx="2409833" cy="3698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3131840" y="572487"/>
            <a:ext cx="5760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Н. А. Рубакин </a:t>
            </a:r>
            <a:r>
              <a:rPr lang="ru-RU" dirty="0">
                <a:solidFill>
                  <a:srgbClr val="002060"/>
                </a:solidFill>
              </a:rPr>
              <a:t>открыл  в Санкт-Петербурге свою библиотеку, в основу которой легла </a:t>
            </a:r>
            <a:r>
              <a:rPr lang="ru-RU" dirty="0">
                <a:solidFill>
                  <a:srgbClr val="002060"/>
                </a:solidFill>
              </a:rPr>
              <a:t>шеститысячная </a:t>
            </a:r>
            <a:r>
              <a:rPr lang="ru-RU" dirty="0">
                <a:solidFill>
                  <a:srgbClr val="002060"/>
                </a:solidFill>
              </a:rPr>
              <a:t>библиотека его матери. Библиотека стала базой для воскресных школ для рабочих.</a:t>
            </a:r>
          </a:p>
        </p:txBody>
      </p:sp>
    </p:spTree>
    <p:extLst>
      <p:ext uri="{BB962C8B-B14F-4D97-AF65-F5344CB8AC3E}">
        <p14:creationId xmlns:p14="http://schemas.microsoft.com/office/powerpoint/2010/main" val="33779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2316936"/>
            <a:ext cx="4752528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1904 году </a:t>
            </a:r>
            <a:r>
              <a:rPr lang="ru-RU" dirty="0" smtClean="0">
                <a:solidFill>
                  <a:srgbClr val="002060"/>
                </a:solidFill>
              </a:rPr>
              <a:t>Л. Б. Хавкина </a:t>
            </a:r>
            <a:r>
              <a:rPr lang="ru-RU" dirty="0">
                <a:solidFill>
                  <a:srgbClr val="002060"/>
                </a:solidFill>
              </a:rPr>
              <a:t>предложила первый в России проект организации библиотечного </a:t>
            </a:r>
            <a:r>
              <a:rPr lang="ru-RU" dirty="0" smtClean="0">
                <a:solidFill>
                  <a:srgbClr val="002060"/>
                </a:solidFill>
              </a:rPr>
              <a:t>образования, а </a:t>
            </a:r>
            <a:r>
              <a:rPr lang="ru-RU" dirty="0" smtClean="0">
                <a:solidFill>
                  <a:srgbClr val="002060"/>
                </a:solidFill>
              </a:rPr>
              <a:t>также </a:t>
            </a:r>
            <a:r>
              <a:rPr lang="ru-RU" dirty="0" smtClean="0">
                <a:solidFill>
                  <a:srgbClr val="002060"/>
                </a:solidFill>
              </a:rPr>
              <a:t>была </a:t>
            </a:r>
            <a:r>
              <a:rPr lang="ru-RU" dirty="0">
                <a:solidFill>
                  <a:srgbClr val="002060"/>
                </a:solidFill>
              </a:rPr>
              <a:t>организатором </a:t>
            </a:r>
            <a:r>
              <a:rPr lang="ru-RU" dirty="0" smtClean="0">
                <a:solidFill>
                  <a:srgbClr val="002060"/>
                </a:solidFill>
              </a:rPr>
              <a:t>библиотечных </a:t>
            </a:r>
            <a:r>
              <a:rPr lang="ru-RU" dirty="0" smtClean="0">
                <a:solidFill>
                  <a:srgbClr val="002060"/>
                </a:solidFill>
              </a:rPr>
              <a:t>курсов по подготовке библиотекарей.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В списке </a:t>
            </a:r>
            <a:r>
              <a:rPr lang="ru-RU" dirty="0" smtClean="0">
                <a:solidFill>
                  <a:srgbClr val="002060"/>
                </a:solidFill>
              </a:rPr>
              <a:t>ее трудов более </a:t>
            </a:r>
            <a:r>
              <a:rPr lang="ru-RU" dirty="0" smtClean="0">
                <a:solidFill>
                  <a:srgbClr val="002060"/>
                </a:solidFill>
              </a:rPr>
              <a:t>500 книг и статей – научных и научно-популярных.</a:t>
            </a:r>
            <a:r>
              <a:rPr lang="ru-RU" spc="-30" dirty="0" smtClean="0">
                <a:solidFill>
                  <a:srgbClr val="002060"/>
                </a:solidFill>
              </a:rPr>
              <a:t> Наиболее </a:t>
            </a:r>
            <a:r>
              <a:rPr lang="ru-RU" spc="-30" dirty="0">
                <a:solidFill>
                  <a:srgbClr val="002060"/>
                </a:solidFill>
              </a:rPr>
              <a:t>известны и признаны </a:t>
            </a:r>
            <a:r>
              <a:rPr lang="ru-RU" dirty="0">
                <a:solidFill>
                  <a:srgbClr val="002060"/>
                </a:solidFill>
              </a:rPr>
              <a:t>у специалистов «Трехзначные авторские таблицы Кеттера</a:t>
            </a:r>
            <a:r>
              <a:rPr lang="ru-RU" dirty="0" smtClean="0">
                <a:solidFill>
                  <a:srgbClr val="002060"/>
                </a:solidFill>
              </a:rPr>
              <a:t>», </a:t>
            </a:r>
            <a:r>
              <a:rPr lang="ru-RU" dirty="0">
                <a:solidFill>
                  <a:srgbClr val="002060"/>
                </a:solidFill>
              </a:rPr>
              <a:t>«Авторские таблицы двухзначные» </a:t>
            </a:r>
            <a:r>
              <a:rPr lang="ru-RU" dirty="0" smtClean="0">
                <a:solidFill>
                  <a:srgbClr val="002060"/>
                </a:solidFill>
              </a:rPr>
              <a:t>и «Сводные каталоги».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77166"/>
            <a:ext cx="2880320" cy="35599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 rot="10800000" flipV="1">
            <a:off x="251520" y="4620903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Любовь </a:t>
            </a:r>
            <a:r>
              <a:rPr lang="ru-RU" sz="1600" b="1" dirty="0">
                <a:solidFill>
                  <a:srgbClr val="002060"/>
                </a:solidFill>
              </a:rPr>
              <a:t>Борисовна Хавкина</a:t>
            </a:r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1871</a:t>
            </a:r>
            <a:r>
              <a:rPr lang="ru-RU" sz="1600" dirty="0" smtClean="0"/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1949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– </a:t>
            </a:r>
            <a:r>
              <a:rPr lang="ru-RU" sz="1600" dirty="0" smtClean="0">
                <a:solidFill>
                  <a:srgbClr val="002060"/>
                </a:solidFill>
              </a:rPr>
              <a:t>российский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теоретик и </a:t>
            </a:r>
            <a:r>
              <a:rPr lang="ru-RU" sz="1600" dirty="0">
                <a:solidFill>
                  <a:srgbClr val="002060"/>
                </a:solidFill>
              </a:rPr>
              <a:t>организатор библиотечного дела, крупный библиотековед и </a:t>
            </a:r>
            <a:r>
              <a:rPr lang="ru-RU" sz="1600" dirty="0" err="1" smtClean="0">
                <a:solidFill>
                  <a:srgbClr val="002060"/>
                </a:solidFill>
              </a:rPr>
              <a:t>библиографовед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6882" y="511512"/>
            <a:ext cx="55196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570"/>
                </a:solidFill>
              </a:rPr>
              <a:t>Свой путь с рядового библиотекаря </a:t>
            </a:r>
            <a:r>
              <a:rPr lang="ru-RU" dirty="0" smtClean="0">
                <a:solidFill>
                  <a:srgbClr val="002570"/>
                </a:solidFill>
              </a:rPr>
              <a:t>Л. Б. Хавкина </a:t>
            </a:r>
            <a:r>
              <a:rPr lang="ru-RU" dirty="0">
                <a:solidFill>
                  <a:srgbClr val="002570"/>
                </a:solidFill>
              </a:rPr>
              <a:t>начала в первой общественной библиотеке Харькова </a:t>
            </a:r>
            <a:r>
              <a:rPr lang="ru-RU" dirty="0" smtClean="0">
                <a:solidFill>
                  <a:srgbClr val="002570"/>
                </a:solidFill>
              </a:rPr>
              <a:t>(ныне </a:t>
            </a:r>
            <a:r>
              <a:rPr lang="ru-RU" dirty="0">
                <a:solidFill>
                  <a:srgbClr val="002570"/>
                </a:solidFill>
              </a:rPr>
              <a:t>Харьковская </a:t>
            </a:r>
            <a:r>
              <a:rPr lang="ru-RU" dirty="0" smtClean="0">
                <a:solidFill>
                  <a:srgbClr val="002570"/>
                </a:solidFill>
              </a:rPr>
              <a:t>государственная </a:t>
            </a:r>
            <a:r>
              <a:rPr lang="ru-RU" dirty="0">
                <a:solidFill>
                  <a:srgbClr val="002570"/>
                </a:solidFill>
              </a:rPr>
              <a:t>научная библиотека имени Короленко) </a:t>
            </a:r>
            <a:endParaRPr lang="ru-RU" dirty="0" smtClean="0">
              <a:solidFill>
                <a:srgbClr val="002570"/>
              </a:solidFill>
            </a:endParaRPr>
          </a:p>
          <a:p>
            <a:pPr algn="just"/>
            <a:r>
              <a:rPr lang="ru-RU" dirty="0" smtClean="0">
                <a:solidFill>
                  <a:srgbClr val="002570"/>
                </a:solidFill>
              </a:rPr>
              <a:t>и </a:t>
            </a:r>
            <a:r>
              <a:rPr lang="ru-RU" dirty="0">
                <a:solidFill>
                  <a:srgbClr val="002570"/>
                </a:solidFill>
              </a:rPr>
              <a:t>работала там более 20 лет. </a:t>
            </a:r>
          </a:p>
        </p:txBody>
      </p:sp>
    </p:spTree>
    <p:extLst>
      <p:ext uri="{BB962C8B-B14F-4D97-AF65-F5344CB8AC3E}">
        <p14:creationId xmlns:p14="http://schemas.microsoft.com/office/powerpoint/2010/main" val="29615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3068960"/>
            <a:ext cx="504056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М. И. Рудомино </a:t>
            </a:r>
            <a:r>
              <a:rPr lang="ru-RU" dirty="0">
                <a:solidFill>
                  <a:srgbClr val="002060"/>
                </a:solidFill>
              </a:rPr>
              <a:t>стояла у истоков советской системы обучения иностранным языкам: на базе созданных в 1926 году при </a:t>
            </a:r>
            <a:r>
              <a:rPr lang="ru-RU" dirty="0" smtClean="0">
                <a:solidFill>
                  <a:srgbClr val="002060"/>
                </a:solidFill>
              </a:rPr>
              <a:t>ее </a:t>
            </a:r>
            <a:r>
              <a:rPr lang="ru-RU" dirty="0">
                <a:solidFill>
                  <a:srgbClr val="002060"/>
                </a:solidFill>
              </a:rPr>
              <a:t>библиотеке Высших курсов иностранных языков в 1930 году был организован Московский институт новых </a:t>
            </a:r>
            <a:r>
              <a:rPr lang="ru-RU" dirty="0" smtClean="0">
                <a:solidFill>
                  <a:srgbClr val="002060"/>
                </a:solidFill>
              </a:rPr>
              <a:t>языков. </a:t>
            </a:r>
            <a:r>
              <a:rPr lang="ru-RU" spc="-10" dirty="0" smtClean="0">
                <a:solidFill>
                  <a:srgbClr val="002060"/>
                </a:solidFill>
              </a:rPr>
              <a:t>Параллельно </a:t>
            </a:r>
            <a:r>
              <a:rPr lang="ru-RU" spc="-10" dirty="0">
                <a:solidFill>
                  <a:srgbClr val="002060"/>
                </a:solidFill>
              </a:rPr>
              <a:t>она </a:t>
            </a:r>
            <a:r>
              <a:rPr lang="ru-RU" spc="-10" dirty="0" smtClean="0">
                <a:solidFill>
                  <a:srgbClr val="002060"/>
                </a:solidFill>
              </a:rPr>
              <a:t>формировала </a:t>
            </a:r>
            <a:r>
              <a:rPr lang="ru-RU" spc="-10" dirty="0">
                <a:solidFill>
                  <a:srgbClr val="002060"/>
                </a:solidFill>
              </a:rPr>
              <a:t>и библиотеку</a:t>
            </a:r>
            <a:r>
              <a:rPr lang="ru-RU" dirty="0">
                <a:solidFill>
                  <a:srgbClr val="002060"/>
                </a:solidFill>
              </a:rPr>
              <a:t> Высших курсов иностранных языков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Автор </a:t>
            </a:r>
            <a:r>
              <a:rPr lang="ru-RU" dirty="0">
                <a:solidFill>
                  <a:srgbClr val="002060"/>
                </a:solidFill>
              </a:rPr>
              <a:t>свыше 100 работ в области библиотечного дела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2" r="1"/>
          <a:stretch/>
        </p:blipFill>
        <p:spPr>
          <a:xfrm>
            <a:off x="395536" y="980728"/>
            <a:ext cx="2160240" cy="32173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 rot="10800000" flipV="1">
            <a:off x="179510" y="4430722"/>
            <a:ext cx="26642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Маргарита Ивановна </a:t>
            </a:r>
            <a:r>
              <a:rPr lang="ru-RU" sz="1600" b="1" dirty="0" err="1" smtClean="0">
                <a:solidFill>
                  <a:srgbClr val="002060"/>
                </a:solidFill>
              </a:rPr>
              <a:t>Рудомино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(1900</a:t>
            </a:r>
            <a:r>
              <a:rPr lang="ru-RU" sz="1600" dirty="0" smtClean="0"/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1990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– </a:t>
            </a:r>
            <a:r>
              <a:rPr lang="ru-RU" sz="1600" dirty="0" smtClean="0">
                <a:solidFill>
                  <a:srgbClr val="002060"/>
                </a:solidFill>
              </a:rPr>
              <a:t>основатель </a:t>
            </a:r>
            <a:r>
              <a:rPr lang="ru-RU" sz="1600" dirty="0">
                <a:solidFill>
                  <a:srgbClr val="002060"/>
                </a:solidFill>
              </a:rPr>
              <a:t>и первый директор Библиотеки иностранной </a:t>
            </a:r>
            <a:r>
              <a:rPr lang="ru-RU" sz="1600" dirty="0" smtClean="0">
                <a:solidFill>
                  <a:srgbClr val="002060"/>
                </a:solidFill>
              </a:rPr>
              <a:t>литературы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548680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570"/>
                </a:solidFill>
              </a:rPr>
              <a:t>Библиотечная карьера  М. И. </a:t>
            </a:r>
            <a:r>
              <a:rPr lang="ru-RU" dirty="0" err="1">
                <a:solidFill>
                  <a:srgbClr val="002570"/>
                </a:solidFill>
              </a:rPr>
              <a:t>Рудомино</a:t>
            </a:r>
            <a:r>
              <a:rPr lang="ru-RU" dirty="0">
                <a:solidFill>
                  <a:srgbClr val="002570"/>
                </a:solidFill>
              </a:rPr>
              <a:t> </a:t>
            </a:r>
            <a:r>
              <a:rPr lang="ru-RU" dirty="0" smtClean="0">
                <a:solidFill>
                  <a:srgbClr val="002570"/>
                </a:solidFill>
              </a:rPr>
              <a:t>началась в</a:t>
            </a:r>
            <a:r>
              <a:rPr lang="ru-RU" dirty="0"/>
              <a:t> </a:t>
            </a:r>
            <a:r>
              <a:rPr lang="ru-RU" dirty="0" smtClean="0">
                <a:solidFill>
                  <a:srgbClr val="002570"/>
                </a:solidFill>
              </a:rPr>
              <a:t>1918 </a:t>
            </a:r>
            <a:r>
              <a:rPr lang="ru-RU" dirty="0">
                <a:solidFill>
                  <a:srgbClr val="002570"/>
                </a:solidFill>
              </a:rPr>
              <a:t>году с должности школьного библиотекаря. </a:t>
            </a:r>
          </a:p>
          <a:p>
            <a:pPr algn="just"/>
            <a:r>
              <a:rPr lang="ru-RU" dirty="0" smtClean="0">
                <a:solidFill>
                  <a:srgbClr val="002570"/>
                </a:solidFill>
              </a:rPr>
              <a:t>После </a:t>
            </a:r>
            <a:r>
              <a:rPr lang="ru-RU" dirty="0">
                <a:solidFill>
                  <a:srgbClr val="002570"/>
                </a:solidFill>
              </a:rPr>
              <a:t>окончания Великой Отечественной войны </a:t>
            </a:r>
            <a:r>
              <a:rPr lang="ru-RU" dirty="0" smtClean="0">
                <a:solidFill>
                  <a:srgbClr val="002570"/>
                </a:solidFill>
              </a:rPr>
              <a:t>значительно </a:t>
            </a:r>
            <a:r>
              <a:rPr lang="ru-RU" dirty="0">
                <a:solidFill>
                  <a:srgbClr val="002570"/>
                </a:solidFill>
              </a:rPr>
              <a:t>пополнила библиотечный фонд </a:t>
            </a:r>
            <a:r>
              <a:rPr lang="ru-RU" dirty="0">
                <a:solidFill>
                  <a:srgbClr val="002570"/>
                </a:solidFill>
              </a:rPr>
              <a:t>Библиотеки иностранной литературы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570"/>
                </a:solidFill>
              </a:rPr>
              <a:t>(</a:t>
            </a:r>
            <a:r>
              <a:rPr lang="ru-RU" dirty="0" smtClean="0">
                <a:solidFill>
                  <a:srgbClr val="002570"/>
                </a:solidFill>
              </a:rPr>
              <a:t>ныне </a:t>
            </a:r>
            <a:r>
              <a:rPr lang="ru-RU" dirty="0">
                <a:solidFill>
                  <a:srgbClr val="002570"/>
                </a:solidFill>
              </a:rPr>
              <a:t>Всероссийская </a:t>
            </a:r>
            <a:r>
              <a:rPr lang="ru-RU" dirty="0" smtClean="0">
                <a:solidFill>
                  <a:srgbClr val="002570"/>
                </a:solidFill>
              </a:rPr>
              <a:t>государственная библиотека иностранной литературы </a:t>
            </a:r>
            <a:r>
              <a:rPr lang="ru-RU" dirty="0">
                <a:solidFill>
                  <a:srgbClr val="002570"/>
                </a:solidFill>
              </a:rPr>
              <a:t>им. М</a:t>
            </a:r>
            <a:r>
              <a:rPr lang="ru-RU" dirty="0" smtClean="0">
                <a:solidFill>
                  <a:srgbClr val="002570"/>
                </a:solidFill>
              </a:rPr>
              <a:t>. И</a:t>
            </a:r>
            <a:r>
              <a:rPr lang="ru-RU" dirty="0">
                <a:solidFill>
                  <a:srgbClr val="002570"/>
                </a:solidFill>
              </a:rPr>
              <a:t>. </a:t>
            </a:r>
            <a:r>
              <a:rPr lang="ru-RU" dirty="0" err="1">
                <a:solidFill>
                  <a:srgbClr val="002570"/>
                </a:solidFill>
              </a:rPr>
              <a:t>Рудомино</a:t>
            </a:r>
            <a:r>
              <a:rPr lang="ru-RU" dirty="0" smtClean="0">
                <a:solidFill>
                  <a:srgbClr val="002570"/>
                </a:solidFill>
              </a:rPr>
              <a:t>).</a:t>
            </a:r>
            <a:endParaRPr lang="ru-RU" dirty="0">
              <a:solidFill>
                <a:srgbClr val="0025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933056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Иван Алексеевич Бунин 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1870</a:t>
            </a:r>
            <a:r>
              <a:rPr lang="ru-RU" sz="1600" dirty="0" smtClean="0"/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1953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– </a:t>
            </a:r>
            <a:r>
              <a:rPr lang="ru-RU" sz="1600" dirty="0" smtClean="0">
                <a:solidFill>
                  <a:srgbClr val="002060"/>
                </a:solidFill>
              </a:rPr>
              <a:t>русский </a:t>
            </a:r>
            <a:r>
              <a:rPr lang="ru-RU" sz="1600" dirty="0">
                <a:solidFill>
                  <a:srgbClr val="002060"/>
                </a:solidFill>
              </a:rPr>
              <a:t>писатель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поэт, первый лауреат Нобелевской премии по литературе из России (1933 </a:t>
            </a:r>
            <a:r>
              <a:rPr lang="ru-RU" sz="1600" dirty="0" smtClean="0">
                <a:solidFill>
                  <a:srgbClr val="002060"/>
                </a:solidFill>
              </a:rPr>
              <a:t>г.)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r="8846"/>
          <a:stretch/>
        </p:blipFill>
        <p:spPr>
          <a:xfrm>
            <a:off x="755576" y="406501"/>
            <a:ext cx="2952328" cy="3382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6306" b="13532"/>
          <a:stretch/>
        </p:blipFill>
        <p:spPr>
          <a:xfrm>
            <a:off x="5322875" y="421927"/>
            <a:ext cx="2746721" cy="3367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 rot="10800000" flipV="1">
            <a:off x="4788024" y="3966154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Михаил </a:t>
            </a:r>
            <a:r>
              <a:rPr lang="ru-RU" sz="1600" b="1" dirty="0">
                <a:solidFill>
                  <a:srgbClr val="002060"/>
                </a:solidFill>
              </a:rPr>
              <a:t>Михайлович Пришвин</a:t>
            </a:r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1873</a:t>
            </a:r>
            <a:r>
              <a:rPr lang="ru-RU" sz="1600" dirty="0"/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1954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– </a:t>
            </a:r>
            <a:r>
              <a:rPr lang="ru-RU" sz="1600" dirty="0" smtClean="0">
                <a:solidFill>
                  <a:srgbClr val="002060"/>
                </a:solidFill>
              </a:rPr>
              <a:t>русский </a:t>
            </a:r>
            <a:r>
              <a:rPr lang="ru-RU" sz="1600" dirty="0">
                <a:solidFill>
                  <a:srgbClr val="002060"/>
                </a:solidFill>
              </a:rPr>
              <a:t>советский писатель, прозаик, </a:t>
            </a:r>
            <a:r>
              <a:rPr lang="ru-RU" sz="1600" dirty="0" smtClean="0">
                <a:solidFill>
                  <a:srgbClr val="002060"/>
                </a:solidFill>
              </a:rPr>
              <a:t>публицист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395535" y="5445224"/>
            <a:ext cx="38164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Живя в 1891 году в Полтаве, работал библиотекарем земской управы.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644008" y="5157192"/>
            <a:ext cx="424847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Окончив естественный факультет Лейпцигского университета, работал агрономом, а в течение ряда лет был сельским учителем и библиотекарем.</a:t>
            </a:r>
          </a:p>
        </p:txBody>
      </p:sp>
    </p:spTree>
    <p:extLst>
      <p:ext uri="{BB962C8B-B14F-4D97-AF65-F5344CB8AC3E}">
        <p14:creationId xmlns:p14="http://schemas.microsoft.com/office/powerpoint/2010/main" val="21684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411629"/>
            <a:ext cx="583264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1957 году на свои </a:t>
            </a:r>
            <a:r>
              <a:rPr lang="ru-RU" dirty="0" smtClean="0">
                <a:solidFill>
                  <a:srgbClr val="002060"/>
                </a:solidFill>
              </a:rPr>
              <a:t>деньги К. И. Чуковский </a:t>
            </a:r>
            <a:r>
              <a:rPr lang="ru-RU" dirty="0">
                <a:solidFill>
                  <a:srgbClr val="002060"/>
                </a:solidFill>
              </a:rPr>
              <a:t>построил и укомплектовал книгами детскую библиотеку </a:t>
            </a:r>
            <a:r>
              <a:rPr lang="ru-RU" dirty="0">
                <a:solidFill>
                  <a:srgbClr val="002060"/>
                </a:solidFill>
              </a:rPr>
              <a:t>в </a:t>
            </a:r>
            <a:r>
              <a:rPr lang="ru-RU" dirty="0" smtClean="0">
                <a:solidFill>
                  <a:srgbClr val="002060"/>
                </a:solidFill>
              </a:rPr>
              <a:t>поселке </a:t>
            </a:r>
            <a:r>
              <a:rPr lang="ru-RU" dirty="0" smtClean="0">
                <a:solidFill>
                  <a:srgbClr val="002060"/>
                </a:solidFill>
              </a:rPr>
              <a:t>Переделкино (территория поселения Внуковское в Новомосковском административном округе Москвы), </a:t>
            </a:r>
            <a:r>
              <a:rPr lang="ru-RU" dirty="0">
                <a:solidFill>
                  <a:srgbClr val="002060"/>
                </a:solidFill>
              </a:rPr>
              <a:t>он же и был в библиотеке главным работником. Впоследствии </a:t>
            </a:r>
            <a:r>
              <a:rPr lang="ru-RU" dirty="0" smtClean="0">
                <a:solidFill>
                  <a:srgbClr val="002060"/>
                </a:solidFill>
              </a:rPr>
              <a:t>подарил ее </a:t>
            </a:r>
            <a:r>
              <a:rPr lang="ru-RU" dirty="0">
                <a:solidFill>
                  <a:srgbClr val="002060"/>
                </a:solidFill>
              </a:rPr>
              <a:t>поселковому Совету. </a:t>
            </a:r>
            <a:r>
              <a:rPr lang="ru-RU" dirty="0" smtClean="0">
                <a:solidFill>
                  <a:srgbClr val="002060"/>
                </a:solidFill>
              </a:rPr>
              <a:t>К. И. </a:t>
            </a:r>
            <a:r>
              <a:rPr lang="ru-RU" dirty="0" smtClean="0">
                <a:solidFill>
                  <a:srgbClr val="002060"/>
                </a:solidFill>
              </a:rPr>
              <a:t>Чуковский </a:t>
            </a:r>
            <a:r>
              <a:rPr lang="ru-RU" dirty="0">
                <a:solidFill>
                  <a:srgbClr val="002060"/>
                </a:solidFill>
              </a:rPr>
              <a:t>ежегодно проводил два праздника книги: «Здравствуй, лето» и «Прощай, лето».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" r="1958" b="15986"/>
          <a:stretch/>
        </p:blipFill>
        <p:spPr>
          <a:xfrm>
            <a:off x="539552" y="980728"/>
            <a:ext cx="2430227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 rot="10800000" flipV="1">
            <a:off x="35496" y="4595644"/>
            <a:ext cx="3491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Корней Иванович </a:t>
            </a:r>
            <a:r>
              <a:rPr lang="ru-RU" sz="1600" b="1" dirty="0">
                <a:solidFill>
                  <a:srgbClr val="002060"/>
                </a:solidFill>
              </a:rPr>
              <a:t>Чуковский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1882</a:t>
            </a:r>
            <a:r>
              <a:rPr lang="ru-RU" sz="1600" dirty="0" smtClean="0"/>
              <a:t>–</a:t>
            </a:r>
            <a:r>
              <a:rPr lang="ru-RU" sz="1600" dirty="0" smtClean="0">
                <a:solidFill>
                  <a:srgbClr val="002060"/>
                </a:solidFill>
              </a:rPr>
              <a:t>1969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– </a:t>
            </a:r>
            <a:r>
              <a:rPr lang="ru-RU" sz="1600" dirty="0" smtClean="0">
                <a:solidFill>
                  <a:srgbClr val="002060"/>
                </a:solidFill>
              </a:rPr>
              <a:t>русский </a:t>
            </a:r>
            <a:r>
              <a:rPr lang="ru-RU" sz="1600" dirty="0">
                <a:solidFill>
                  <a:srgbClr val="002060"/>
                </a:solidFill>
              </a:rPr>
              <a:t>советский поэт, публицист, литературный критик, переводчик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литературовед, детский </a:t>
            </a:r>
            <a:r>
              <a:rPr lang="ru-RU" sz="1600" dirty="0" smtClean="0">
                <a:solidFill>
                  <a:srgbClr val="002060"/>
                </a:solidFill>
              </a:rPr>
              <a:t>писатель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/>
          <a:stretch/>
        </p:blipFill>
        <p:spPr>
          <a:xfrm>
            <a:off x="4755279" y="3205112"/>
            <a:ext cx="4281217" cy="339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640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ЛИТЕРАТУРА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050" b="1" dirty="0" smtClean="0">
              <a:solidFill>
                <a:srgbClr val="002060"/>
              </a:solidFill>
            </a:endParaRPr>
          </a:p>
          <a:p>
            <a:pPr indent="263525" algn="just"/>
            <a:r>
              <a:rPr lang="ru-RU" sz="1500" dirty="0" smtClean="0">
                <a:solidFill>
                  <a:srgbClr val="002060"/>
                </a:solidFill>
              </a:rPr>
              <a:t>1</a:t>
            </a:r>
            <a:r>
              <a:rPr lang="ru-RU" sz="1500" dirty="0">
                <a:solidFill>
                  <a:srgbClr val="002060"/>
                </a:solidFill>
              </a:rPr>
              <a:t>. Абрамов, К. И. История библиотечного дела в </a:t>
            </a:r>
            <a:r>
              <a:rPr lang="ru-RU" sz="1500" dirty="0" smtClean="0">
                <a:solidFill>
                  <a:srgbClr val="002060"/>
                </a:solidFill>
              </a:rPr>
              <a:t>России : учеб</a:t>
            </a:r>
            <a:r>
              <a:rPr lang="ru-RU" sz="1500" dirty="0">
                <a:solidFill>
                  <a:srgbClr val="002060"/>
                </a:solidFill>
              </a:rPr>
              <a:t>.-метод. </a:t>
            </a:r>
            <a:r>
              <a:rPr lang="ru-RU" sz="1500" dirty="0" smtClean="0">
                <a:solidFill>
                  <a:srgbClr val="002060"/>
                </a:solidFill>
              </a:rPr>
              <a:t>пособие </a:t>
            </a:r>
            <a:r>
              <a:rPr lang="ru-RU" sz="1500" dirty="0">
                <a:solidFill>
                  <a:srgbClr val="002060"/>
                </a:solidFill>
              </a:rPr>
              <a:t>/ </a:t>
            </a:r>
            <a:r>
              <a:rPr lang="ru-RU" sz="1500" dirty="0">
                <a:solidFill>
                  <a:srgbClr val="002060"/>
                </a:solidFill>
              </a:rPr>
              <a:t>К. И. </a:t>
            </a:r>
            <a:r>
              <a:rPr lang="ru-RU" sz="1500" dirty="0">
                <a:solidFill>
                  <a:srgbClr val="002060"/>
                </a:solidFill>
              </a:rPr>
              <a:t>Абрамов</a:t>
            </a:r>
            <a:r>
              <a:rPr lang="ru-RU" sz="1500" dirty="0" smtClean="0">
                <a:solidFill>
                  <a:srgbClr val="002060"/>
                </a:solidFill>
              </a:rPr>
              <a:t>. </a:t>
            </a:r>
            <a:r>
              <a:rPr lang="ru-RU" sz="1500" dirty="0">
                <a:solidFill>
                  <a:srgbClr val="002060"/>
                </a:solidFill>
              </a:rPr>
              <a:t>– М</a:t>
            </a:r>
            <a:r>
              <a:rPr lang="ru-RU" sz="1500" dirty="0" smtClean="0">
                <a:solidFill>
                  <a:srgbClr val="002060"/>
                </a:solidFill>
              </a:rPr>
              <a:t>. : </a:t>
            </a:r>
            <a:r>
              <a:rPr lang="ru-RU" sz="1500" dirty="0" err="1" smtClean="0">
                <a:solidFill>
                  <a:srgbClr val="002060"/>
                </a:solidFill>
              </a:rPr>
              <a:t>Либерея</a:t>
            </a:r>
            <a:r>
              <a:rPr lang="ru-RU" sz="1500" dirty="0" smtClean="0">
                <a:solidFill>
                  <a:srgbClr val="002060"/>
                </a:solidFill>
              </a:rPr>
              <a:t>, </a:t>
            </a:r>
            <a:r>
              <a:rPr lang="ru-RU" sz="1500" dirty="0">
                <a:solidFill>
                  <a:srgbClr val="002060"/>
                </a:solidFill>
              </a:rPr>
              <a:t>2000. – 60 с.</a:t>
            </a:r>
          </a:p>
          <a:p>
            <a:pPr indent="263525" algn="just"/>
            <a:r>
              <a:rPr lang="ru-RU" sz="1500" dirty="0">
                <a:solidFill>
                  <a:srgbClr val="002060"/>
                </a:solidFill>
              </a:rPr>
              <a:t>2. </a:t>
            </a:r>
            <a:r>
              <a:rPr lang="ru-RU" sz="1500" spc="-10" dirty="0">
                <a:solidFill>
                  <a:srgbClr val="002060"/>
                </a:solidFill>
              </a:rPr>
              <a:t>Андреев, М. К. </a:t>
            </a:r>
            <a:r>
              <a:rPr lang="ru-RU" sz="1500" spc="-10" dirty="0">
                <a:solidFill>
                  <a:srgbClr val="002060"/>
                </a:solidFill>
              </a:rPr>
              <a:t>О Лобачевском как библиотекаре Казанского университета / </a:t>
            </a:r>
            <a:r>
              <a:rPr lang="ru-RU" sz="1500" spc="-10" dirty="0">
                <a:solidFill>
                  <a:srgbClr val="002060"/>
                </a:solidFill>
              </a:rPr>
              <a:t>М. </a:t>
            </a:r>
            <a:r>
              <a:rPr lang="ru-RU" sz="1500" spc="-10" dirty="0">
                <a:solidFill>
                  <a:srgbClr val="002060"/>
                </a:solidFill>
              </a:rPr>
              <a:t>К. </a:t>
            </a:r>
            <a:r>
              <a:rPr lang="ru-RU" sz="1500" spc="-10" dirty="0" smtClean="0">
                <a:solidFill>
                  <a:srgbClr val="002060"/>
                </a:solidFill>
              </a:rPr>
              <a:t>Андреев </a:t>
            </a:r>
            <a:r>
              <a:rPr lang="ru-RU" sz="1500" spc="-10" dirty="0">
                <a:solidFill>
                  <a:srgbClr val="002060"/>
                </a:solidFill>
              </a:rPr>
              <a:t>// </a:t>
            </a:r>
            <a:r>
              <a:rPr lang="ru-RU" sz="1500" dirty="0">
                <a:solidFill>
                  <a:srgbClr val="002060"/>
                </a:solidFill>
              </a:rPr>
              <a:t>Природа. </a:t>
            </a:r>
            <a:r>
              <a:rPr lang="ru-RU" sz="1500" dirty="0">
                <a:solidFill>
                  <a:srgbClr val="002060"/>
                </a:solidFill>
              </a:rPr>
              <a:t>– 1949. – № 4. – С. 56–58.</a:t>
            </a:r>
          </a:p>
          <a:p>
            <a:pPr indent="263525"/>
            <a:r>
              <a:rPr lang="ru-RU" sz="1500" dirty="0">
                <a:solidFill>
                  <a:srgbClr val="002060"/>
                </a:solidFill>
              </a:rPr>
              <a:t>3. </a:t>
            </a:r>
            <a:r>
              <a:rPr lang="ru-RU" sz="1500" dirty="0">
                <a:solidFill>
                  <a:srgbClr val="002060"/>
                </a:solidFill>
              </a:rPr>
              <a:t>Борисов, В. «Идеальный» библиотекарь / В. Борисов // Альманах библиофила. – Москва : Книга, 1979. – </a:t>
            </a:r>
            <a:r>
              <a:rPr lang="ru-RU" sz="1500" dirty="0" err="1">
                <a:solidFill>
                  <a:srgbClr val="002060"/>
                </a:solidFill>
              </a:rPr>
              <a:t>Вып</a:t>
            </a:r>
            <a:r>
              <a:rPr lang="ru-RU" sz="1500" dirty="0">
                <a:solidFill>
                  <a:srgbClr val="002060"/>
                </a:solidFill>
              </a:rPr>
              <a:t>. 6. – С. 201–206.</a:t>
            </a:r>
          </a:p>
          <a:p>
            <a:pPr indent="263525" algn="just"/>
            <a:r>
              <a:rPr lang="ru-RU" sz="1500" dirty="0">
                <a:solidFill>
                  <a:srgbClr val="002060"/>
                </a:solidFill>
              </a:rPr>
              <a:t>4. </a:t>
            </a:r>
            <a:r>
              <a:rPr lang="ru-RU" sz="1500" dirty="0">
                <a:solidFill>
                  <a:srgbClr val="002060"/>
                </a:solidFill>
              </a:rPr>
              <a:t>Великие люди – библиотекари: от А до Я / сост. Е. И. </a:t>
            </a:r>
            <a:r>
              <a:rPr lang="ru-RU" sz="1500" dirty="0">
                <a:solidFill>
                  <a:srgbClr val="002060"/>
                </a:solidFill>
              </a:rPr>
              <a:t>Полтавская ; под ред. </a:t>
            </a:r>
            <a:r>
              <a:rPr lang="ru-RU" sz="1500" dirty="0">
                <a:solidFill>
                  <a:srgbClr val="002060"/>
                </a:solidFill>
              </a:rPr>
              <a:t>Ю. Н. </a:t>
            </a:r>
            <a:r>
              <a:rPr lang="ru-RU" sz="1500" dirty="0" err="1">
                <a:solidFill>
                  <a:srgbClr val="002060"/>
                </a:solidFill>
              </a:rPr>
              <a:t>Столярова</a:t>
            </a:r>
            <a:r>
              <a:rPr lang="ru-RU" sz="1500" dirty="0" smtClean="0">
                <a:solidFill>
                  <a:srgbClr val="002060"/>
                </a:solidFill>
              </a:rPr>
              <a:t>. </a:t>
            </a:r>
            <a:r>
              <a:rPr lang="ru-RU" sz="1500" dirty="0">
                <a:solidFill>
                  <a:srgbClr val="002060"/>
                </a:solidFill>
              </a:rPr>
              <a:t>– Москва : Школьная библиотека, 2005. – 160 с. : ил. </a:t>
            </a:r>
            <a:endParaRPr lang="ru-RU" sz="1500" dirty="0">
              <a:solidFill>
                <a:srgbClr val="002060"/>
              </a:solidFill>
            </a:endParaRPr>
          </a:p>
          <a:p>
            <a:pPr indent="263525" algn="just"/>
            <a:r>
              <a:rPr lang="ru-RU" sz="1500" dirty="0" smtClean="0">
                <a:solidFill>
                  <a:srgbClr val="002060"/>
                </a:solidFill>
              </a:rPr>
              <a:t>5</a:t>
            </a:r>
            <a:r>
              <a:rPr lang="ru-RU" sz="1500" dirty="0">
                <a:solidFill>
                  <a:srgbClr val="002060"/>
                </a:solidFill>
              </a:rPr>
              <a:t>. </a:t>
            </a:r>
            <a:r>
              <a:rPr lang="ru-RU" sz="1500" dirty="0">
                <a:solidFill>
                  <a:srgbClr val="002060"/>
                </a:solidFill>
              </a:rPr>
              <a:t>Великий библиотекарь: Маргарита Ивановна </a:t>
            </a:r>
            <a:r>
              <a:rPr lang="ru-RU" sz="1500" dirty="0" err="1">
                <a:solidFill>
                  <a:srgbClr val="002060"/>
                </a:solidFill>
              </a:rPr>
              <a:t>Рудомино</a:t>
            </a:r>
            <a:r>
              <a:rPr lang="ru-RU" sz="1500" dirty="0">
                <a:solidFill>
                  <a:srgbClr val="002060"/>
                </a:solidFill>
              </a:rPr>
              <a:t> (1900–1990). – Москва : </a:t>
            </a:r>
            <a:r>
              <a:rPr lang="ru-RU" sz="1500" dirty="0" err="1">
                <a:solidFill>
                  <a:srgbClr val="002060"/>
                </a:solidFill>
              </a:rPr>
              <a:t>Рудомино</a:t>
            </a:r>
            <a:r>
              <a:rPr lang="ru-RU" sz="1500" dirty="0">
                <a:solidFill>
                  <a:srgbClr val="002060"/>
                </a:solidFill>
              </a:rPr>
              <a:t>, 1991. – 217 с. </a:t>
            </a:r>
            <a:endParaRPr lang="ru-RU" sz="1500" dirty="0">
              <a:solidFill>
                <a:srgbClr val="002060"/>
              </a:solidFill>
            </a:endParaRPr>
          </a:p>
          <a:p>
            <a:pPr indent="263525" algn="just"/>
            <a:r>
              <a:rPr lang="ru-RU" sz="1500" spc="-30" dirty="0">
                <a:solidFill>
                  <a:srgbClr val="002060"/>
                </a:solidFill>
              </a:rPr>
              <a:t>6</a:t>
            </a:r>
            <a:r>
              <a:rPr lang="ru-RU" sz="1500" spc="-30" dirty="0">
                <a:solidFill>
                  <a:srgbClr val="002060"/>
                </a:solidFill>
              </a:rPr>
              <a:t>. Глухов, А. Г. Судьбы древних библиотек / А. Г. Глухов. – Москва : </a:t>
            </a:r>
            <a:r>
              <a:rPr lang="ru-RU" sz="1500" spc="-30" dirty="0" err="1">
                <a:solidFill>
                  <a:srgbClr val="002060"/>
                </a:solidFill>
              </a:rPr>
              <a:t>Либерея</a:t>
            </a:r>
            <a:r>
              <a:rPr lang="ru-RU" sz="1500" spc="-30" dirty="0">
                <a:solidFill>
                  <a:srgbClr val="002060"/>
                </a:solidFill>
              </a:rPr>
              <a:t>, 1992. – С. 119–129.</a:t>
            </a:r>
          </a:p>
          <a:p>
            <a:pPr indent="263525" algn="just"/>
            <a:r>
              <a:rPr lang="ru-RU" sz="1500" dirty="0">
                <a:solidFill>
                  <a:srgbClr val="002060"/>
                </a:solidFill>
              </a:rPr>
              <a:t>7. </a:t>
            </a:r>
            <a:r>
              <a:rPr lang="ru-RU" sz="1500" dirty="0">
                <a:solidFill>
                  <a:srgbClr val="002060"/>
                </a:solidFill>
              </a:rPr>
              <a:t>Глухов, А. Г. Мудрые книжники Древней Руси: От Ярослава Мудрого до Ивана Федорова / А. Г. Глухов. – Москва : Экслибрис-Пресс, 1997. – С. 5–19. </a:t>
            </a:r>
            <a:endParaRPr lang="ru-RU" sz="1500" dirty="0">
              <a:solidFill>
                <a:srgbClr val="002060"/>
              </a:solidFill>
            </a:endParaRPr>
          </a:p>
          <a:p>
            <a:pPr indent="263525"/>
            <a:r>
              <a:rPr lang="ru-RU" sz="1500" dirty="0" smtClean="0">
                <a:solidFill>
                  <a:srgbClr val="002060"/>
                </a:solidFill>
              </a:rPr>
              <a:t>8</a:t>
            </a:r>
            <a:r>
              <a:rPr lang="ru-RU" sz="1500" dirty="0">
                <a:solidFill>
                  <a:srgbClr val="002060"/>
                </a:solidFill>
              </a:rPr>
              <a:t>. </a:t>
            </a:r>
            <a:r>
              <a:rPr lang="ru-RU" sz="1500" dirty="0">
                <a:solidFill>
                  <a:srgbClr val="002060"/>
                </a:solidFill>
              </a:rPr>
              <a:t>Голубева, О. Д. Хранители мудрости / О. Д. Голубева. – Москва : Кн. палата, 1988. </a:t>
            </a:r>
            <a:r>
              <a:rPr lang="ru-RU" sz="1500" dirty="0">
                <a:solidFill>
                  <a:srgbClr val="002060"/>
                </a:solidFill>
              </a:rPr>
              <a:t>– 272 с</a:t>
            </a:r>
            <a:r>
              <a:rPr lang="ru-RU" sz="1500" dirty="0" smtClean="0">
                <a:solidFill>
                  <a:srgbClr val="002060"/>
                </a:solidFill>
              </a:rPr>
              <a:t>.</a:t>
            </a:r>
            <a:endParaRPr lang="ru-RU" sz="1500" dirty="0">
              <a:solidFill>
                <a:srgbClr val="002060"/>
              </a:solidFill>
            </a:endParaRPr>
          </a:p>
          <a:p>
            <a:pPr indent="263525" algn="just"/>
            <a:r>
              <a:rPr lang="ru-RU" sz="1500" dirty="0">
                <a:solidFill>
                  <a:srgbClr val="002060"/>
                </a:solidFill>
              </a:rPr>
              <a:t>9. </a:t>
            </a:r>
            <a:r>
              <a:rPr lang="ru-RU" sz="1500" dirty="0">
                <a:solidFill>
                  <a:srgbClr val="002060"/>
                </a:solidFill>
              </a:rPr>
              <a:t>Григорьев, Ю. В. Л. Б. Хавкина (1871–1949) / Ю. В. Григорьев. – Москва : Книга, 1973. – 126 с. </a:t>
            </a:r>
            <a:endParaRPr lang="ru-RU" sz="1500" dirty="0">
              <a:solidFill>
                <a:srgbClr val="002060"/>
              </a:solidFill>
            </a:endParaRPr>
          </a:p>
          <a:p>
            <a:pPr indent="263525" algn="just"/>
            <a:r>
              <a:rPr lang="ru-RU" sz="1500" dirty="0" smtClean="0">
                <a:solidFill>
                  <a:srgbClr val="002060"/>
                </a:solidFill>
              </a:rPr>
              <a:t>10</a:t>
            </a:r>
            <a:r>
              <a:rPr lang="ru-RU" sz="1500" dirty="0">
                <a:solidFill>
                  <a:srgbClr val="002060"/>
                </a:solidFill>
              </a:rPr>
              <a:t>. </a:t>
            </a:r>
            <a:r>
              <a:rPr lang="ru-RU" sz="1500" dirty="0">
                <a:solidFill>
                  <a:srgbClr val="002060"/>
                </a:solidFill>
              </a:rPr>
              <a:t>Лебедев, А. К. Владимир Васильевич Стасов / А. К. Лебедев. – Ленинград : Художник РСФСР, 1965. – 61 с.</a:t>
            </a:r>
          </a:p>
          <a:p>
            <a:pPr indent="263525" algn="just"/>
            <a:r>
              <a:rPr lang="ru-RU" sz="1500" dirty="0">
                <a:solidFill>
                  <a:srgbClr val="002060"/>
                </a:solidFill>
              </a:rPr>
              <a:t>11. </a:t>
            </a:r>
            <a:r>
              <a:rPr lang="ru-RU" sz="1500" dirty="0">
                <a:solidFill>
                  <a:srgbClr val="002060"/>
                </a:solidFill>
              </a:rPr>
              <a:t>Семенова, С. Николай Федоров: творчество жизни / С. Семенова. – Москва : Советский писатель, 1990. – 384 </a:t>
            </a:r>
            <a:r>
              <a:rPr lang="ru-RU" sz="1500" dirty="0">
                <a:solidFill>
                  <a:srgbClr val="002060"/>
                </a:solidFill>
              </a:rPr>
              <a:t>с.</a:t>
            </a:r>
            <a:endParaRPr lang="ru-RU" sz="1500" dirty="0">
              <a:solidFill>
                <a:srgbClr val="002060"/>
              </a:solidFill>
            </a:endParaRPr>
          </a:p>
          <a:p>
            <a:pPr indent="263525" algn="just"/>
            <a:r>
              <a:rPr lang="ru-RU" sz="1500" dirty="0">
                <a:solidFill>
                  <a:srgbClr val="002060"/>
                </a:solidFill>
              </a:rPr>
              <a:t>12. </a:t>
            </a:r>
            <a:r>
              <a:rPr lang="ru-RU" sz="1500" dirty="0">
                <a:solidFill>
                  <a:srgbClr val="002060"/>
                </a:solidFill>
              </a:rPr>
              <a:t>Столяров, Ю. Н. Это радость со слезами на глазах : рецензия на книгу М. И. </a:t>
            </a:r>
            <a:r>
              <a:rPr lang="ru-RU" sz="1500" dirty="0" err="1">
                <a:solidFill>
                  <a:srgbClr val="002060"/>
                </a:solidFill>
              </a:rPr>
              <a:t>Рудомино</a:t>
            </a:r>
            <a:r>
              <a:rPr lang="ru-RU" sz="1500" dirty="0">
                <a:solidFill>
                  <a:srgbClr val="002060"/>
                </a:solidFill>
              </a:rPr>
              <a:t> «Моя Библиотека» / Ю. Н. Столяров // Библиотека. – 2001. – № 11. – С. 60–61. </a:t>
            </a:r>
            <a:endParaRPr lang="ru-RU" sz="1500" dirty="0">
              <a:solidFill>
                <a:srgbClr val="002060"/>
              </a:solidFill>
            </a:endParaRPr>
          </a:p>
          <a:p>
            <a:pPr indent="263525" algn="just"/>
            <a:r>
              <a:rPr lang="ru-RU" sz="1500" dirty="0" smtClean="0">
                <a:solidFill>
                  <a:srgbClr val="002060"/>
                </a:solidFill>
              </a:rPr>
              <a:t>13</a:t>
            </a:r>
            <a:r>
              <a:rPr lang="ru-RU" sz="1500" dirty="0">
                <a:solidFill>
                  <a:srgbClr val="002060"/>
                </a:solidFill>
              </a:rPr>
              <a:t>. </a:t>
            </a:r>
            <a:r>
              <a:rPr lang="ru-RU" sz="1500" dirty="0">
                <a:solidFill>
                  <a:srgbClr val="002060"/>
                </a:solidFill>
              </a:rPr>
              <a:t>Грин, Ц. И. Публичная библиотека глазами современников (1795–1917) : хрестоматия / Ц. И. Грин, A. M. Третьяк. – Санкт-Петербург : Изд-во Российской национальной библиотеки, 1998. – 693 с.</a:t>
            </a:r>
          </a:p>
        </p:txBody>
      </p:sp>
    </p:spTree>
    <p:extLst>
      <p:ext uri="{BB962C8B-B14F-4D97-AF65-F5344CB8AC3E}">
        <p14:creationId xmlns:p14="http://schemas.microsoft.com/office/powerpoint/2010/main" val="20917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323528" y="5860883"/>
            <a:ext cx="860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Первыми библиотекарями считают писцов, составивших собрание глиняных табличек приблизительно в 2500 году до н. э. 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8421" r="5935" b="8548"/>
          <a:stretch/>
        </p:blipFill>
        <p:spPr>
          <a:xfrm>
            <a:off x="611560" y="424914"/>
            <a:ext cx="3159337" cy="2572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6" t="16148" r="2170" b="19630"/>
          <a:stretch/>
        </p:blipFill>
        <p:spPr>
          <a:xfrm>
            <a:off x="5004048" y="325372"/>
            <a:ext cx="3230478" cy="2638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4931"/>
          <a:stretch/>
        </p:blipFill>
        <p:spPr>
          <a:xfrm>
            <a:off x="2047212" y="3106976"/>
            <a:ext cx="4286381" cy="269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085184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Приходите: г. Ханты-Мансийск, ул. Мира, 2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Звоните: (3467) </a:t>
            </a:r>
            <a:r>
              <a:rPr lang="ru-RU" dirty="0" smtClean="0">
                <a:solidFill>
                  <a:srgbClr val="002060"/>
                </a:solidFill>
              </a:rPr>
              <a:t>32-36-53</a:t>
            </a:r>
            <a:r>
              <a:rPr lang="ru-RU" dirty="0">
                <a:solidFill>
                  <a:srgbClr val="002060"/>
                </a:solidFill>
              </a:rPr>
              <a:t>, 33-35-98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Пишите: 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ugra@okrlib.ru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Заходите: 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www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okrlib.ru</a:t>
            </a:r>
            <a:r>
              <a:rPr lang="ru-RU" dirty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2267744" y="2380637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53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107502" y="5445224"/>
            <a:ext cx="8856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Слово </a:t>
            </a:r>
            <a:r>
              <a:rPr lang="ru-RU" dirty="0">
                <a:solidFill>
                  <a:srgbClr val="002060"/>
                </a:solidFill>
              </a:rPr>
              <a:t>«библиотекарь» появилось в Древней </a:t>
            </a:r>
            <a:r>
              <a:rPr lang="ru-RU" dirty="0" smtClean="0">
                <a:solidFill>
                  <a:srgbClr val="002060"/>
                </a:solidFill>
              </a:rPr>
              <a:t>Греции. Поначалу </a:t>
            </a:r>
            <a:r>
              <a:rPr lang="ru-RU" dirty="0" smtClean="0">
                <a:solidFill>
                  <a:srgbClr val="002060"/>
                </a:solidFill>
              </a:rPr>
              <a:t>библиотекарями </a:t>
            </a:r>
            <a:r>
              <a:rPr lang="ru-RU" dirty="0" smtClean="0">
                <a:solidFill>
                  <a:srgbClr val="002060"/>
                </a:solidFill>
              </a:rPr>
              <a:t>служили </a:t>
            </a:r>
            <a:r>
              <a:rPr lang="ru-RU" dirty="0">
                <a:solidFill>
                  <a:srgbClr val="002060"/>
                </a:solidFill>
              </a:rPr>
              <a:t>рабы.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появлением в Афинах первой публичной библиотеки Писистрата место </a:t>
            </a:r>
            <a:r>
              <a:rPr lang="ru-RU" dirty="0" smtClean="0">
                <a:solidFill>
                  <a:srgbClr val="002060"/>
                </a:solidFill>
              </a:rPr>
              <a:t>библиотекаря сразу </a:t>
            </a:r>
            <a:r>
              <a:rPr lang="ru-RU" dirty="0" smtClean="0">
                <a:solidFill>
                  <a:srgbClr val="002060"/>
                </a:solidFill>
              </a:rPr>
              <a:t>стало </a:t>
            </a:r>
            <a:r>
              <a:rPr lang="ru-RU" dirty="0" smtClean="0">
                <a:solidFill>
                  <a:srgbClr val="002060"/>
                </a:solidFill>
              </a:rPr>
              <a:t>уважаемым и почетным, доступным только для свободных граждан.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4" y="260648"/>
            <a:ext cx="4299820" cy="5082590"/>
          </a:xfrm>
          <a:prstGeom prst="rect">
            <a:avLst/>
          </a:prstGeom>
        </p:spPr>
      </p:pic>
      <p:pic>
        <p:nvPicPr>
          <p:cNvPr id="2050" name="Picture 2" descr="https://pbs.twimg.com/media/DsEc0ZfX0AIRzJY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188640"/>
            <a:ext cx="4099617" cy="40996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12160" y="4365104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570"/>
                </a:solidFill>
              </a:rPr>
              <a:t>Писистрат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04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323528" y="5530005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О</a:t>
            </a:r>
            <a:r>
              <a:rPr lang="ru-RU" dirty="0" smtClean="0">
                <a:solidFill>
                  <a:srgbClr val="002060"/>
                </a:solidFill>
              </a:rPr>
              <a:t>дна </a:t>
            </a:r>
            <a:r>
              <a:rPr lang="ru-RU" dirty="0">
                <a:solidFill>
                  <a:srgbClr val="002060"/>
                </a:solidFill>
              </a:rPr>
              <a:t>из крупнейших </a:t>
            </a:r>
            <a:r>
              <a:rPr lang="ru-RU" dirty="0" smtClean="0">
                <a:solidFill>
                  <a:srgbClr val="002060"/>
                </a:solidFill>
              </a:rPr>
              <a:t>библиотек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>древности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– Александрийская </a:t>
            </a:r>
            <a:r>
              <a:rPr lang="ru-RU" dirty="0" smtClean="0">
                <a:solidFill>
                  <a:srgbClr val="002060"/>
                </a:solidFill>
              </a:rPr>
              <a:t>библиотека. Она </a:t>
            </a:r>
            <a:r>
              <a:rPr lang="ru-RU" dirty="0">
                <a:solidFill>
                  <a:srgbClr val="002060"/>
                </a:solidFill>
              </a:rPr>
              <a:t>состояла более чем из 700 000 свитков рукописных книг.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8205"/>
            <a:ext cx="8352928" cy="5313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42695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6570" r="6863" b="3793"/>
          <a:stretch/>
        </p:blipFill>
        <p:spPr>
          <a:xfrm>
            <a:off x="168048" y="240893"/>
            <a:ext cx="8784976" cy="5132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68048" y="5469324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Александрийской библиотеке работало всего несколько человек, которые были универсалами, поскольку в ней, помимо книгохранилища и читальных залов, находились также обсерватория, зоологический и медицинский музеи </a:t>
            </a:r>
            <a:r>
              <a:rPr lang="ru-RU" dirty="0" smtClean="0">
                <a:solidFill>
                  <a:srgbClr val="002060"/>
                </a:solidFill>
              </a:rPr>
              <a:t>– их </a:t>
            </a:r>
            <a:r>
              <a:rPr lang="ru-RU" dirty="0">
                <a:solidFill>
                  <a:srgbClr val="002060"/>
                </a:solidFill>
              </a:rPr>
              <a:t>обслуживание тоже входило в обязанности библиотекарей. </a:t>
            </a:r>
          </a:p>
        </p:txBody>
      </p:sp>
    </p:spTree>
    <p:extLst>
      <p:ext uri="{BB962C8B-B14F-4D97-AF65-F5344CB8AC3E}">
        <p14:creationId xmlns:p14="http://schemas.microsoft.com/office/powerpoint/2010/main" val="29191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179512" y="5674021"/>
            <a:ext cx="8784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Древнем </a:t>
            </a:r>
            <a:r>
              <a:rPr lang="ru-RU" dirty="0" smtClean="0">
                <a:solidFill>
                  <a:srgbClr val="002060"/>
                </a:solidFill>
              </a:rPr>
              <a:t>Риме библиотекари </a:t>
            </a:r>
            <a:r>
              <a:rPr lang="ru-RU" dirty="0">
                <a:solidFill>
                  <a:srgbClr val="002060"/>
                </a:solidFill>
              </a:rPr>
              <a:t>стали заниматься собиранием и описанием </a:t>
            </a:r>
            <a:r>
              <a:rPr lang="ru-RU" dirty="0" smtClean="0">
                <a:solidFill>
                  <a:srgbClr val="002060"/>
                </a:solidFill>
              </a:rPr>
              <a:t>древних библиотек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Уже </a:t>
            </a:r>
            <a:r>
              <a:rPr lang="ru-RU" dirty="0">
                <a:solidFill>
                  <a:srgbClr val="002060"/>
                </a:solidFill>
              </a:rPr>
              <a:t>тогда </a:t>
            </a:r>
            <a:r>
              <a:rPr lang="ru-RU" dirty="0" smtClean="0">
                <a:solidFill>
                  <a:srgbClr val="002060"/>
                </a:solidFill>
              </a:rPr>
              <a:t>они выполняли </a:t>
            </a:r>
            <a:r>
              <a:rPr lang="ru-RU" dirty="0">
                <a:solidFill>
                  <a:srgbClr val="002060"/>
                </a:solidFill>
              </a:rPr>
              <a:t>не только обслуживающие и просветительские, но и научные функции.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56867"/>
            <a:ext cx="8784975" cy="52323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63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7" y="260648"/>
            <a:ext cx="8771927" cy="5338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 rot="10800000" flipV="1">
            <a:off x="186036" y="5735652"/>
            <a:ext cx="8771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Средние века библиотеки располагались в монастырях, а хранителями книг были монахи, которые переписывали книги для их дальнейшего сохранения </a:t>
            </a:r>
            <a:r>
              <a:rPr lang="ru-RU" dirty="0">
                <a:solidFill>
                  <a:srgbClr val="002060"/>
                </a:solidFill>
              </a:rPr>
              <a:t>и распространения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179512" y="546903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Огромную </a:t>
            </a:r>
            <a:r>
              <a:rPr lang="ru-RU" dirty="0">
                <a:solidFill>
                  <a:srgbClr val="002060"/>
                </a:solidFill>
              </a:rPr>
              <a:t>роль в эпоху Возрождения сыграли и университетские </a:t>
            </a:r>
            <a:r>
              <a:rPr lang="ru-RU" dirty="0" smtClean="0">
                <a:solidFill>
                  <a:srgbClr val="002060"/>
                </a:solidFill>
              </a:rPr>
              <a:t>библиотекари. Небывалый </a:t>
            </a:r>
            <a:r>
              <a:rPr lang="ru-RU" dirty="0">
                <a:solidFill>
                  <a:srgbClr val="002060"/>
                </a:solidFill>
              </a:rPr>
              <a:t>до того времени рост числа книг стимулировал интерес библиотекарей к практическим проблемам организации фондов и каталогов</a:t>
            </a:r>
            <a:r>
              <a:rPr lang="ru-RU" dirty="0" smtClean="0">
                <a:solidFill>
                  <a:srgbClr val="002060"/>
                </a:solidFill>
              </a:rPr>
              <a:t>. Библиотекари </a:t>
            </a:r>
            <a:r>
              <a:rPr lang="ru-RU" dirty="0">
                <a:solidFill>
                  <a:srgbClr val="002060"/>
                </a:solidFill>
              </a:rPr>
              <a:t>превращались в ученых.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1388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00962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C0504D"/>
      </a:accent2>
      <a:accent3>
        <a:srgbClr val="9BBB59"/>
      </a:accent3>
      <a:accent4>
        <a:srgbClr val="7030A0"/>
      </a:accent4>
      <a:accent5>
        <a:srgbClr val="4BACC6"/>
      </a:accent5>
      <a:accent6>
        <a:srgbClr val="F79646"/>
      </a:accent6>
      <a:hlink>
        <a:srgbClr val="542378"/>
      </a:hlink>
      <a:folHlink>
        <a:srgbClr val="54237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6366</TotalTime>
  <Words>1418</Words>
  <Application>Microsoft Office PowerPoint</Application>
  <PresentationFormat>Экран (4:3)</PresentationFormat>
  <Paragraphs>145</Paragraphs>
  <Slides>30</Slides>
  <Notes>11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Хранители книжной мудрости</dc:title>
  <dc:creator>MikurovaAU</dc:creator>
  <cp:lastModifiedBy>Пуртова Альбина Владимировна</cp:lastModifiedBy>
  <cp:revision>358</cp:revision>
  <dcterms:created xsi:type="dcterms:W3CDTF">2020-01-13T09:30:39Z</dcterms:created>
  <dcterms:modified xsi:type="dcterms:W3CDTF">2020-05-19T12:11:41Z</dcterms:modified>
</cp:coreProperties>
</file>