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10" r:id="rId3"/>
    <p:sldId id="308" r:id="rId4"/>
    <p:sldId id="364" r:id="rId5"/>
    <p:sldId id="365" r:id="rId6"/>
    <p:sldId id="366" r:id="rId7"/>
    <p:sldId id="367" r:id="rId8"/>
    <p:sldId id="309" r:id="rId9"/>
    <p:sldId id="305" r:id="rId10"/>
    <p:sldId id="306" r:id="rId11"/>
    <p:sldId id="311" r:id="rId12"/>
    <p:sldId id="370" r:id="rId13"/>
    <p:sldId id="372" r:id="rId14"/>
    <p:sldId id="368" r:id="rId15"/>
    <p:sldId id="373" r:id="rId16"/>
    <p:sldId id="369" r:id="rId17"/>
    <p:sldId id="307" r:id="rId18"/>
    <p:sldId id="328" r:id="rId19"/>
    <p:sldId id="329" r:id="rId20"/>
    <p:sldId id="313" r:id="rId21"/>
    <p:sldId id="342" r:id="rId22"/>
    <p:sldId id="341" r:id="rId23"/>
    <p:sldId id="344" r:id="rId24"/>
    <p:sldId id="348" r:id="rId25"/>
    <p:sldId id="345" r:id="rId26"/>
    <p:sldId id="347" r:id="rId27"/>
    <p:sldId id="346" r:id="rId28"/>
    <p:sldId id="274" r:id="rId29"/>
    <p:sldId id="282" r:id="rId30"/>
    <p:sldId id="279" r:id="rId31"/>
    <p:sldId id="335" r:id="rId32"/>
    <p:sldId id="316" r:id="rId33"/>
    <p:sldId id="317" r:id="rId34"/>
    <p:sldId id="318" r:id="rId35"/>
    <p:sldId id="336" r:id="rId36"/>
    <p:sldId id="302" r:id="rId37"/>
    <p:sldId id="303" r:id="rId38"/>
    <p:sldId id="358" r:id="rId39"/>
    <p:sldId id="359" r:id="rId40"/>
    <p:sldId id="273" r:id="rId41"/>
    <p:sldId id="326" r:id="rId42"/>
    <p:sldId id="321" r:id="rId43"/>
    <p:sldId id="320" r:id="rId44"/>
    <p:sldId id="327" r:id="rId45"/>
    <p:sldId id="276" r:id="rId46"/>
    <p:sldId id="339" r:id="rId47"/>
    <p:sldId id="362" r:id="rId48"/>
    <p:sldId id="322" r:id="rId49"/>
    <p:sldId id="360" r:id="rId50"/>
    <p:sldId id="331" r:id="rId51"/>
    <p:sldId id="338" r:id="rId52"/>
    <p:sldId id="324" r:id="rId53"/>
    <p:sldId id="334" r:id="rId54"/>
    <p:sldId id="350" r:id="rId55"/>
    <p:sldId id="278" r:id="rId56"/>
    <p:sldId id="354" r:id="rId57"/>
    <p:sldId id="355" r:id="rId58"/>
    <p:sldId id="357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00000"/>
    <a:srgbClr val="007000"/>
    <a:srgbClr val="00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105" d="100"/>
          <a:sy n="10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20D0-47F3-475B-935D-8B1495F20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42297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E0A4-6602-45DD-8A98-D7A5E3D70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43032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1647-6095-47A6-93DE-DCB10DBAB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76839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936A-B4A0-482C-B3F4-1826AB113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260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C900-23F8-4C57-9381-82DE497DB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01239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449F-F2AC-464C-ADA1-47D0CAEC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15783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EE90-4431-457B-A96B-49BB20DDB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54969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412-E951-41E7-9F97-B0627377B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09379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62CF-A1C4-4422-918F-133CBF70F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19708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0AB3-0D30-4D60-B812-6B74F99E4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54309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02DC-EB29-425D-A630-DC788A47C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34282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6BF30B-C602-4199-BA04-1E7159AA0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8/99/892/99892844_350_263__2_.gif" TargetMode="External"/><Relationship Id="rId13" Type="http://schemas.openxmlformats.org/officeDocument/2006/relationships/hyperlink" Target="http://you-miracle.ru/upload/forum/694779bcbacc5fa07be85eebaf17bd08.jpg.jpg" TargetMode="External"/><Relationship Id="rId3" Type="http://schemas.openxmlformats.org/officeDocument/2006/relationships/hyperlink" Target="http://lib2.podelise.ru/tw_files2/urls_746/9/d-8709/img24.jpg" TargetMode="External"/><Relationship Id="rId7" Type="http://schemas.openxmlformats.org/officeDocument/2006/relationships/hyperlink" Target="http://crosti.ru/patterns/00/01/9c/60173d2f47/%D0%A5%D1%80%D0%B8%D1%81%D1%82%D0%BE%D1%81%20%D0%92%D0%BE%D1%81%D0%BA%D1%80%D0%B5%D1%81-2.jpg" TargetMode="External"/><Relationship Id="rId12" Type="http://schemas.openxmlformats.org/officeDocument/2006/relationships/hyperlink" Target="http://img1.liveinternet.ru/images/attach/c/10/111/224/111224417_1313263382_76_novyyrazmer.jpg" TargetMode="External"/><Relationship Id="rId2" Type="http://schemas.openxmlformats.org/officeDocument/2006/relationships/hyperlink" Target="http://www.playcast.ru/uploads/2013/05/04/529996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lidaydays.ru/wp-content/uploads/2015/02/%D0%BF%D0%B0%D1%81%D1%85%D0%B0%D0%BB%D1%8C%D0%BD%D1%8B%D0%B5-%D1%8F%D0%B9%D1%86%D0%B0.jpg" TargetMode="External"/><Relationship Id="rId11" Type="http://schemas.openxmlformats.org/officeDocument/2006/relationships/hyperlink" Target="http://p2.patriarchia.ru/906/531/1234/2IMG_0491._1jpg.jpg" TargetMode="External"/><Relationship Id="rId5" Type="http://schemas.openxmlformats.org/officeDocument/2006/relationships/hyperlink" Target="http://fs10.familyspace.ru/images/photo/95/9585/95851930/p_9dff4c9f.jpg" TargetMode="External"/><Relationship Id="rId10" Type="http://schemas.openxmlformats.org/officeDocument/2006/relationships/hyperlink" Target="http://s00.yaplakal.com/pics/pics_original/6/0/9/1568906.jpg" TargetMode="External"/><Relationship Id="rId4" Type="http://schemas.openxmlformats.org/officeDocument/2006/relationships/hyperlink" Target="http://suzum.kuzneck.pnzreg.ru/files/suzum_kuzneck_pnzreg_ru/58.jpg" TargetMode="External"/><Relationship Id="rId9" Type="http://schemas.openxmlformats.org/officeDocument/2006/relationships/hyperlink" Target="http://prettysite.org/uploads/recipe/raznye-deserty/pasxa-iz-toplenogo-moloka_473.jpg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forwallpaper.com/files/images/f/feac/feac7909/1024403/jesus-watches-over-us.jpg" TargetMode="External"/><Relationship Id="rId13" Type="http://schemas.openxmlformats.org/officeDocument/2006/relationships/hyperlink" Target="http://www.catholic.lv/large/1364629414.jpg" TargetMode="External"/><Relationship Id="rId18" Type="http://schemas.openxmlformats.org/officeDocument/2006/relationships/hyperlink" Target="http://you-miracle.ru/upload/forum/694779bcbacc5fa07be85eebaf17bd08.jpg.jpg" TargetMode="External"/><Relationship Id="rId3" Type="http://schemas.openxmlformats.org/officeDocument/2006/relationships/hyperlink" Target="http://www.artlib.ru/objects/gallery_355/artlib_gallery-177995-b.jpg" TargetMode="External"/><Relationship Id="rId7" Type="http://schemas.openxmlformats.org/officeDocument/2006/relationships/hyperlink" Target="http://www.zwalls.ru/pic/201309/1024x768/zwalls.ru-9774.jpg" TargetMode="External"/><Relationship Id="rId12" Type="http://schemas.openxmlformats.org/officeDocument/2006/relationships/hyperlink" Target="http://img1.liveinternet.ru/images/attach/c/8/100/558/100558979_Mariya_Magdalina_u_imperatora_Tiberiya.jpg" TargetMode="External"/><Relationship Id="rId17" Type="http://schemas.openxmlformats.org/officeDocument/2006/relationships/hyperlink" Target="http://otkrytkabest.ru/_ph/308/166088715.jpg" TargetMode="External"/><Relationship Id="rId2" Type="http://schemas.openxmlformats.org/officeDocument/2006/relationships/hyperlink" Target="http://static.vz.ua/image/big/1385657793.jpg" TargetMode="External"/><Relationship Id="rId16" Type="http://schemas.openxmlformats.org/officeDocument/2006/relationships/hyperlink" Target="http://www.pravchelny.ru/www/images/2013/5/86579415_4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photo.in.ua/photo/41/es2421721.jpg" TargetMode="External"/><Relationship Id="rId11" Type="http://schemas.openxmlformats.org/officeDocument/2006/relationships/hyperlink" Target="http://www.hook-magazin.de/blog/wp-content/uploads/2010/05/jesus1.jpg" TargetMode="External"/><Relationship Id="rId5" Type="http://schemas.openxmlformats.org/officeDocument/2006/relationships/hyperlink" Target="http://s013.radikal.ru/i324/1106/ca/b560ed3b3253.jpg" TargetMode="External"/><Relationship Id="rId15" Type="http://schemas.openxmlformats.org/officeDocument/2006/relationships/hyperlink" Target="http://revbonnietarwater.com/wp-content/uploads/2010/08/Magdalene-color.jpg" TargetMode="External"/><Relationship Id="rId10" Type="http://schemas.openxmlformats.org/officeDocument/2006/relationships/hyperlink" Target="http://s59.radikal.ru/i163/1204/e1/4f50457146ce.jpg" TargetMode="External"/><Relationship Id="rId4" Type="http://schemas.openxmlformats.org/officeDocument/2006/relationships/hyperlink" Target="http://savepic.ru/2461480.jpg" TargetMode="External"/><Relationship Id="rId9" Type="http://schemas.openxmlformats.org/officeDocument/2006/relationships/hyperlink" Target="https://im3-tub-ru.yandex.net/i?id=9ef7c098e3c451afc62c16e2fdea02ef&amp;n=21" TargetMode="External"/><Relationship Id="rId14" Type="http://schemas.openxmlformats.org/officeDocument/2006/relationships/hyperlink" Target="http://pics.photographer.ru/nonstop/pics/pictures/694/694921.jpg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examineyourselves.org/images/cool-religious-easter-art-i6.jpg" TargetMode="External"/><Relationship Id="rId13" Type="http://schemas.openxmlformats.org/officeDocument/2006/relationships/hyperlink" Target="http://upyourpic.org/images/201404/22ew4mmn6o.jpg" TargetMode="External"/><Relationship Id="rId3" Type="http://schemas.openxmlformats.org/officeDocument/2006/relationships/hyperlink" Target="http://tvkrasnodar.ru/media/k2/items/cache/fde415699381776e109824569e233fb5_XL.jpg" TargetMode="External"/><Relationship Id="rId7" Type="http://schemas.openxmlformats.org/officeDocument/2006/relationships/hyperlink" Target="http://s2.uploads.ru/Nv8hK.jpg" TargetMode="External"/><Relationship Id="rId12" Type="http://schemas.openxmlformats.org/officeDocument/2006/relationships/hyperlink" Target="http://s57.radikal.ru/i158/1104/d6/6876b3fcd8aat.jpg" TargetMode="External"/><Relationship Id="rId2" Type="http://schemas.openxmlformats.org/officeDocument/2006/relationships/hyperlink" Target="http://s7.hostingkartinok.com/uploads/images/2014/04/8cbe5fd5ca4c7c46ffc13c3d550fd36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.pics.livejournal.com/herr_s_n/29659886/41455/41455_original.jpg" TargetMode="External"/><Relationship Id="rId11" Type="http://schemas.openxmlformats.org/officeDocument/2006/relationships/hyperlink" Target="http://mosvedi.ru/photos/news/9820_big.jpg" TargetMode="External"/><Relationship Id="rId5" Type="http://schemas.openxmlformats.org/officeDocument/2006/relationships/hyperlink" Target="http://www.filokartist.net/cat_img/1283020930386a_lg.jpg" TargetMode="External"/><Relationship Id="rId15" Type="http://schemas.openxmlformats.org/officeDocument/2006/relationships/hyperlink" Target="http://pedsovet.su/" TargetMode="External"/><Relationship Id="rId10" Type="http://schemas.openxmlformats.org/officeDocument/2006/relationships/hyperlink" Target="http://andcvet.narod.ru/TR/35/max/8.jpg" TargetMode="External"/><Relationship Id="rId4" Type="http://schemas.openxmlformats.org/officeDocument/2006/relationships/hyperlink" Target="http://fin-servis.ru/uploadedFiles/images/may2013/Mikhail_Shanko._Paskha.jpg" TargetMode="External"/><Relationship Id="rId9" Type="http://schemas.openxmlformats.org/officeDocument/2006/relationships/hyperlink" Target="http://www.picshare.ru/uploads/131011/97I86zRGWZ.jpg" TargetMode="External"/><Relationship Id="rId14" Type="http://schemas.openxmlformats.org/officeDocument/2006/relationships/hyperlink" Target="http://www.club-vozrojdenie.ru/Zvon_2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&amp;acy;&amp;ncy;&amp;icy;&amp;mcy;&amp;acy;&amp;tscy;&amp;icy;&amp;ocy;&amp;ncy;&amp;ncy;&amp;ycy;&amp;iecy; &amp;kcy;&amp;acy;&amp;rcy;&amp;tcy;&amp;icy;&amp;ncy;&amp;kcy;&amp;icy; &amp;Scy; &amp;Pcy;&amp;acy;&amp;scy;&amp;khcy;&amp;ocy;&amp;jcy;, &amp;ocy;&amp;tcy;&amp;kcy;&amp;rcy;&amp;ycy;&amp;tcy;&amp;kcy;&amp;icy; &amp;Scy; &amp;Pcy;&amp;acy;&amp;scy;&amp;khcy;&amp;ocy;&amp;j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634008" cy="450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404664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800" b="1" dirty="0">
                <a:solidFill>
                  <a:srgbClr val="B00000"/>
                </a:solidFill>
                <a:latin typeface="Monotype Corsiva" pitchFamily="66" charset="0"/>
              </a:rPr>
              <a:t>Пасха</a:t>
            </a:r>
            <a:r>
              <a:rPr lang="en-US" altLang="ru-RU" sz="8800" b="1" dirty="0">
                <a:solidFill>
                  <a:srgbClr val="B00000"/>
                </a:solidFill>
                <a:latin typeface="Monotype Corsiva" pitchFamily="66" charset="0"/>
              </a:rPr>
              <a:t> </a:t>
            </a:r>
            <a:r>
              <a:rPr lang="ru-RU" altLang="ru-RU" sz="8800" b="1" dirty="0">
                <a:solidFill>
                  <a:srgbClr val="B00000"/>
                </a:solidFill>
                <a:latin typeface="Monotype Corsiva" pitchFamily="66" charset="0"/>
              </a:rPr>
              <a:t>Христова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3539144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968127" y="5221312"/>
            <a:ext cx="78186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800000"/>
                </a:solidFill>
                <a:latin typeface="Arial" charset="0"/>
                <a:cs typeface="Arial" charset="0"/>
              </a:rPr>
              <a:t>С тех пор мы каждый год празднуем Светлое Христово Воскресенье! Кстати, седьмой день недели был назван «воскресеньем» именно поэтому.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74" y="409739"/>
            <a:ext cx="6014466" cy="481157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240" y="5367992"/>
            <a:ext cx="7845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В Великую субботу, накануне Светлого Христова Воскресения по юлианскому календарю, ежегодно совершается величайшее чудо в мире - схождение Благодатного огня над Гробом Господним.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442840"/>
            <a:ext cx="4251960" cy="3089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2408299"/>
            <a:ext cx="4443984" cy="295969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95" y="472440"/>
            <a:ext cx="6497338" cy="3651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056" y="4215384"/>
            <a:ext cx="8357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 </a:t>
            </a:r>
            <a:r>
              <a:rPr lang="en-US" sz="1400" b="1" dirty="0" smtClean="0"/>
              <a:t>     </a:t>
            </a:r>
            <a:r>
              <a:rPr lang="ru-RU" sz="1400" b="1" dirty="0" smtClean="0">
                <a:solidFill>
                  <a:srgbClr val="800000"/>
                </a:solidFill>
              </a:rPr>
              <a:t>Этот </a:t>
            </a:r>
            <a:r>
              <a:rPr lang="ru-RU" sz="1400" b="1" dirty="0">
                <a:solidFill>
                  <a:srgbClr val="800000"/>
                </a:solidFill>
              </a:rPr>
              <a:t>особый, в первые минуты не обжигающий огонь, - благословение Божие всему миру. Схождение огня совершается в Иерусалиме, в храме Гроба Господня, выстроенном на месте погребения и Воскресения Спасителя. Появления Благодатного огня в трепетном волнении ждут представители разных национальностей и различных христианских вероисповеданий. Благодатный огонь в течение многих веков получает Патриарх Иерусалимской Православной Церкви. </a:t>
            </a:r>
            <a:r>
              <a:rPr lang="ru-RU" sz="1400" b="1" dirty="0" smtClean="0">
                <a:solidFill>
                  <a:srgbClr val="800000"/>
                </a:solidFill>
              </a:rPr>
              <a:t>Патриарх </a:t>
            </a:r>
            <a:r>
              <a:rPr lang="ru-RU" sz="1400" b="1" dirty="0">
                <a:solidFill>
                  <a:srgbClr val="800000"/>
                </a:solidFill>
              </a:rPr>
              <a:t>заходит в часовню, в которой находится Гроб Господень, и молится там в полной темноте до появления чудесного огня, а потом с зажжёнными Благодатным огнём свечами выходит к народу, и от его свечей зажигают свои свечи верующие и передают по храму. Нередко бывает и так, что вспышки Благодатного огня озаряют весь храм, и свечи в руках верующих зажигаются сами собой. Люди бережно развозят в особых светильниках этот удивительный огонь по всему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3424895670"/>
      </p:ext>
    </p:extLst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386334"/>
            <a:ext cx="8165592" cy="61241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2424" y="544068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Вся неделя, начиная со Светлого Христова Воскресения и по следующую субботу включительно, носит название Светлая седмица.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Седмица </a:t>
            </a:r>
            <a:r>
              <a:rPr lang="ru-RU" sz="1600" b="1" dirty="0"/>
              <a:t>- семь дней недели. </a:t>
            </a:r>
            <a:br>
              <a:rPr lang="ru-RU" sz="1600" b="1" dirty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90558447"/>
      </p:ext>
    </p:extLst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475966"/>
            <a:ext cx="6300216" cy="41991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776" y="4745736"/>
            <a:ext cx="83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     К </a:t>
            </a:r>
            <a:r>
              <a:rPr lang="ru-RU" sz="1600" b="1" dirty="0">
                <a:solidFill>
                  <a:srgbClr val="800000"/>
                </a:solidFill>
              </a:rPr>
              <a:t>празднику Светлого Христова Воскресения готовятся разные праздничные блюда, но традиционно на пасхальном столе должны быть пасха, кулич, крашеные яйца. Всё это освящается в храме во время специального богослужения - молебна - в Великую субботу. </a:t>
            </a:r>
            <a:r>
              <a:rPr lang="ru-RU" sz="1600" b="1" dirty="0" smtClean="0">
                <a:solidFill>
                  <a:srgbClr val="800000"/>
                </a:solidFill>
              </a:rPr>
              <a:t>Пасхальное </a:t>
            </a:r>
            <a:r>
              <a:rPr lang="ru-RU" sz="1600" b="1" dirty="0">
                <a:solidFill>
                  <a:srgbClr val="800000"/>
                </a:solidFill>
              </a:rPr>
              <a:t>яйцо - символ новой жизни. На Пасху по обычаю верующие дарят друг другу крашеные яйца. Их изготавливают также из дерева, стекла, фарфора и других материалов, украшают искусной росписью или резьбой. </a:t>
            </a:r>
          </a:p>
        </p:txBody>
      </p:sp>
    </p:spTree>
    <p:extLst>
      <p:ext uri="{BB962C8B-B14F-4D97-AF65-F5344CB8AC3E}">
        <p14:creationId xmlns:p14="http://schemas.microsoft.com/office/powerpoint/2010/main" val="2359291994"/>
      </p:ext>
    </p:extLst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656" y="4873752"/>
            <a:ext cx="79187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1600" b="1" dirty="0" smtClean="0">
                <a:solidFill>
                  <a:srgbClr val="800000"/>
                </a:solidFill>
              </a:rPr>
              <a:t>Конечно</a:t>
            </a:r>
            <a:r>
              <a:rPr lang="ru-RU" sz="1600" b="1" dirty="0">
                <a:solidFill>
                  <a:srgbClr val="800000"/>
                </a:solidFill>
              </a:rPr>
              <a:t>, главная часть православного праздника - это торжественная пасхальная служба в храме. Она начинается в ночь с субботы на воскресенье. Во время службы многократно звучат слова: «Христос воскресе! Воистину воскресе!» Во время литургии христиане, соблюдавшие пост, после таинства Исповеди принимают Святое Причастие.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538478"/>
            <a:ext cx="4288536" cy="3216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576072"/>
            <a:ext cx="420624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6316"/>
      </p:ext>
    </p:extLst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0" y="521208"/>
            <a:ext cx="4614415" cy="30779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7512" y="5367992"/>
            <a:ext cx="7077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rgbClr val="800000"/>
                </a:solidFill>
              </a:rPr>
              <a:t>Начиная </a:t>
            </a:r>
            <a:r>
              <a:rPr lang="ru-RU" b="1" dirty="0">
                <a:solidFill>
                  <a:srgbClr val="800000"/>
                </a:solidFill>
              </a:rPr>
              <a:t>с пасхального богослужения, в течение сорока дней принято приветствовать друг друга словами: «Христос воскресе!» и отвечать: «Воистину воскресе!»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2538984"/>
            <a:ext cx="4123944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1198"/>
      </p:ext>
    </p:extLst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5143500" y="1500188"/>
            <a:ext cx="37147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Символы         Пасхи</a:t>
            </a:r>
          </a:p>
        </p:txBody>
      </p:sp>
      <p:pic>
        <p:nvPicPr>
          <p:cNvPr id="35843" name="Picture 5" descr="http://www.lands-of-sorrow.ru/_fr/4/s0707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61963"/>
            <a:ext cx="403225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857250" y="5143500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СВЕТ (поэтому стараются донести зажженную свечку из церкви домой), ЖИЗНЬ (ее символизируют яйца – символ новой жизни,), ПАСХАЛЬНЫЙ КУЛИЧ и, конечно же, КРЕСТ, ведь именно на нем распяли Иисуса. </a:t>
            </a:r>
          </a:p>
        </p:txBody>
      </p:sp>
      <p:pic>
        <p:nvPicPr>
          <p:cNvPr id="36867" name="Picture 2" descr="http://www.ladoga-news.ru/Files/image/fot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908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img0.liveinternet.ru/images/attach/c/2/69/436/69436410_Blue_C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243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5715000" y="5000625"/>
            <a:ext cx="2786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Крест стал главным символом христианства. </a:t>
            </a:r>
          </a:p>
        </p:txBody>
      </p:sp>
      <p:pic>
        <p:nvPicPr>
          <p:cNvPr id="37891" name="Picture 2" descr="http://stat16.privet.ru/lr/0b09d9ffd4d7241b8fb6b166120c6e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"/>
            <a:ext cx="45069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http://zhiclub.ru/images/137055_origi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42938"/>
            <a:ext cx="29337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785813" y="5286375"/>
            <a:ext cx="7643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dirty="0" smtClean="0"/>
              <a:t>	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Светлое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Христово Воскресение - самый главный православный праздник. В этот день, через Воскресение Христа, совершилась победа над смертью, человек перестал быть рабом греха.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92" y="413355"/>
            <a:ext cx="6356653" cy="48730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000125" y="5357813"/>
            <a:ext cx="7500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800000"/>
                </a:solidFill>
                <a:latin typeface="Arial" charset="0"/>
                <a:cs typeface="Arial" charset="0"/>
              </a:rPr>
              <a:t>Яйцо</a:t>
            </a:r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 в мировоззрении древних народов ещё задолго до Рождества Христова символизировало Вселенную. В христианстве яйцо приобрело новое значение. </a:t>
            </a:r>
          </a:p>
        </p:txBody>
      </p:sp>
      <p:pic>
        <p:nvPicPr>
          <p:cNvPr id="37891" name="Picture 2" descr="http://forumrostov.ru/uploads/monthly_04_2013/post-55784-0-54959000-1365690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500063"/>
            <a:ext cx="6372000" cy="47883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857250" y="5346700"/>
            <a:ext cx="7572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На Пасху принято красить яйца разными красками, но среди разноцветных яиц центральное место принадлежит ярким красным яйцам. Почему? История сохранила нам такое предание. </a:t>
            </a:r>
          </a:p>
        </p:txBody>
      </p:sp>
      <p:sp>
        <p:nvSpPr>
          <p:cNvPr id="39939" name="AutoShape 2" descr="http://img0.liveinternet.ru/images/attach/c/5/85/405/85405864_3646910_pashakarzina_s_yaicami.gif"/>
          <p:cNvSpPr>
            <a:spLocks noChangeAspect="1" noChangeArrowheads="1"/>
          </p:cNvSpPr>
          <p:nvPr/>
        </p:nvSpPr>
        <p:spPr bwMode="auto">
          <a:xfrm>
            <a:off x="127000" y="0"/>
            <a:ext cx="885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0964" name="Picture 4" descr="&amp;Zcy;&amp;acy;&amp;bcy;&amp;acy;&amp;vcy;&amp;ncy;&amp;ycy;&amp;iecy; &amp;YAcy;&amp;jcy;&amp;tscy;&amp;acy; &quot; SwTeam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8625"/>
            <a:ext cx="63436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5429250" y="2143125"/>
            <a:ext cx="30718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После воскресения Иисуса Христа ученики его и последователи разошлись по разным странам, повсюду возвещая радостную весть о том, что больше не надо бояться смерти. Ее победил Христос, Спаситель мира. Он воскрес Сам и воскресит каждого, кто поверит Ему и будет любить людей так же, как любил Он.</a:t>
            </a:r>
          </a:p>
          <a:p>
            <a:r>
              <a:rPr lang="ru-RU" altLang="ru-RU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40963" name="Picture 2" descr="&amp;Gcy;&amp;rcy;&amp;ucy;&amp;pcy;&amp;pcy;&amp;acy;: &amp;Vcy;&amp;iecy;&amp;rcy;&amp;ucy;&amp;yucy; &amp;vcy;&amp;ocy; &amp;iecy;&amp;dcy;&amp;icy;&amp;ncy;&amp;acy;&amp;gcy;&amp;ocy; &amp;Bcy;&amp;ocy;&amp;gcy;&amp;acy; &amp;Ocy;&amp;tcy;&amp;tscy;&amp;acy;, &amp;Vcy;&amp;scy;&amp;iecy;&amp;dcy;&amp;iecy;&amp;rcy;&amp;zhcy;&amp;icy;&amp;tcy;&amp;iecy;&amp;lcy;&amp;yacy;, &amp;Tcy;&amp;vcy;&amp;ocy;&amp;rcy;&amp;tscy;&amp;acy; &amp;ncy;&amp;iecy;&amp;bcy;&amp;ucy; &amp;icy; &amp;zcy;&amp;iecy;&amp;mcy;&amp;lcy;&amp;icy;.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"/>
            <a:ext cx="4608512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4929188" y="3429000"/>
            <a:ext cx="3643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Мария Магдалина дерзнула прийти с этой вестью к самому римскому императору Тиверию. Так как к императору не принято было приходить без подарков, а Мария ничего не имела, она пришла с простым куриным яйцом. </a:t>
            </a:r>
          </a:p>
        </p:txBody>
      </p:sp>
      <p:pic>
        <p:nvPicPr>
          <p:cNvPr id="43011" name="Picture 2" descr="http://imagick.org.br/pagmag/themas2/imageV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14375"/>
            <a:ext cx="42846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857250" y="5000625"/>
            <a:ext cx="757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Конечно, выбрала она яйцо со смыслом. Яйцо всегда было символом жизни: в крепкой скорлупе находится скрытая от глаз жизнь, которая в свой час вырвется из известкового плена в виде маленького желтого цыпленочка.</a:t>
            </a:r>
          </a:p>
        </p:txBody>
      </p:sp>
      <p:pic>
        <p:nvPicPr>
          <p:cNvPr id="43011" name="Picture 2" descr="&amp;Kcy;&amp;ocy;&amp;lcy;&amp;dcy;&amp;ucy;&amp;ncy;&amp;softcy;&amp;yacy; &amp;vcy;&amp;ycy;&amp;mcy;&amp;acy;&amp;ncy;&amp;icy;&amp;vcy;&amp;acy;&amp;lcy;&amp;acy; &amp;ncy;&amp;acy;&amp;lcy;&amp;icy;&amp;chcy;&amp;ncy;&amp;ycy;&amp;iecy; &amp;ncy;&amp;iecy; &amp;mcy;&amp;ycy;&amp;tcy;&amp;softcy;&amp;iecy;&amp;mcy;, &amp;acy; &amp;kcy;&amp;acy;&amp;tcy;&amp;acy;&amp;ncy;&amp;softcy;&amp;iecy;&amp;mcy; - &amp;Pcy;&amp;rcy;&amp;ocy;&amp;icy;&amp;scy;&amp;shcy;&amp;iecy;&amp;scy;&amp;tcy;&amp;vcy;&amp;icy;&amp;yacy;, &amp;Kcy;&amp;rcy;&amp;icy;&amp;mcy;&amp;icy;&amp;ncy;&amp;acy;&amp;lcy;, &amp;Scy;&amp;rcy;&amp;ocy;&amp;chcy;&amp;ncy;&amp;ocy; &amp;vcy; &amp;ncy;&amp;ocy;&amp;mcy;&amp;iecy;&amp;rcy; - &amp;M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"/>
            <a:ext cx="66579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 descr="&amp;Acy;&amp;scy;&amp;scy;&amp;ocy;&amp;tscy;&amp;icy;&amp;acy;&amp;tcy;&amp;icy;&amp;vcy;&amp;ncy;&amp;ocy;&amp;iecy; &amp;mcy;&amp;ycy;&amp;shcy;&amp;lcy;&amp;iecy;&amp;ncy;&amp;icy;&amp;iecy;. - Page 18 - &amp;Icy;&amp;zcy;&amp;rcy;&amp;acy;&amp;icy;&amp;lcy;&amp;softcy;&amp;scy;&amp;kcy;&amp;icy;&amp;jcy; &amp;fcy;&amp;ocy;&amp;rcy;&amp;ucy;&amp;mcy; - &amp;IEcy;&amp;Z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590550"/>
            <a:ext cx="59690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5572125" y="3214688"/>
            <a:ext cx="29289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Но когда Мария стала говорить Тиверию о том, что Иисус Христос также вырвался из смертельных оков и воскрес, император только рассмеялся: «Это также невозможно, как твоему белому яйцу превратиться в красное».</a:t>
            </a:r>
            <a:r>
              <a:rPr lang="ru-RU" altLang="ru-RU" sz="200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44035" name="Picture 4" descr="http://img1.liveinternet.ru/images/attach/c/8/100/328/100328427_694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4983162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714375" y="5429250"/>
            <a:ext cx="7715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И не успел Тиверий закончить фразу, как свершилось чудо: яйцо в руках Марии Магдалины стало совершенно красным.</a:t>
            </a:r>
          </a:p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— Воистину воскрес! — воскликнул изумленный император.</a:t>
            </a:r>
          </a:p>
        </p:txBody>
      </p:sp>
      <p:pic>
        <p:nvPicPr>
          <p:cNvPr id="45059" name="Picture 2" descr="http://fs101.jpe.ru/46d1/2174098_5934ed49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7188"/>
            <a:ext cx="59404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4714875" y="1292225"/>
            <a:ext cx="392906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С тех пор в память об этом событии, символизирующем нашу веру в Воскресшего Господа, мы и красим яйца. Красный цвет символизирует кровь Христа.</a:t>
            </a:r>
          </a:p>
          <a:p>
            <a:r>
              <a:rPr lang="ru-RU" altLang="ru-RU" sz="2000">
                <a:solidFill>
                  <a:srgbClr val="800000"/>
                </a:solidFill>
              </a:rPr>
              <a:t>  </a:t>
            </a:r>
          </a:p>
          <a:p>
            <a:endParaRPr lang="ru-RU" altLang="ru-RU" sz="1100"/>
          </a:p>
        </p:txBody>
      </p:sp>
      <p:pic>
        <p:nvPicPr>
          <p:cNvPr id="4" name="Picture 2" descr="http://img0.liveinternet.ru/images/attach/c/8/100/559/100559016_17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357562"/>
            <a:ext cx="3902400" cy="25668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Who Was Mary Magdal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28688"/>
            <a:ext cx="3916362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1285875" y="5214938"/>
            <a:ext cx="6929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Красное яйцо — символ Воскресения, символ Пасхи. Как из яйца возникает новая жизнь, так и мир заново родился через Воскресение Христово. Красный цвет знаменует радость Воскресения</a:t>
            </a:r>
          </a:p>
        </p:txBody>
      </p:sp>
      <p:pic>
        <p:nvPicPr>
          <p:cNvPr id="47107" name="Picture 2" descr="http://i48.fastpic.ru/thumb/2013/0505/db/cc140def0efaa5e9a36b34e75a3560d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3075"/>
            <a:ext cx="5935663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1000125" y="5214938"/>
            <a:ext cx="728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Только со временем яйца стали не только красить (причем, в разные цвета), но и расписывать, украшать разными способами, что отражает радость, которую несет христианам Пасха.</a:t>
            </a:r>
          </a:p>
        </p:txBody>
      </p:sp>
      <p:pic>
        <p:nvPicPr>
          <p:cNvPr id="48131" name="Picture 4" descr="http://gifr.ru/data/gifs/0/0/6/00693587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8"/>
            <a:ext cx="560863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539553" y="5373216"/>
            <a:ext cx="820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	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Смерти празднуем умерщвление, адово разрушение, иного жития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вечнаго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начало» - радостно поёт Церковь в пасхальном песнопении.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http://www.v-blago.ru/fotoalbom/20-04-2014-pasha/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7580" y="476672"/>
            <a:ext cx="732659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1214438" y="5357813"/>
            <a:ext cx="7143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В последнюю неделю перед светлым праздником Пасхи люди тщательно убирают свои жилища, украшают цветами, красят яйца и начинают готовить пасхальную пищу, куличи, пасхи. </a:t>
            </a:r>
          </a:p>
        </p:txBody>
      </p:sp>
      <p:pic>
        <p:nvPicPr>
          <p:cNvPr id="49155" name="Picture 2" descr="http://topdj.ua/upload0/events/00/13/61/13611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20700"/>
            <a:ext cx="627062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2928938" y="5715000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Зачем на Пасху пекут кулич? </a:t>
            </a:r>
          </a:p>
        </p:txBody>
      </p:sp>
      <p:pic>
        <p:nvPicPr>
          <p:cNvPr id="78850" name="Picture 2" descr="http://www.vedtver.ru/data/uploads/2013-04/page/19106/2164v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8072" y="500042"/>
            <a:ext cx="6307200" cy="5035888"/>
          </a:xfrm>
          <a:prstGeom prst="round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3"/>
          <p:cNvSpPr>
            <a:spLocks noChangeArrowheads="1"/>
          </p:cNvSpPr>
          <p:nvPr/>
        </p:nvSpPr>
        <p:spPr bwMode="auto">
          <a:xfrm>
            <a:off x="1000125" y="5214938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Дело в том, что согласно библейской истории, Христос после воскрешения приходил к ученикам во время их трапез. Ученики специально оставляли в середине свободное место и ставили </a:t>
            </a:r>
          </a:p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перед ним хлеб для Христа - артос. </a:t>
            </a:r>
          </a:p>
        </p:txBody>
      </p:sp>
      <p:pic>
        <p:nvPicPr>
          <p:cNvPr id="51203" name="Picture 6" descr="http://prg.stihi.ru/pics/2012/06/25/2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0063"/>
            <a:ext cx="71564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5500688" y="2000250"/>
            <a:ext cx="29289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Постепенно появилась традиция оставлять на Пасху артос в храме, а позднее и в каждой семье стали печь свой артос. По традиции хлеб для Христа пекут в виде кулича из сдобного теста, добавляя в него орехи и изюм. Ставя на пасхальный стол кулич, верующие надеются, что в их доме незримо присутствует воскресший Христос.</a:t>
            </a:r>
          </a:p>
        </p:txBody>
      </p:sp>
      <p:pic>
        <p:nvPicPr>
          <p:cNvPr id="52227" name="Picture 4" descr="http://img1.liveinternet.ru/images/attach/c/5/85/630/85630375_1333618051_pashal_n_kul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4679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1357313" y="5715000"/>
            <a:ext cx="721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Еще одно традиционное пасхальное блюдо – это пасха. </a:t>
            </a:r>
          </a:p>
        </p:txBody>
      </p:sp>
      <p:pic>
        <p:nvPicPr>
          <p:cNvPr id="48133" name="Picture 5" descr="http://s07.radikal.ru/i180/1305/6e/f10abdb3e1a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7448400" cy="4835809"/>
          </a:xfrm>
          <a:prstGeom prst="round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2"/>
          <p:cNvSpPr>
            <a:spLocks noChangeArrowheads="1"/>
          </p:cNvSpPr>
          <p:nvPr/>
        </p:nvSpPr>
        <p:spPr bwMode="auto">
          <a:xfrm>
            <a:off x="500063" y="4929188"/>
            <a:ext cx="8286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По сути это сладкий творожный десерт с различными добавками, но пасха выкладывается на блюдо в виде усеченной пирамиды и символизирует гроб, внутри которого произошло чудо воскрешения. Поэтому на самом верху пасхи должны быть буквы «ХВ» («Христос Воскресе!»), на боках – изображения креста, символизирующего страдания и воскресение Христа.</a:t>
            </a:r>
          </a:p>
        </p:txBody>
      </p:sp>
      <p:pic>
        <p:nvPicPr>
          <p:cNvPr id="48131" name="Picture 2" descr="http://www.rosconcert.com/ic/img.lenta.ru/news/2011/04/22/pasxa/pictu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357166"/>
            <a:ext cx="6120000" cy="45891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357313" y="5429250"/>
            <a:ext cx="7000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В пятницу, вспоминая о страшной смерти Господа на кресте, люди не занимаются мирскими делами. </a:t>
            </a:r>
          </a:p>
        </p:txBody>
      </p:sp>
      <p:pic>
        <p:nvPicPr>
          <p:cNvPr id="55299" name="Picture 2" descr="http://images.asteza.by/2013-01-30/178788/photos0-800x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71500"/>
            <a:ext cx="698023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1143000" y="5715000"/>
            <a:ext cx="721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В субботу в Церкви освящают яйца и другие кушанья: куличи, масло, сыр, которые символизируют благополучие, плодородие.</a:t>
            </a:r>
          </a:p>
        </p:txBody>
      </p:sp>
      <p:pic>
        <p:nvPicPr>
          <p:cNvPr id="56323" name="Picture 4" descr="http://p2.patriarchia.ru/906/531/1234/2IMG_0491._1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988"/>
            <a:ext cx="698023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&amp;Pcy;&amp;acy;&amp;scy;&amp;kh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96925"/>
            <a:ext cx="687228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&amp;Fcy;&amp;ocy;&amp;tcy;&amp;ocy; &amp;Rcy;&amp;Icy;&amp;Acy; &amp;Ncy;&amp;ocy;&amp;vcy;&amp;ocy;&amp;scy;&amp;t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6983412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Прямоугольник 7"/>
          <p:cNvSpPr>
            <a:spLocks noChangeArrowheads="1"/>
          </p:cNvSpPr>
          <p:nvPr/>
        </p:nvSpPr>
        <p:spPr bwMode="auto">
          <a:xfrm>
            <a:off x="928688" y="5572125"/>
            <a:ext cx="771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Ночью с субботы на воскресенье во всех православных храмах торжественно совершаются праздничные пасхальные богослужения.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&amp;Rcy;&amp;ucy;&amp;scy;&amp;scy;&amp;kcy;&amp;acy;&amp;yacy; &amp;Pcy;&amp;acy;&amp;scy;&amp;khcy;&amp;acy; - &amp;Dcy;&amp;iecy;&amp;tcy;&amp;acy;&amp;lcy;&amp;softcy;: &amp;Kcy;&amp;rcy;&amp;iecy;&amp;scy;&amp;tcy;&amp;ncy;&amp;ycy;&amp;jcy; &amp;khcy;&amp;ocy;&amp;dcy; - &amp;Ncy;.&amp;Kcy;. &amp;Rcy;&amp;iecy;&amp;rcy;&amp;i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"/>
            <a:ext cx="6900863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Прямоугольник 3"/>
          <p:cNvSpPr>
            <a:spLocks noChangeArrowheads="1"/>
          </p:cNvSpPr>
          <p:nvPr/>
        </p:nvSpPr>
        <p:spPr bwMode="auto">
          <a:xfrm>
            <a:off x="714375" y="4857750"/>
            <a:ext cx="76438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Радостный гимн «Христос воскресе из мертвых…», возвещающий о воскресении Христа, первый раз звучит в пасхальную ночь, когда крестный ход, обойдя вокруг храма, останавливается у его закрытых дверей. Закрытые двери храма обозначают «гроб затворенный» — погребальную пещеру, в которую было положено тело Спасителя. </a:t>
            </a:r>
          </a:p>
        </p:txBody>
      </p:sp>
      <p:pic>
        <p:nvPicPr>
          <p:cNvPr id="110596" name="Picture 4" descr="&amp;Scy;&amp;ocy;&amp;bcy;&amp;ocy;&amp;rcy; &amp;Pcy;&amp;ocy;&amp;kcy;&amp;rcy;&amp;ocy;&amp;vcy;&amp;scy;&amp;kcy;&amp;icy;&amp;jcy;, &amp;pcy;&amp;ocy;&amp;dcy;&amp;vcy;&amp;ocy;&amp;rcy;&amp;softcy;&amp;yacy; &amp;Pcy;&amp;yacy;&amp;tcy;&amp;icy;&amp;gcy;&amp;ocy;&amp;rcy;&amp;scy;&amp;kcy;&amp;ocy;&amp;gcy;&amp;ocy; &amp;Bcy;&amp;ocy;&amp;gcy;&amp;ocy;&amp;rcy;&amp;ocy;&amp;dcy;&amp;icy;&amp;tscy;&amp;kcy;&amp;ocy;&amp;gcy;&amp;ocy; &amp;mcy;&amp;ocy;&amp;ncy;&amp;acy;&amp;scy;&amp;tcy;&amp;ycy;&amp;rcy;&amp;yacy; (&amp;ucy;&amp;lcy;&amp;icy;&amp;tscy;&amp;acy; &amp;Kcy;&amp;rcy;&amp;acy;&amp;scy;&amp;ncy;&amp;acy;&amp;yacy;, 3) - &amp;Vcy;&amp;icy;&amp;kcy;&amp;icy; &amp;lcy;&amp;yucy;&amp;bcy;&amp;icy;&amp;tcy; &amp;pcy;&amp;acy;&amp;mcy;&amp;yacy;&amp;tcy;&amp;ncy;&amp;icy;&amp;kcy;&amp;icy; / Wiki Loves Mon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70485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ytimg.com/vi/_MVLA6euszc/sddefault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9305" r="19624"/>
          <a:stretch>
            <a:fillRect/>
          </a:stretch>
        </p:blipFill>
        <p:spPr bwMode="auto">
          <a:xfrm>
            <a:off x="467544" y="404664"/>
            <a:ext cx="4896544" cy="60132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908720"/>
            <a:ext cx="338437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глубокой древности Господь через пророка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Осию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 обещал избавить от власти ада людей Своих, то есть тех, кто верует в Него и исполняет Его заповеди.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Смерть, где твоё жало?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, где твоя победа?» - восклицал пророк.</a:t>
            </a:r>
          </a:p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7196"/>
      </p:ext>
    </p:extLst>
  </p:cSld>
  <p:clrMapOvr>
    <a:masterClrMapping/>
  </p:clrMapOvr>
  <p:transition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571604" y="642918"/>
            <a:ext cx="10193356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Как отмечали 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Пасху на Руси</a:t>
            </a:r>
          </a:p>
        </p:txBody>
      </p:sp>
      <p:pic>
        <p:nvPicPr>
          <p:cNvPr id="59395" name="Picture 8" descr="http://www.cirota.ru/forum/images/44/449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106738"/>
            <a:ext cx="46767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1143000" y="5286375"/>
            <a:ext cx="757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Пасха на Руси всегда отмечалась широко и очень торжественно.</a:t>
            </a:r>
          </a:p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 И подготовка к Пасхе начиналась заранее. В городах украшали витрины каруселями с расписными яйцами. </a:t>
            </a:r>
          </a:p>
        </p:txBody>
      </p:sp>
      <p:pic>
        <p:nvPicPr>
          <p:cNvPr id="61443" name="Picture 2" descr="&amp;Pcy;&amp;acy;&amp;scy;&amp;khcy;&amp;acy; &amp;vcy; &amp;tcy;&amp;vcy;&amp;ocy;&amp;rcy;&amp;chcy;&amp;iecy;&amp;scy;&amp;tcy;&amp;vcy;&amp;ie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7188"/>
            <a:ext cx="7462837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714375" y="5429250"/>
            <a:ext cx="8072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В субботу люди одевались во все лучшее и всей семьей шли в церковь, на пасхальное ночное богослужение. Потом обменивались крашеными яйцами со словами: «Христос воскрес! – Воистину воскрес!»,</a:t>
            </a:r>
          </a:p>
        </p:txBody>
      </p:sp>
      <p:pic>
        <p:nvPicPr>
          <p:cNvPr id="63491" name="Picture 4" descr="http://album.foto.ru/photos/pr0/237166/2415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7188"/>
            <a:ext cx="6119812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1214438" y="5286375"/>
            <a:ext cx="7072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800000"/>
                </a:solidFill>
                <a:latin typeface="Arial" charset="0"/>
                <a:cs typeface="Arial" charset="0"/>
              </a:rPr>
              <a:t>C</a:t>
            </a:r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 утра садились за праздничный стол. На Пасху было принято накрывать богатые столы, запекали целого поросенка или барашка, а всего блюд могло быть 48 (по числу дней поста). </a:t>
            </a:r>
          </a:p>
        </p:txBody>
      </p:sp>
      <p:pic>
        <p:nvPicPr>
          <p:cNvPr id="64515" name="Picture 4" descr="http://img-fotki.yandex.ru/get/6106/89635038.783/0_808c8_36eac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"/>
            <a:ext cx="71643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1143000" y="5715000"/>
            <a:ext cx="7000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Куличами угощали не только родственников и друзей, но и нищих. </a:t>
            </a:r>
          </a:p>
        </p:txBody>
      </p:sp>
      <p:pic>
        <p:nvPicPr>
          <p:cNvPr id="65539" name="Picture 5" descr="&amp;Vcy;&amp;iecy;&amp;chcy;&amp;ncy;&amp;ycy;&amp;jcy; &amp;Zcy;&amp;ocy;&amp;vcy; - &amp;rcy;&amp;ocy;&amp;scy;&amp;scy;&amp;icy;&amp;jcy;&amp;scy;&amp;kcy;&amp;acy;&amp;yacy; &amp;pcy;&amp;rcy;&amp;acy;&amp;vcy;&amp;ocy;&amp;scy;&amp;lcy;&amp;acy;&amp;vcy;&amp;ncy;&amp;acy;&amp;yacy; &amp;gcy;&amp;acy;&amp;zcy;&amp;iecy;&amp;tcy;&amp;acy;. . &amp;Scy; &amp;lcy;&amp;yucy;&amp;bcy;&amp;ocy;&amp;vcy;&amp;softcy;&amp;yucy; &amp;kcy; &amp;Bcy;&amp;ocy;&amp;gcy;&amp;ucy; &amp;icy; &amp;Rcy;&amp;ocy;&amp;scy;&amp;scy;&amp;icy;&amp;i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"/>
            <a:ext cx="752475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http://www.etika-prav.ru/e107_files/public/1270473058_60_FT23_111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46482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Прямоугольник 3"/>
          <p:cNvSpPr>
            <a:spLocks noChangeArrowheads="1"/>
          </p:cNvSpPr>
          <p:nvPr/>
        </p:nvSpPr>
        <p:spPr bwMode="auto">
          <a:xfrm>
            <a:off x="5572125" y="3643313"/>
            <a:ext cx="2928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Считалось, что добрые дела, совершаемые в этот день, помогали снять с души грех. </a:t>
            </a:r>
            <a:endParaRPr lang="en-US" altLang="ru-RU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Так, в народе было принято собирать деньги для выкупа должников из тюрьмы.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3"/>
          <p:cNvSpPr>
            <a:spLocks noChangeArrowheads="1"/>
          </p:cNvSpPr>
          <p:nvPr/>
        </p:nvSpPr>
        <p:spPr bwMode="auto">
          <a:xfrm>
            <a:off x="1214438" y="5715000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Малоимущие же выкупали у птицеловов пернатых, чтобы потом отпустить беззащитных пташек на волю.</a:t>
            </a:r>
          </a:p>
        </p:txBody>
      </p:sp>
      <p:pic>
        <p:nvPicPr>
          <p:cNvPr id="67587" name="Picture 2" descr="http://f14.ifotki.info/org/bbbf4795db3417225d3feb340e8c019bbc5f6c147948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7188"/>
            <a:ext cx="6181725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2"/>
          <p:cNvSpPr>
            <a:spLocks noChangeArrowheads="1"/>
          </p:cNvSpPr>
          <p:nvPr/>
        </p:nvSpPr>
        <p:spPr bwMode="auto">
          <a:xfrm>
            <a:off x="5072063" y="4286250"/>
            <a:ext cx="3429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В праздник Пасхи каждый желающий мог позвонить в церковные колокола. </a:t>
            </a:r>
          </a:p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Традиция пасхального звона – это радость, которая возвещена всем людям.</a:t>
            </a:r>
          </a:p>
        </p:txBody>
      </p:sp>
      <p:pic>
        <p:nvPicPr>
          <p:cNvPr id="68611" name="Picture 6" descr="http://www.pravpiter.ru/zads/n027/Images/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3810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amp;Ncy;omo Festivus &amp;Kcy;&amp;ncy;&amp;icy;&amp;gcy;&amp;icy;, &amp;scy;&amp;tcy;&amp;acy;&amp;tcy;&amp;softcy;&amp;icy;, &amp;mcy;&amp;acy;&amp;tcy;&amp;iecy;&amp;rcy;&amp;icy;&amp;acy;&amp;lcy;&amp;ycy; &amp;ocy; &amp;pcy;&amp;rcy;&amp;acy;&amp;zcy;&amp;dcy;&amp;ncy;&amp;icy;&amp;kcy;&amp;acy;&amp;khcy; &amp;icy; &amp;pcy;&amp;rcy;&amp;acy;&amp;zcy;&amp;dcy;&amp;ncy;&amp;icy;&amp;chcy;&amp;ncy;&amp;ocy;&amp;jcy; &amp;kcy;&amp;ucy;&amp;lcy;&amp;softcy;&amp;tcy;&amp;ucy;&amp;rcy;&amp;iecy;, &amp;ocy;&amp;bcy;&amp;rcy;&amp;yacy;&amp;dcy;&amp;acy;&amp;khcy;, &amp;tcy;&amp;rcy;&amp;acy;&amp;dcy;&amp;icy;&amp;tscy;&amp;icy;&amp;yacy;&amp;khcy; &amp;icy; &amp;rcy;&amp;icy;&amp;tcy;&amp;ucy;&amp;acy;&amp;lcy;&amp;acy;&amp;k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395922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785813" y="5143500"/>
            <a:ext cx="7643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Пасху отмечали 40 дней, то есть столько времени, сколько Христос являлся своим ученикам после воскресения. Но при этом не только гуляли и ели досыта, но обязательно навещали больных, ходили в приюты и богадельни, приносили угощения заключенным.</a:t>
            </a:r>
          </a:p>
        </p:txBody>
      </p:sp>
      <p:pic>
        <p:nvPicPr>
          <p:cNvPr id="57349" name="Picture 5" descr="http://artru.info/il/img.php?img=22105"/>
          <p:cNvPicPr>
            <a:picLocks noChangeAspect="1" noChangeArrowheads="1"/>
          </p:cNvPicPr>
          <p:nvPr/>
        </p:nvPicPr>
        <p:blipFill>
          <a:blip r:embed="rId2" cstate="email">
            <a:lum bright="-2000" contrast="6000"/>
          </a:blip>
          <a:srcRect/>
          <a:stretch>
            <a:fillRect/>
          </a:stretch>
        </p:blipFill>
        <p:spPr bwMode="auto">
          <a:xfrm>
            <a:off x="1071538" y="500042"/>
            <a:ext cx="6984000" cy="4522972"/>
          </a:xfrm>
          <a:prstGeom prst="round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714348" y="785794"/>
            <a:ext cx="77152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Пасхальные забавы</a:t>
            </a:r>
          </a:p>
        </p:txBody>
      </p:sp>
      <p:pic>
        <p:nvPicPr>
          <p:cNvPr id="70659" name="Picture 2" descr="http://paskha.ru/pictures/banner_paskha.gif"/>
          <p:cNvPicPr>
            <a:picLocks noChangeAspect="1" noChangeArrowheads="1" noCrop="1"/>
          </p:cNvPicPr>
          <p:nvPr/>
        </p:nvPicPr>
        <p:blipFill>
          <a:blip r:embed="rId2">
            <a:lum bright="-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64832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263229.selcdn.ru/files.ugraeparhia/var/www/www-root/data/www/ugraeparhia.ru/2015/04/PASHA-HRISTOVA-2015-5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66771" cy="46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22920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На пасхальном богослужении снова звучат эти слова. Пророчество исполнилось. Воскрес Христос. Смерть побеждена, жизнь торжествует.</a:t>
            </a:r>
          </a:p>
        </p:txBody>
      </p:sp>
    </p:spTree>
    <p:extLst>
      <p:ext uri="{BB962C8B-B14F-4D97-AF65-F5344CB8AC3E}">
        <p14:creationId xmlns:p14="http://schemas.microsoft.com/office/powerpoint/2010/main" val="2398170210"/>
      </p:ext>
    </p:extLst>
  </p:cSld>
  <p:clrMapOvr>
    <a:masterClrMapping/>
  </p:clrMapOvr>
  <p:transition>
    <p:diamond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4786313" y="4857750"/>
            <a:ext cx="3786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Традиционные  пасхальные забавы: катание яиц, битье яиц и поиск спрятанных яиц. </a:t>
            </a:r>
          </a:p>
        </p:txBody>
      </p:sp>
      <p:pic>
        <p:nvPicPr>
          <p:cNvPr id="71683" name="Picture 5" descr="&amp;Ncy;&amp;acy;&amp;scy; &amp;bcy;&amp;ycy;&amp;lcy;&amp;ocy; &amp;dcy;&amp;vcy;&amp;ocy;&amp;iecy; &amp;scy; &amp;Acy;&amp;rcy;&amp;icy;&amp;ncy;&amp;ocy;&amp;jcy; &amp;Rcy;&amp;ocy;&amp;dcy;&amp;icy;&amp;ocy;&amp;ncy;&amp;ocy;&amp;vcy;&amp;ncy;&amp;ocy;&amp;jcy; - &amp;Kcy;&amp;acy;&amp;tcy;&amp;acy;&amp;ncy;&amp;icy;&amp;iecy; &amp;yacy;&amp;icy;&amp;ts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71500"/>
            <a:ext cx="3944937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9" descr="&amp;Ncy;&amp;acy;&amp;scy; &amp;bcy;&amp;ycy;&amp;lcy;&amp;ocy; &amp;dcy;&amp;vcy;&amp;ocy;&amp;iecy; &amp;scy; &amp;Acy;&amp;rcy;&amp;icy;&amp;ncy;&amp;ocy;&amp;jcy; &amp;Rcy;&amp;ocy;&amp;dcy;&amp;icy;&amp;ocy;&amp;ncy;&amp;ocy;&amp;vcy;&amp;ncy;&amp;ocy;&amp;jcy; - &amp;Kcy;&amp;acy;&amp;tcy;&amp;acy;&amp;ncy;&amp;icy;&amp;iecy; &amp;yacy;&amp;icy;&amp;ts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38"/>
            <a:ext cx="40211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1"/>
          <p:cNvSpPr>
            <a:spLocks noChangeArrowheads="1"/>
          </p:cNvSpPr>
          <p:nvPr/>
        </p:nvSpPr>
        <p:spPr bwMode="auto">
          <a:xfrm>
            <a:off x="1214438" y="5143500"/>
            <a:ext cx="7000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Самая простая игра – битье яиц. У каждого ребенка по яйцу, один ребенок держит яйцо, другой бьет по нему яйцом. Чье яйцо осталось цело, тот и победил.</a:t>
            </a:r>
          </a:p>
        </p:txBody>
      </p:sp>
      <p:pic>
        <p:nvPicPr>
          <p:cNvPr id="72707" name="Picture 2" descr="http://www.stoletie.ru/upload/iblock/d9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5627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785813" y="5124450"/>
            <a:ext cx="73580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rgbClr val="800000"/>
                </a:solidFill>
                <a:latin typeface="Arial" charset="0"/>
                <a:cs typeface="Arial" charset="0"/>
              </a:rPr>
              <a:t>Катание яиц на Пасху</a:t>
            </a:r>
          </a:p>
          <a:p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Перед импровизированным катком раскладывают небольшие подарки, сладости, сувениры. Играющие по очереди подходят и катят свое яйцо, что яйцо заденет на пути, то и будет призом.</a:t>
            </a:r>
          </a:p>
        </p:txBody>
      </p:sp>
      <p:pic>
        <p:nvPicPr>
          <p:cNvPr id="73731" name="Picture 4" descr="&amp;Pcy;&amp;acy;&amp;scy;&amp;khcy;&amp;acy; &amp;vcy; &amp;tcy;&amp;vcy;&amp;ocy;&amp;rcy;&amp;chcy;&amp;iecy;&amp;scy;&amp;tcy;&amp;vcy;&amp;iecy; &amp;khcy;&amp;ucy;&amp;dcy;&amp;ocy;&amp;zh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8625"/>
            <a:ext cx="566261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&amp;Ncy;&amp;acy;&amp;scy; &amp;bcy;&amp;ycy;&amp;lcy;&amp;ocy; &amp;dcy;&amp;vcy;&amp;ocy;&amp;iecy; &amp;scy; &amp;Acy;&amp;rcy;&amp;icy;&amp;ncy;&amp;ocy;&amp;jcy; &amp;Rcy;&amp;ocy;&amp;dcy;&amp;icy;&amp;ocy;&amp;ncy;&amp;ocy;&amp;vcy;&amp;ncy;&amp;ocy;&amp;jcy; - &amp;Kcy;&amp;acy;&amp;tcy;&amp;acy;&amp;ncy;&amp;icy;&amp;iecy; &amp;yacy;&amp;icy;&amp;ts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8625"/>
            <a:ext cx="734377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4put.ru/pictures/max/601/1847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8625"/>
            <a:ext cx="6472237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Прямоугольник 4"/>
          <p:cNvSpPr>
            <a:spLocks noChangeArrowheads="1"/>
          </p:cNvSpPr>
          <p:nvPr/>
        </p:nvSpPr>
        <p:spPr bwMode="auto">
          <a:xfrm>
            <a:off x="357188" y="4786313"/>
            <a:ext cx="8572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Смысл яйцекатания в том, что игрок запускает с лотка яйцо, которое, проделав определенный путь, останавливается. Задача следующего играющего – попасть своим яйцом по тому, что на поле. Если это удается – первый считается проигравшим. В игру вступает следующий игрок. Коль за один пуск удается «стукнуть» несколько яиц, выигрыш удваивается или утраивается.</a:t>
            </a:r>
          </a:p>
        </p:txBody>
      </p:sp>
      <p:sp>
        <p:nvSpPr>
          <p:cNvPr id="74756" name="AutoShape 5" descr="&amp;Gcy;&amp;acy;&amp;zcy;&amp;iecy;&amp;tcy;&amp;acy; &quot;&amp;Scy;&amp;acy;&amp;rcy;&amp;ocy;&amp;vcy;&quot; - &amp;ZHcy;&amp;icy;&amp;zcy;&amp;ncy;&amp;softcy; &amp;kcy;&amp;acy;&amp;kcy; &amp;ocy;&amp;ncy;&amp;acy; &amp;iecy;&amp;scy;&amp;tcy;&amp;softcy; - &amp;Zcy;&amp;acy;&amp;bcy;&amp;acy;&amp;vcy;&amp;ncy;&amp;acy;&amp;yacy; &amp;tcy;&amp;rcy;&amp;acy;&amp;dcy;&amp;icy;&amp;tscy;&amp;icy;&amp;yacy;!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3735" name="Picture 7" descr="&amp;Gcy;&amp;acy;&amp;zcy;&amp;iecy;&amp;tcy;&amp;acy; &quot;&amp;Scy;&amp;acy;&amp;rcy;&amp;ocy;&amp;vcy;&quot; - &amp;ZHcy;&amp;icy;&amp;zcy;&amp;ncy;&amp;softcy; &amp;kcy;&amp;acy;&amp;kcy; &amp;ocy;&amp;ncy;&amp;acy; &amp;iecy;&amp;scy;&amp;tcy;&amp;softcy; - &amp;Zcy;&amp;acy;&amp;bcy;&amp;acy;&amp;vcy;&amp;ncy;&amp;acy;&amp;yacy; &amp;tcy;&amp;rcy;&amp;acy;&amp;dcy;&amp;icy;&amp;tscy;&amp;icy;&amp;yacy;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7415213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steppuzzle.ru/upload/catalog/98133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4975"/>
            <a:ext cx="3941762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http://www.steppuzzle.ru/upload/catalog/98133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14375"/>
            <a:ext cx="38703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http://www.steppuzzle.ru/upload/catalog/98133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0063"/>
            <a:ext cx="3743325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http://www.steppuzzle.ru/upload/catalog/98133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71500"/>
            <a:ext cx="3887788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Прямоугольник 6"/>
          <p:cNvSpPr>
            <a:spLocks noChangeArrowheads="1"/>
          </p:cNvSpPr>
          <p:nvPr/>
        </p:nvSpPr>
        <p:spPr bwMode="auto">
          <a:xfrm>
            <a:off x="4786313" y="4643438"/>
            <a:ext cx="3571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800000"/>
                </a:solidFill>
                <a:latin typeface="Arial" charset="0"/>
                <a:cs typeface="Arial" charset="0"/>
              </a:rPr>
              <a:t>А это современная пасхальная забава: недавно в продаже появился StepBall - это новый уникальный трёхмерный пазл в виде пасхального яйца.</a:t>
            </a:r>
          </a:p>
        </p:txBody>
      </p:sp>
      <p:pic>
        <p:nvPicPr>
          <p:cNvPr id="89098" name="Picture 10" descr="http://www.steppuzzle.ru/upload/catalog/98133_8.jpg"/>
          <p:cNvPicPr>
            <a:picLocks noChangeAspect="1" noChangeArrowheads="1"/>
          </p:cNvPicPr>
          <p:nvPr/>
        </p:nvPicPr>
        <p:blipFill>
          <a:blip r:embed="rId6" cstate="email"/>
          <a:srcRect l="-1917" t="-3239"/>
          <a:stretch>
            <a:fillRect/>
          </a:stretch>
        </p:blipFill>
        <p:spPr bwMode="auto">
          <a:xfrm>
            <a:off x="499553" y="391677"/>
            <a:ext cx="3827466" cy="57376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14" descr="http://www.steppuzzle.ru/upload/catalog/98133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895350"/>
            <a:ext cx="28082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C:\Documents and Settings\Admin\Рабочий стол\73610110_Bezimeni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77838"/>
            <a:ext cx="719931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2"/>
          <p:cNvSpPr>
            <a:spLocks noChangeArrowheads="1"/>
          </p:cNvSpPr>
          <p:nvPr/>
        </p:nvSpPr>
        <p:spPr bwMode="auto">
          <a:xfrm>
            <a:off x="714375" y="1071563"/>
            <a:ext cx="77866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>
                <a:hlinkClick r:id="rId2"/>
              </a:rPr>
              <a:t>http://www.playcast.ru/uploads/2013/05/04/5299968.jpg</a:t>
            </a:r>
            <a:endParaRPr lang="en-US" altLang="ru-RU"/>
          </a:p>
          <a:p>
            <a:pPr eaLnBrk="1" hangingPunct="1"/>
            <a:r>
              <a:rPr lang="en-US" altLang="ru-RU">
                <a:hlinkClick r:id="rId3"/>
              </a:rPr>
              <a:t>http://lib2.podelise.ru/tw_files2/urls_746/9/d-8709/img24.jpg</a:t>
            </a:r>
            <a:endParaRPr lang="en-US" altLang="ru-RU"/>
          </a:p>
          <a:p>
            <a:pPr eaLnBrk="1" hangingPunct="1"/>
            <a:r>
              <a:rPr lang="en-US" altLang="ru-RU">
                <a:hlinkClick r:id="rId4"/>
              </a:rPr>
              <a:t>http://suzum.kuzneck.pnzreg.ru/files/suzum_kuzneck_pnzreg_ru/58.jpg</a:t>
            </a:r>
            <a:endParaRPr lang="en-US" altLang="ru-RU"/>
          </a:p>
          <a:p>
            <a:pPr eaLnBrk="1" hangingPunct="1"/>
            <a:r>
              <a:rPr lang="en-US" altLang="ru-RU">
                <a:hlinkClick r:id="rId5"/>
              </a:rPr>
              <a:t>http://fs10.familyspace.ru/images/photo/95/9585/95851930/p_9dff4c9f.jpg</a:t>
            </a:r>
            <a:endParaRPr lang="en-US" altLang="ru-RU"/>
          </a:p>
          <a:p>
            <a:pPr eaLnBrk="1" hangingPunct="1"/>
            <a:r>
              <a:rPr lang="en-US" altLang="ru-RU">
                <a:hlinkClick r:id="rId6"/>
              </a:rPr>
              <a:t>http://holidaydays.ru/wp-content/uploads/2015/02/%D0%BF%D0%B0%D1%81%D1%85%D0%B0%D0%BB%D1%8C%D0%BD%D1%8B%D0%B5-%D1%8F%D0%B9%D1%86%D0%B0.jpg</a:t>
            </a:r>
            <a:endParaRPr lang="en-US" altLang="ru-RU"/>
          </a:p>
          <a:p>
            <a:pPr eaLnBrk="1" hangingPunct="1"/>
            <a:r>
              <a:rPr lang="en-US" altLang="ru-RU">
                <a:hlinkClick r:id="rId7"/>
              </a:rPr>
              <a:t>http://crosti.ru/patterns/00/01/9c/60173d2f47/%D0%A5%D1%80%D0%B8%D1%81%D1%82%D0%BE%D1%81%20%D0%92%D0%BE%D1%81%D0%BA%D1%80%D0%B5%D1%81-2.jpg</a:t>
            </a:r>
            <a:endParaRPr lang="en-US" altLang="ru-RU"/>
          </a:p>
          <a:p>
            <a:pPr eaLnBrk="1" hangingPunct="1"/>
            <a:r>
              <a:rPr lang="en-US" altLang="ru-RU">
                <a:hlinkClick r:id="rId8"/>
              </a:rPr>
              <a:t>http://img0.liveinternet.ru/images/attach/c/8/99/892/99892844_350_263__2_.gif</a:t>
            </a:r>
            <a:endParaRPr lang="en-US" altLang="ru-RU"/>
          </a:p>
          <a:p>
            <a:pPr eaLnBrk="1" hangingPunct="1"/>
            <a:r>
              <a:rPr lang="en-US" altLang="ru-RU">
                <a:hlinkClick r:id="rId9"/>
              </a:rPr>
              <a:t>http://prettysite.org/uploads/recipe/raznye-deserty/pasxa-iz-toplenogo-moloka_473.jpg</a:t>
            </a:r>
            <a:endParaRPr lang="en-US" altLang="ru-RU"/>
          </a:p>
          <a:p>
            <a:pPr eaLnBrk="1" hangingPunct="1"/>
            <a:r>
              <a:rPr lang="en-US" altLang="ru-RU">
                <a:hlinkClick r:id="rId10"/>
              </a:rPr>
              <a:t>http://s00.yaplakal.com/pics/pics_original/6/0/9/1568906.jpg</a:t>
            </a:r>
            <a:endParaRPr lang="en-US" altLang="ru-RU"/>
          </a:p>
          <a:p>
            <a:pPr eaLnBrk="1" hangingPunct="1"/>
            <a:r>
              <a:rPr lang="en-US" altLang="ru-RU">
                <a:hlinkClick r:id="rId11"/>
              </a:rPr>
              <a:t>http://p2.patriarchia.ru/906/531/1234/2IMG_0491._1jpg.jpg</a:t>
            </a:r>
            <a:endParaRPr lang="en-US" altLang="ru-RU"/>
          </a:p>
          <a:p>
            <a:pPr eaLnBrk="1" hangingPunct="1"/>
            <a:r>
              <a:rPr lang="en-US" altLang="ru-RU">
                <a:hlinkClick r:id="rId12"/>
              </a:rPr>
              <a:t>http://img1.liveinternet.ru/images/attach/c/10/111/224/111224417_1313263382_76_novyyrazmer.jpg</a:t>
            </a:r>
            <a:endParaRPr lang="en-US" altLang="ru-RU"/>
          </a:p>
          <a:p>
            <a:pPr eaLnBrk="1" hangingPunct="1"/>
            <a:r>
              <a:rPr lang="en-US" altLang="ru-RU">
                <a:hlinkClick r:id="rId13"/>
              </a:rPr>
              <a:t>http://you-miracle.ru/upload/forum/694779bcbacc5fa07be85eebaf17bd08.jpg.jpg</a:t>
            </a:r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25" y="214313"/>
            <a:ext cx="4929188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642938" y="1071563"/>
            <a:ext cx="7929562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>
                <a:hlinkClick r:id="rId2"/>
              </a:rPr>
              <a:t>http://static.vz.ua/image/big/1385657793.jpg</a:t>
            </a:r>
            <a:endParaRPr lang="en-US" altLang="ru-RU"/>
          </a:p>
          <a:p>
            <a:pPr eaLnBrk="1" hangingPunct="1"/>
            <a:r>
              <a:rPr lang="en-US" altLang="ru-RU">
                <a:hlinkClick r:id="rId3"/>
              </a:rPr>
              <a:t>http://www.artlib.ru/objects/gallery_355/artlib_gallery-177995-b.jpg</a:t>
            </a:r>
            <a:endParaRPr lang="en-US" altLang="ru-RU"/>
          </a:p>
          <a:p>
            <a:pPr eaLnBrk="1" hangingPunct="1"/>
            <a:r>
              <a:rPr lang="en-US" altLang="ru-RU">
                <a:hlinkClick r:id="rId4"/>
              </a:rPr>
              <a:t>http://savepic.ru/2461480.jpg</a:t>
            </a:r>
            <a:endParaRPr lang="en-US" altLang="ru-RU"/>
          </a:p>
          <a:p>
            <a:pPr eaLnBrk="1" hangingPunct="1"/>
            <a:r>
              <a:rPr lang="en-US" altLang="ru-RU">
                <a:hlinkClick r:id="rId5"/>
              </a:rPr>
              <a:t>http://s013.radikal.ru/i324/1106/ca/b560ed3b3253.jpg</a:t>
            </a:r>
            <a:endParaRPr lang="en-US" altLang="ru-RU"/>
          </a:p>
          <a:p>
            <a:pPr eaLnBrk="1" hangingPunct="1"/>
            <a:r>
              <a:rPr lang="en-US" altLang="ru-RU">
                <a:hlinkClick r:id="rId6"/>
              </a:rPr>
              <a:t>http://allphoto.in.ua/photo/41/es2421721.jpg</a:t>
            </a:r>
            <a:endParaRPr lang="en-US" altLang="ru-RU"/>
          </a:p>
          <a:p>
            <a:pPr eaLnBrk="1" hangingPunct="1"/>
            <a:r>
              <a:rPr lang="en-US" altLang="ru-RU">
                <a:hlinkClick r:id="rId7"/>
              </a:rPr>
              <a:t>http://www.zwalls.ru/pic/201309/1024x768/zwalls.ru-9774.jpg</a:t>
            </a:r>
            <a:endParaRPr lang="en-US" altLang="ru-RU"/>
          </a:p>
          <a:p>
            <a:pPr eaLnBrk="1" hangingPunct="1"/>
            <a:r>
              <a:rPr lang="en-US" altLang="ru-RU">
                <a:hlinkClick r:id="rId8"/>
              </a:rPr>
              <a:t>http://images.forwallpaper.com/files/images/f/feac/feac7909/1024403/jesus-watches-over-us.jpg</a:t>
            </a:r>
            <a:endParaRPr lang="en-US" altLang="ru-RU"/>
          </a:p>
          <a:p>
            <a:pPr eaLnBrk="1" hangingPunct="1"/>
            <a:r>
              <a:rPr lang="en-US" altLang="ru-RU">
                <a:hlinkClick r:id="rId9"/>
              </a:rPr>
              <a:t>https://im3-tub-ru.yandex.net/i?id=9ef7c098e3c451afc62c16e2fdea02ef&amp;n=21</a:t>
            </a:r>
            <a:endParaRPr lang="en-US" altLang="ru-RU"/>
          </a:p>
          <a:p>
            <a:pPr eaLnBrk="1" hangingPunct="1"/>
            <a:r>
              <a:rPr lang="en-US" altLang="ru-RU">
                <a:hlinkClick r:id="rId10"/>
              </a:rPr>
              <a:t>http://s59.radikal.ru/i163/1204/e1/4f50457146ce.jpg</a:t>
            </a:r>
            <a:endParaRPr lang="en-US" altLang="ru-RU"/>
          </a:p>
          <a:p>
            <a:pPr eaLnBrk="1" hangingPunct="1"/>
            <a:r>
              <a:rPr lang="en-US" altLang="ru-RU">
                <a:hlinkClick r:id="rId11"/>
              </a:rPr>
              <a:t>http://www.hook-magazin.de/blog/wp-content/uploads/2010/05/jesus1.jpg</a:t>
            </a:r>
            <a:endParaRPr lang="en-US" altLang="ru-RU"/>
          </a:p>
          <a:p>
            <a:pPr eaLnBrk="1" hangingPunct="1"/>
            <a:r>
              <a:rPr lang="en-US" altLang="ru-RU">
                <a:hlinkClick r:id="rId12"/>
              </a:rPr>
              <a:t>http://img1.liveinternet.ru/images/attach/c/8/100/558/100558979_Mariya_Magdalina_u_imperatora_Tiberiya.jpg</a:t>
            </a:r>
            <a:endParaRPr lang="en-US" altLang="ru-RU"/>
          </a:p>
          <a:p>
            <a:pPr eaLnBrk="1" hangingPunct="1"/>
            <a:r>
              <a:rPr lang="en-US" altLang="ru-RU">
                <a:hlinkClick r:id="rId13"/>
              </a:rPr>
              <a:t>http://www.catholic.lv/large/1364629414.jpg</a:t>
            </a:r>
            <a:endParaRPr lang="en-US" altLang="ru-RU"/>
          </a:p>
          <a:p>
            <a:pPr eaLnBrk="1" hangingPunct="1"/>
            <a:r>
              <a:rPr lang="en-US" altLang="ru-RU">
                <a:hlinkClick r:id="rId14"/>
              </a:rPr>
              <a:t>http://pics.photographer.ru/nonstop/pics/pictures/694/694921.jpg</a:t>
            </a:r>
            <a:endParaRPr lang="en-US" altLang="ru-RU"/>
          </a:p>
          <a:p>
            <a:pPr eaLnBrk="1" hangingPunct="1"/>
            <a:r>
              <a:rPr lang="en-US" altLang="ru-RU">
                <a:hlinkClick r:id="rId15"/>
              </a:rPr>
              <a:t>http://revbonnietarwater.com/wp-content/uploads/2010/08/Magdalene-color.jpg</a:t>
            </a:r>
            <a:endParaRPr lang="en-US" altLang="ru-RU"/>
          </a:p>
          <a:p>
            <a:pPr eaLnBrk="1" hangingPunct="1"/>
            <a:r>
              <a:rPr lang="en-US" altLang="ru-RU">
                <a:hlinkClick r:id="rId16"/>
              </a:rPr>
              <a:t>http://www.pravchelny.ru/www/images/2013/5/86579415_431.jpg</a:t>
            </a:r>
            <a:endParaRPr lang="en-US" altLang="ru-RU"/>
          </a:p>
          <a:p>
            <a:pPr eaLnBrk="1" hangingPunct="1"/>
            <a:r>
              <a:rPr lang="en-US" altLang="ru-RU">
                <a:hlinkClick r:id="rId17"/>
              </a:rPr>
              <a:t>http://otkrytkabest.ru/_ph/308/166088715.jpg</a:t>
            </a:r>
            <a:endParaRPr lang="en-US" altLang="ru-RU"/>
          </a:p>
          <a:p>
            <a:pPr eaLnBrk="1" hangingPunct="1"/>
            <a:r>
              <a:rPr lang="en-US" altLang="ru-RU">
                <a:hlinkClick r:id="rId18"/>
              </a:rPr>
              <a:t>http://you-miracle.ru/upload/forum/694779bcbacc5fa07be85eebaf17bd08.jpg.jpg</a:t>
            </a:r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75" y="142875"/>
            <a:ext cx="44291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75" y="142875"/>
            <a:ext cx="44291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79875" name="Прямоугольник 3"/>
          <p:cNvSpPr>
            <a:spLocks noChangeArrowheads="1"/>
          </p:cNvSpPr>
          <p:nvPr/>
        </p:nvSpPr>
        <p:spPr bwMode="auto">
          <a:xfrm>
            <a:off x="714375" y="1214438"/>
            <a:ext cx="7858125" cy="711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>
                <a:hlinkClick r:id="rId2"/>
              </a:rPr>
              <a:t>http://s7.hostingkartinok.com/uploads/images/2014/04/8cbe5fd5ca4c7c46ffc13c3d550fd362.png</a:t>
            </a:r>
            <a:endParaRPr lang="en-US" altLang="ru-RU"/>
          </a:p>
          <a:p>
            <a:pPr eaLnBrk="1" hangingPunct="1"/>
            <a:r>
              <a:rPr lang="en-US" altLang="ru-RU">
                <a:hlinkClick r:id="rId3"/>
              </a:rPr>
              <a:t>http://tvkrasnodar.ru/media/k2/items/cache/fde415699381776e109824569e233fb5_XL.jpg</a:t>
            </a:r>
            <a:endParaRPr lang="en-US" altLang="ru-RU"/>
          </a:p>
          <a:p>
            <a:pPr eaLnBrk="1" hangingPunct="1"/>
            <a:r>
              <a:rPr lang="en-US" altLang="ru-RU">
                <a:hlinkClick r:id="rId4"/>
              </a:rPr>
              <a:t>http://fin-servis.ru/uploadedFiles/images/may2013/Mikhail_Shanko._Paskha.jpg</a:t>
            </a:r>
            <a:endParaRPr lang="en-US" altLang="ru-RU"/>
          </a:p>
          <a:p>
            <a:pPr eaLnBrk="1" hangingPunct="1"/>
            <a:r>
              <a:rPr lang="en-US" altLang="ru-RU">
                <a:hlinkClick r:id="rId5"/>
              </a:rPr>
              <a:t>http://www.filokartist.net/cat_img/1283020930386a_lg.jpg</a:t>
            </a:r>
            <a:endParaRPr lang="en-US" altLang="ru-RU"/>
          </a:p>
          <a:p>
            <a:pPr eaLnBrk="1" hangingPunct="1"/>
            <a:r>
              <a:rPr lang="en-US" altLang="ru-RU">
                <a:hlinkClick r:id="rId6"/>
              </a:rPr>
              <a:t>http://ic.pics.livejournal.com/herr_s_n/29659886/41455/41455_original.jpg</a:t>
            </a:r>
            <a:endParaRPr lang="en-US" altLang="ru-RU"/>
          </a:p>
          <a:p>
            <a:pPr eaLnBrk="1" hangingPunct="1"/>
            <a:r>
              <a:rPr lang="en-US" altLang="ru-RU">
                <a:hlinkClick r:id="rId7"/>
              </a:rPr>
              <a:t>http://s2.uploads.ru/Nv8hK.jpg</a:t>
            </a:r>
            <a:endParaRPr lang="en-US" altLang="ru-RU"/>
          </a:p>
          <a:p>
            <a:pPr eaLnBrk="1" hangingPunct="1"/>
            <a:r>
              <a:rPr lang="en-US" altLang="ru-RU">
                <a:hlinkClick r:id="rId8"/>
              </a:rPr>
              <a:t>http://examineyourselves.org/images/cool-religious-easter-art-i6.jpg</a:t>
            </a:r>
            <a:endParaRPr lang="en-US" altLang="ru-RU"/>
          </a:p>
          <a:p>
            <a:pPr eaLnBrk="1" hangingPunct="1"/>
            <a:r>
              <a:rPr lang="en-US" altLang="ru-RU">
                <a:hlinkClick r:id="rId9"/>
              </a:rPr>
              <a:t>http://www.picshare.ru/uploads/131011/97I86zRGWZ.jpg</a:t>
            </a:r>
            <a:endParaRPr lang="en-US" altLang="ru-RU"/>
          </a:p>
          <a:p>
            <a:pPr eaLnBrk="1" hangingPunct="1"/>
            <a:r>
              <a:rPr lang="en-US" altLang="ru-RU">
                <a:hlinkClick r:id="rId10"/>
              </a:rPr>
              <a:t>http://andcvet.narod.ru/TR/35/max/8.jpg</a:t>
            </a:r>
            <a:endParaRPr lang="ru-RU" altLang="ru-RU"/>
          </a:p>
          <a:p>
            <a:pPr eaLnBrk="1" hangingPunct="1"/>
            <a:r>
              <a:rPr lang="en-US" altLang="ru-RU">
                <a:hlinkClick r:id="rId11"/>
              </a:rPr>
              <a:t>http://mosvedi.ru/photos/news/9820_big.jpg</a:t>
            </a:r>
            <a:endParaRPr lang="ru-RU" altLang="ru-RU"/>
          </a:p>
          <a:p>
            <a:pPr eaLnBrk="1" hangingPunct="1"/>
            <a:r>
              <a:rPr lang="en-US" altLang="ru-RU">
                <a:hlinkClick r:id="rId12"/>
              </a:rPr>
              <a:t>http://s57.radikal.ru/i158/1104/d6/6876b3fcd8aat.jpg</a:t>
            </a:r>
            <a:endParaRPr lang="ru-RU" altLang="ru-RU"/>
          </a:p>
          <a:p>
            <a:pPr eaLnBrk="1" hangingPunct="1"/>
            <a:r>
              <a:rPr lang="en-US" altLang="ru-RU">
                <a:hlinkClick r:id="rId13"/>
              </a:rPr>
              <a:t>http://upyourpic.org/images/201404/22ew4mmn6o.jpg</a:t>
            </a:r>
            <a:endParaRPr lang="ru-RU" altLang="ru-RU"/>
          </a:p>
          <a:p>
            <a:pPr eaLnBrk="1" hangingPunct="1"/>
            <a:r>
              <a:rPr lang="en-US" altLang="ru-RU">
                <a:hlinkClick r:id="rId14"/>
              </a:rPr>
              <a:t>http://www.club-vozrojdenie.ru/Zvon_2.jpg</a:t>
            </a:r>
            <a:endParaRPr lang="en-US" altLang="ru-RU"/>
          </a:p>
          <a:p>
            <a:pPr eaLnBrk="1" hangingPunct="1"/>
            <a:r>
              <a:rPr lang="ru-RU" altLang="ru-RU">
                <a:hlinkClick r:id="rId15"/>
              </a:rPr>
              <a:t>http://pedsovet.su/</a:t>
            </a:r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629517.vk.me/v629517723/35743/bEL-W1-qKTc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6700"/>
          <a:stretch>
            <a:fillRect/>
          </a:stretch>
        </p:blipFill>
        <p:spPr bwMode="auto">
          <a:xfrm>
            <a:off x="469226" y="548680"/>
            <a:ext cx="8232402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9226" y="4869160"/>
            <a:ext cx="80632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Ликуют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люди на земле и ангелы на небесах. Праведники, выведенные Спасителем из мрачных темниц ада,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идут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 веселии к Свету,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славя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Христа.</a:t>
            </a:r>
          </a:p>
        </p:txBody>
      </p:sp>
    </p:spTree>
    <p:extLst>
      <p:ext uri="{BB962C8B-B14F-4D97-AF65-F5344CB8AC3E}">
        <p14:creationId xmlns:p14="http://schemas.microsoft.com/office/powerpoint/2010/main" val="658694074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katom.co.il/Graphics/System/FileManager/139741359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5378" b="5129"/>
          <a:stretch>
            <a:fillRect/>
          </a:stretch>
        </p:blipFill>
        <p:spPr bwMode="auto">
          <a:xfrm>
            <a:off x="395536" y="451358"/>
            <a:ext cx="8352928" cy="47704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301208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 Древней Иудее праздник Пасхи был установлен в память освобождения древних евреев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от египетского рабства.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7924643"/>
      </p:ext>
    </p:extLst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714375" y="5124451"/>
            <a:ext cx="78900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800000"/>
                </a:solidFill>
                <a:latin typeface="Arial" charset="0"/>
                <a:cs typeface="Arial" charset="0"/>
              </a:rPr>
              <a:t>Новозаветная, христианская Пасха была установлена апостолами вскоре после крестной смерти и Воскресения Иисуса Христа и наполнилась новым смыслом. </a:t>
            </a:r>
            <a:endParaRPr lang="ru-RU" altLang="ru-RU" b="1" dirty="0" smtClean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Это </a:t>
            </a:r>
            <a:r>
              <a:rPr lang="ru-RU" altLang="ru-RU" b="1" dirty="0">
                <a:solidFill>
                  <a:srgbClr val="800000"/>
                </a:solidFill>
                <a:latin typeface="Arial" charset="0"/>
                <a:cs typeface="Arial" charset="0"/>
              </a:rPr>
              <a:t>— праздник победы над смертью.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08" y="438912"/>
            <a:ext cx="5756190" cy="4685539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071563" y="5286375"/>
            <a:ext cx="7358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800000"/>
                </a:solidFill>
                <a:latin typeface="Arial" charset="0"/>
                <a:cs typeface="Arial" charset="0"/>
              </a:rPr>
              <a:t>Сын Божий Иисус был распят на кресте за грехи человеческие. Но на третий день после смерти он воскрес! Поэтому мы знаем, что наша душа бессмертна. </a:t>
            </a:r>
            <a:endParaRPr lang="ru-RU" altLang="ru-RU" b="1" dirty="0" smtClean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А </a:t>
            </a:r>
            <a:r>
              <a:rPr lang="ru-RU" altLang="ru-RU" b="1" dirty="0">
                <a:solidFill>
                  <a:srgbClr val="800000"/>
                </a:solidFill>
                <a:latin typeface="Arial" charset="0"/>
                <a:cs typeface="Arial" charset="0"/>
              </a:rPr>
              <a:t>случилось это именно на Пасху. </a:t>
            </a:r>
            <a:r>
              <a:rPr lang="ru-RU" altLang="ru-RU" dirty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endParaRPr lang="ru-RU" altLang="ru-RU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171" name="Picture 4" descr="http://voblery.com.ua/images/gallery/3853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00" y="492632"/>
            <a:ext cx="62611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1150</TotalTime>
  <Words>1831</Words>
  <Application>Microsoft Office PowerPoint</Application>
  <PresentationFormat>Экран (4:3)</PresentationFormat>
  <Paragraphs>132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Adventure</vt:lpstr>
      <vt:lpstr>Arial</vt:lpstr>
      <vt:lpstr>Monotype Corsiva</vt:lpstr>
      <vt:lpstr>Times New Roman</vt:lpstr>
      <vt:lpstr>День Победы_06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Документовед</cp:lastModifiedBy>
  <cp:revision>149</cp:revision>
  <dcterms:created xsi:type="dcterms:W3CDTF">2013-03-16T20:41:41Z</dcterms:created>
  <dcterms:modified xsi:type="dcterms:W3CDTF">2020-04-15T10:48:43Z</dcterms:modified>
</cp:coreProperties>
</file>