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58" r:id="rId4"/>
    <p:sldId id="260" r:id="rId5"/>
    <p:sldId id="269" r:id="rId6"/>
    <p:sldId id="261" r:id="rId7"/>
    <p:sldId id="268" r:id="rId8"/>
    <p:sldId id="267" r:id="rId9"/>
    <p:sldId id="262" r:id="rId10"/>
    <p:sldId id="263" r:id="rId11"/>
    <p:sldId id="271" r:id="rId12"/>
    <p:sldId id="270" r:id="rId13"/>
    <p:sldId id="27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kuzminykhvv\Pictures\img_932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56" y="3068960"/>
            <a:ext cx="1905000" cy="25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052736"/>
            <a:ext cx="77724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sz="2200" dirty="0" smtClean="0">
                <a:latin typeface="Arial Black" pitchFamily="34" charset="0"/>
                <a:cs typeface="Angsana New" pitchFamily="18" charset="-34"/>
              </a:rPr>
            </a:br>
            <a:r>
              <a:rPr lang="ru-RU" sz="2200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sz="2200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dirty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>
                <a:latin typeface="Arial Black" pitchFamily="34" charset="0"/>
                <a:cs typeface="Angsana New" pitchFamily="18" charset="-34"/>
              </a:rPr>
            </a:br>
            <a:r>
              <a:rPr lang="ru-RU" dirty="0" smtClean="0">
                <a:latin typeface="Arial Black" pitchFamily="34" charset="0"/>
                <a:cs typeface="Angsana New" pitchFamily="18" charset="-34"/>
              </a:rPr>
              <a:t/>
            </a:r>
            <a:br>
              <a:rPr lang="ru-RU" dirty="0" smtClean="0">
                <a:latin typeface="Arial Black" pitchFamily="34" charset="0"/>
                <a:cs typeface="Angsana New" pitchFamily="18" charset="-34"/>
              </a:rPr>
            </a:br>
            <a:r>
              <a:rPr lang="ru-RU" sz="4800" b="1" i="1" dirty="0" smtClean="0">
                <a:solidFill>
                  <a:schemeClr val="accent1"/>
                </a:solidFill>
              </a:rPr>
              <a:t/>
            </a:r>
            <a:br>
              <a:rPr lang="ru-RU" sz="4800" b="1" i="1" dirty="0" smtClean="0">
                <a:solidFill>
                  <a:schemeClr val="accent1"/>
                </a:solidFill>
              </a:rPr>
            </a:br>
            <a:r>
              <a:rPr lang="ru-RU" sz="4800" b="1" i="1" dirty="0" smtClean="0">
                <a:solidFill>
                  <a:schemeClr val="accent1"/>
                </a:solidFill>
              </a:rPr>
              <a:t/>
            </a:r>
            <a:br>
              <a:rPr lang="ru-RU" sz="4800" b="1" i="1" dirty="0" smtClean="0">
                <a:solidFill>
                  <a:schemeClr val="accent1"/>
                </a:solidFill>
              </a:rPr>
            </a:br>
            <a:r>
              <a:rPr lang="ru-RU" sz="27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</a:t>
            </a:r>
            <a:r>
              <a:rPr lang="ru-RU" sz="2700" b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                 </a:t>
            </a:r>
            <a:r>
              <a:rPr lang="ru-RU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sz="4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оссии </a:t>
            </a:r>
            <a:r>
              <a:rPr lang="ru-RU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романах</a:t>
            </a:r>
            <a:endParaRPr lang="ru-RU" sz="2800" b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b="1" dirty="0"/>
          </a:p>
        </p:txBody>
      </p:sp>
      <p:pic>
        <p:nvPicPr>
          <p:cNvPr id="8" name="Picture 2" descr="C:\Users\kuzminykhvv\Pictures\Данской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66182"/>
            <a:ext cx="2029145" cy="25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uzminykhvv\Pictures\Rus_iznachal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4" y="3583054"/>
            <a:ext cx="1905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kuzminykhvv\Pictures\211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16277"/>
            <a:ext cx="1905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kuzminykhvv\Pictures\07QE7j7_CQ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08603"/>
            <a:ext cx="1944216" cy="28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uzminykhvv\Pictures\$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04" y="3929114"/>
            <a:ext cx="20118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митрий\Desktop\Взято в работу\Логотип ГБЮ_CMYK_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8" y="476672"/>
            <a:ext cx="1755212" cy="5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0352" y="794157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59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200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  </a:t>
            </a:r>
            <a:r>
              <a:rPr lang="ru-RU" sz="2800" i="1" dirty="0"/>
              <a:t>Великие </a:t>
            </a:r>
            <a:r>
              <a:rPr lang="ru-RU" sz="2800" i="1" dirty="0"/>
              <a:t>битвы </a:t>
            </a:r>
            <a:r>
              <a:rPr lang="ru-RU" sz="2800" dirty="0"/>
              <a:t>–</a:t>
            </a:r>
            <a:r>
              <a:rPr lang="ru-RU" sz="2800" i="1" dirty="0" smtClean="0"/>
              <a:t> </a:t>
            </a:r>
            <a:r>
              <a:rPr lang="ru-RU" sz="2800" i="1" dirty="0"/>
              <a:t>великие войны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39" y="1132078"/>
            <a:ext cx="3578607" cy="121680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 </a:t>
            </a:r>
            <a:r>
              <a:rPr lang="ru-RU" dirty="0" smtClean="0"/>
              <a:t>                             </a:t>
            </a:r>
            <a:r>
              <a:rPr lang="ru-RU" sz="1200" b="1" i="1" dirty="0" smtClean="0"/>
              <a:t>В </a:t>
            </a:r>
            <a:r>
              <a:rPr lang="ru-RU" sz="1200" b="1" i="1" dirty="0"/>
              <a:t>слове Россия,</a:t>
            </a:r>
          </a:p>
          <a:p>
            <a:pPr algn="r"/>
            <a:r>
              <a:rPr lang="ru-RU" sz="1200" b="1" i="1" dirty="0"/>
              <a:t>Слышится сила!</a:t>
            </a:r>
          </a:p>
          <a:p>
            <a:pPr algn="r"/>
            <a:r>
              <a:rPr lang="ru-RU" sz="1200" b="1" i="1" dirty="0"/>
              <a:t>Слышится дух и </a:t>
            </a:r>
            <a:r>
              <a:rPr lang="ru-RU" sz="1200" b="1" i="1" dirty="0" smtClean="0"/>
              <a:t>твердость </a:t>
            </a:r>
            <a:r>
              <a:rPr lang="ru-RU" sz="1200" b="1" i="1" dirty="0"/>
              <a:t>страны,</a:t>
            </a:r>
          </a:p>
          <a:p>
            <a:pPr algn="r"/>
            <a:r>
              <a:rPr lang="ru-RU" sz="1200" b="1" i="1" dirty="0"/>
              <a:t>В слове Россия,</a:t>
            </a:r>
          </a:p>
          <a:p>
            <a:pPr algn="r"/>
            <a:r>
              <a:rPr lang="ru-RU" sz="1200" b="1" i="1" dirty="0"/>
              <a:t>Имеется сила,</a:t>
            </a:r>
          </a:p>
          <a:p>
            <a:pPr algn="r"/>
            <a:r>
              <a:rPr lang="ru-RU" sz="1200" b="1" i="1" dirty="0"/>
              <a:t>Но сила добра, а не сила войны</a:t>
            </a:r>
            <a:r>
              <a:rPr lang="ru-RU" sz="1200" b="1" i="1" dirty="0" smtClean="0"/>
              <a:t>!</a:t>
            </a:r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3" y="930144"/>
            <a:ext cx="3162556" cy="472440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3" descr="C:\Users\kuzminykhvv\Pictures\6008236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3369"/>
            <a:ext cx="1800200" cy="23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uzminykhvv\Pictures\459829_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3369"/>
            <a:ext cx="1789741" cy="23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kuzminykhvv\Pictures\eb3eeed3bfee9a751569515c4cc2c8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736304" cy="17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212976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3" indent="163513" algn="just"/>
            <a:r>
              <a:rPr lang="ru-RU" sz="1200" b="1" spc="-10" dirty="0"/>
              <a:t>Толстой, Л. Н. Война и </a:t>
            </a:r>
            <a:r>
              <a:rPr lang="ru-RU" sz="1200" b="1" spc="-10" dirty="0" smtClean="0"/>
              <a:t>мир : роман-эпопея : Т. 1, 2 </a:t>
            </a:r>
            <a:r>
              <a:rPr lang="ru-RU" sz="1200" b="1" spc="-10" dirty="0"/>
              <a:t>/ Л</a:t>
            </a:r>
            <a:r>
              <a:rPr lang="ru-RU" sz="1200" b="1" spc="-10" dirty="0" smtClean="0"/>
              <a:t>. Н</a:t>
            </a:r>
            <a:r>
              <a:rPr lang="ru-RU" sz="1200" b="1" spc="-10" dirty="0"/>
              <a:t>. Толстой. </a:t>
            </a:r>
            <a:r>
              <a:rPr lang="ru-RU" sz="1200" b="1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Москва : АСТ, 2001. </a:t>
            </a:r>
            <a:r>
              <a:rPr lang="ru-RU" sz="1200" b="1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735 с. </a:t>
            </a:r>
          </a:p>
          <a:p>
            <a:endParaRPr lang="ru-RU" sz="800" b="1" dirty="0"/>
          </a:p>
          <a:p>
            <a:pPr indent="180975" algn="just"/>
            <a:r>
              <a:rPr lang="ru-RU" sz="1200" dirty="0" smtClean="0"/>
              <a:t>«Война </a:t>
            </a:r>
            <a:r>
              <a:rPr lang="ru-RU" sz="1200" dirty="0"/>
              <a:t>и </a:t>
            </a:r>
            <a:r>
              <a:rPr lang="ru-RU" sz="1200" dirty="0" smtClean="0"/>
              <a:t>мир» </a:t>
            </a:r>
            <a:r>
              <a:rPr lang="ru-RU" sz="1200" dirty="0"/>
              <a:t>– роман-эпопея Льва Толстого, по глубине и охвату событий до сих пор стоящий на первом месте во всей мировой литературе, – вершина творчества великого мыслителя, как никакое другое произведение писателя отражает глубину его мироощущения и философии. Эта книга из разряда вечных, потому что она обо всем – о жизни и смерти, о любви и чести, о мужестве и героизме, о славе и подвиге, о войне и мире.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198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605408"/>
            <a:ext cx="7827016" cy="303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страницах – Первая мировая…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987824" y="980728"/>
            <a:ext cx="5522823" cy="5040560"/>
          </a:xfrm>
        </p:spPr>
        <p:txBody>
          <a:bodyPr/>
          <a:lstStyle/>
          <a:p>
            <a:pPr marL="17463" indent="249238" algn="just"/>
            <a:r>
              <a:rPr lang="ru-RU" sz="1200" b="1" spc="-10" dirty="0" smtClean="0"/>
              <a:t>Пикуль</a:t>
            </a:r>
            <a:r>
              <a:rPr lang="ru-RU" sz="1200" b="1" spc="-10" dirty="0"/>
              <a:t>, </a:t>
            </a:r>
            <a:r>
              <a:rPr lang="ru-RU" sz="1200" b="1" spc="-10" dirty="0"/>
              <a:t>В. </a:t>
            </a:r>
            <a:r>
              <a:rPr lang="ru-RU" sz="1200" b="1" spc="-10" dirty="0"/>
              <a:t>С.</a:t>
            </a:r>
            <a:r>
              <a:rPr lang="ru-RU" sz="1200" b="1" spc="-10" dirty="0"/>
              <a:t> </a:t>
            </a:r>
            <a:r>
              <a:rPr lang="ru-RU" sz="1200" b="1" spc="-10" dirty="0"/>
              <a:t>Честь</a:t>
            </a:r>
            <a:r>
              <a:rPr lang="ru-RU" sz="1200" b="1" spc="-10" dirty="0"/>
              <a:t> имею </a:t>
            </a:r>
            <a:r>
              <a:rPr lang="ru-RU" sz="1200" b="1" spc="-10" dirty="0"/>
              <a:t>: </a:t>
            </a:r>
            <a:r>
              <a:rPr lang="ru-RU" sz="1200" b="1" spc="-10" dirty="0" smtClean="0"/>
              <a:t>роман </a:t>
            </a:r>
            <a:r>
              <a:rPr lang="ru-RU" sz="1200" b="1" spc="-10" dirty="0"/>
              <a:t>/ В. </a:t>
            </a:r>
            <a:r>
              <a:rPr lang="ru-RU" sz="1200" b="1" spc="-10" dirty="0"/>
              <a:t>С. </a:t>
            </a:r>
            <a:r>
              <a:rPr lang="ru-RU" sz="1200" b="1" spc="-10" dirty="0"/>
              <a:t>Пикуль.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Москва : Современник, 1989. </a:t>
            </a:r>
            <a:r>
              <a:rPr lang="ru-RU" sz="1200" b="1" spc="-10" dirty="0"/>
              <a:t>– </a:t>
            </a:r>
            <a:r>
              <a:rPr lang="ru-RU" sz="1200" b="1" spc="-10" dirty="0" smtClean="0"/>
              <a:t>714 с</a:t>
            </a:r>
            <a:r>
              <a:rPr lang="ru-RU" sz="1200" b="1" spc="-10" dirty="0"/>
              <a:t>.</a:t>
            </a:r>
          </a:p>
          <a:p>
            <a:endParaRPr lang="ru-RU" sz="800" b="1" dirty="0"/>
          </a:p>
          <a:p>
            <a:pPr marL="17463" indent="249238" algn="just"/>
            <a:r>
              <a:rPr lang="ru-RU" sz="1200" dirty="0"/>
              <a:t>«Честь имею</a:t>
            </a:r>
            <a:r>
              <a:rPr lang="ru-RU" sz="1200" dirty="0" smtClean="0"/>
              <a:t>» </a:t>
            </a:r>
            <a:r>
              <a:rPr lang="ru-RU" sz="1200" spc="-10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один из самых известных исторических романов В</a:t>
            </a:r>
            <a:r>
              <a:rPr lang="ru-RU" sz="1200" dirty="0" smtClean="0"/>
              <a:t>. Пикуля</a:t>
            </a:r>
            <a:r>
              <a:rPr lang="ru-RU" sz="1200" dirty="0"/>
              <a:t>. Вот уже </a:t>
            </a:r>
            <a:r>
              <a:rPr lang="ru-RU" sz="1200" dirty="0" smtClean="0"/>
              <a:t>несколько </a:t>
            </a:r>
            <a:r>
              <a:rPr lang="ru-RU" sz="1200" dirty="0"/>
              <a:t>десятилетий читателя буквально завораживают приключения </a:t>
            </a:r>
            <a:r>
              <a:rPr lang="ru-RU" sz="1200" dirty="0" smtClean="0"/>
              <a:t>офицера Генерального </a:t>
            </a:r>
            <a:r>
              <a:rPr lang="ru-RU" sz="1200" dirty="0"/>
              <a:t>штаба, ставшего профессиональным разведчиком и свидетелем политических и дипломатических интриг, которые привели к Первой мировой войне.</a:t>
            </a:r>
          </a:p>
          <a:p>
            <a:pPr marL="17463" indent="249238"/>
            <a:endParaRPr lang="ru-RU" dirty="0" smtClean="0"/>
          </a:p>
          <a:p>
            <a:endParaRPr lang="ru-RU" sz="1200" b="1" dirty="0"/>
          </a:p>
          <a:p>
            <a:endParaRPr lang="ru-RU" b="1" dirty="0" smtClean="0"/>
          </a:p>
          <a:p>
            <a:endParaRPr lang="ru-RU" b="1" dirty="0"/>
          </a:p>
          <a:p>
            <a:pPr marL="17463" indent="249238" algn="just"/>
            <a:r>
              <a:rPr lang="ru-RU" sz="1200" b="1" spc="-10" dirty="0" smtClean="0"/>
              <a:t>Пастернак</a:t>
            </a:r>
            <a:r>
              <a:rPr lang="ru-RU" sz="1200" b="1" spc="-10" dirty="0"/>
              <a:t>, </a:t>
            </a:r>
            <a:r>
              <a:rPr lang="ru-RU" sz="1200" b="1" spc="-10" dirty="0"/>
              <a:t>Б. Л</a:t>
            </a:r>
            <a:r>
              <a:rPr lang="ru-RU" sz="1200" b="1" spc="-10" dirty="0" smtClean="0"/>
              <a:t>. Доктор</a:t>
            </a:r>
            <a:r>
              <a:rPr lang="ru-RU" sz="1200" b="1" spc="-10" dirty="0"/>
              <a:t> </a:t>
            </a:r>
            <a:r>
              <a:rPr lang="ru-RU" sz="1200" b="1" spc="-10" dirty="0" smtClean="0"/>
              <a:t>Живаго : </a:t>
            </a:r>
            <a:r>
              <a:rPr lang="ru-RU" sz="1200" b="1" spc="-10" dirty="0"/>
              <a:t>роман </a:t>
            </a:r>
            <a:r>
              <a:rPr lang="ru-RU" sz="1200" b="1" spc="-10" dirty="0"/>
              <a:t>/ </a:t>
            </a:r>
            <a:r>
              <a:rPr lang="ru-RU" sz="1200" b="1" dirty="0"/>
              <a:t>Б. Л. Пастернак</a:t>
            </a:r>
            <a:r>
              <a:rPr lang="ru-RU" sz="1200" b="1" spc="-10" dirty="0" smtClean="0"/>
              <a:t>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Москва : ЭКСМО-ПРЕСС, 2000.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623 с</a:t>
            </a:r>
            <a:r>
              <a:rPr lang="ru-RU" sz="1200" b="1" spc="-10" dirty="0" smtClean="0"/>
              <a:t>.</a:t>
            </a:r>
          </a:p>
          <a:p>
            <a:pPr marL="17463" indent="249238" algn="just"/>
            <a:endParaRPr lang="ru-RU" sz="800" b="1" spc="-10" dirty="0"/>
          </a:p>
          <a:p>
            <a:pPr marL="17463" indent="249238" algn="just"/>
            <a:r>
              <a:rPr lang="ru-RU" sz="1200" dirty="0" smtClean="0"/>
              <a:t>«</a:t>
            </a:r>
            <a:r>
              <a:rPr lang="ru-RU" sz="1200" dirty="0"/>
              <a:t>Доктор Живаго» (1945–1955, </a:t>
            </a:r>
            <a:r>
              <a:rPr lang="ru-RU" sz="1200" dirty="0" smtClean="0"/>
              <a:t>опубликовано в </a:t>
            </a:r>
            <a:r>
              <a:rPr lang="ru-RU" sz="1200" dirty="0"/>
              <a:t>1988) </a:t>
            </a:r>
            <a:r>
              <a:rPr lang="ru-RU" sz="1200" dirty="0"/>
              <a:t>–итоговое </a:t>
            </a:r>
            <a:r>
              <a:rPr lang="ru-RU" sz="1200" dirty="0"/>
              <a:t>произведение </a:t>
            </a:r>
            <a:r>
              <a:rPr lang="ru-RU" sz="1200" dirty="0" smtClean="0"/>
              <a:t>Бориса Леонидовича </a:t>
            </a:r>
            <a:r>
              <a:rPr lang="ru-RU" sz="1200" dirty="0"/>
              <a:t>Пастернака (1890–1960), удостоенного за этот роман в 1958 году </a:t>
            </a:r>
            <a:br>
              <a:rPr lang="ru-RU" sz="1200" dirty="0"/>
            </a:br>
            <a:r>
              <a:rPr lang="ru-RU" sz="1200" dirty="0"/>
              <a:t>Нобелевской премии по литературе. Роман, явившийся по собственной оценке автора вершинным его достижением, воплотил в себе пронзительно искренний рассказ о </a:t>
            </a:r>
            <a:r>
              <a:rPr lang="ru-RU" sz="1200" spc="-10" dirty="0"/>
              <a:t>нравственном </a:t>
            </a:r>
            <a:r>
              <a:rPr lang="ru-RU" sz="1200" dirty="0"/>
              <a:t>опыте поколения, к которому принадлежал </a:t>
            </a:r>
            <a:r>
              <a:rPr lang="ru-RU" sz="1200" dirty="0" smtClean="0"/>
              <a:t>Борис</a:t>
            </a:r>
            <a:r>
              <a:rPr lang="ru-RU" sz="1200" dirty="0"/>
              <a:t> Пастернак, а также глубокие размышления об исторической судьбе страны.</a:t>
            </a:r>
          </a:p>
          <a:p>
            <a:endParaRPr lang="ru-RU" sz="1000" b="1" dirty="0"/>
          </a:p>
          <a:p>
            <a:endParaRPr lang="ru-RU" sz="1000" b="1" dirty="0"/>
          </a:p>
        </p:txBody>
      </p:sp>
      <p:pic>
        <p:nvPicPr>
          <p:cNvPr id="2051" name="Picture 3" descr="C:\Users\kuzminykhvv\Pictures\FKfOsJcr4C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17281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uzminykhvv\Pictures\IrlEWqnqzA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0" y="3429000"/>
            <a:ext cx="174493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7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755008" cy="303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героях былых времен…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43808" y="908720"/>
            <a:ext cx="5760640" cy="4896544"/>
          </a:xfrm>
        </p:spPr>
        <p:txBody>
          <a:bodyPr>
            <a:normAutofit/>
          </a:bodyPr>
          <a:lstStyle/>
          <a:p>
            <a:pPr marL="17463" indent="249238"/>
            <a:r>
              <a:rPr lang="ru-RU" sz="1200" b="1" spc="-10" dirty="0" smtClean="0"/>
              <a:t>Симонов</a:t>
            </a:r>
            <a:r>
              <a:rPr lang="ru-RU" sz="1200" b="1" spc="-10" dirty="0"/>
              <a:t>, К. </a:t>
            </a:r>
            <a:r>
              <a:rPr lang="ru-RU" sz="1200" b="1" spc="-10" dirty="0"/>
              <a:t>М. Живые и мертвые : </a:t>
            </a:r>
            <a:r>
              <a:rPr lang="ru-RU" sz="1200" b="1" spc="-10" dirty="0"/>
              <a:t>роман </a:t>
            </a:r>
            <a:r>
              <a:rPr lang="ru-RU" sz="1200" b="1" spc="-10" dirty="0"/>
              <a:t>/ К. М. </a:t>
            </a:r>
            <a:r>
              <a:rPr lang="ru-RU" sz="1200" b="1" spc="-10" dirty="0"/>
              <a:t>Симонов.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Москва : АСТ ; Москва : </a:t>
            </a:r>
            <a:r>
              <a:rPr lang="ru-RU" sz="1200" b="1" spc="-10" dirty="0" err="1"/>
              <a:t>Транзиткнига</a:t>
            </a:r>
            <a:r>
              <a:rPr lang="ru-RU" sz="1200" b="1" spc="-10" dirty="0"/>
              <a:t>, 2004.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509 с.</a:t>
            </a:r>
          </a:p>
          <a:p>
            <a:endParaRPr lang="ru-RU" sz="1000" b="1" dirty="0"/>
          </a:p>
          <a:p>
            <a:pPr marL="17463" indent="249238" algn="just"/>
            <a:r>
              <a:rPr lang="ru-RU" sz="1200" dirty="0"/>
              <a:t>Роман К</a:t>
            </a:r>
            <a:r>
              <a:rPr lang="ru-RU" sz="1200" dirty="0" smtClean="0"/>
              <a:t>. М. Симонова </a:t>
            </a:r>
            <a:r>
              <a:rPr lang="ru-RU" sz="1200" dirty="0"/>
              <a:t>«Живые и мертвые» </a:t>
            </a:r>
            <a:r>
              <a:rPr lang="ru-RU" sz="1200" spc="-10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одно из самых известных произведений о Великой Отечественной войне.</a:t>
            </a:r>
          </a:p>
          <a:p>
            <a:pPr marL="17463" indent="249238" algn="just"/>
            <a:r>
              <a:rPr lang="ru-RU" sz="1200" dirty="0"/>
              <a:t>Произведение написано в жанре романа-эпопеи, сюжетная линия охватывает временной интервал с июня </a:t>
            </a:r>
            <a:r>
              <a:rPr lang="ru-RU" sz="1200" dirty="0" smtClean="0"/>
              <a:t>1941 </a:t>
            </a:r>
            <a:r>
              <a:rPr lang="ru-RU" sz="1200" dirty="0"/>
              <a:t>по июль </a:t>
            </a:r>
            <a:r>
              <a:rPr lang="ru-RU" sz="1200" dirty="0" smtClean="0"/>
              <a:t>1944 </a:t>
            </a:r>
            <a:r>
              <a:rPr lang="ru-RU" sz="1200" dirty="0"/>
              <a:t>года. Одним из главных действующих лиц является генерал </a:t>
            </a:r>
            <a:r>
              <a:rPr lang="ru-RU" sz="1200" dirty="0" smtClean="0"/>
              <a:t>Федор Федорович </a:t>
            </a:r>
            <a:r>
              <a:rPr lang="ru-RU" sz="1200" dirty="0" err="1" smtClean="0"/>
              <a:t>Серпилин</a:t>
            </a:r>
            <a:r>
              <a:rPr lang="ru-RU" sz="1200" dirty="0" smtClean="0"/>
              <a:t>, проживающий </a:t>
            </a:r>
            <a:r>
              <a:rPr lang="ru-RU" sz="1200" dirty="0"/>
              <a:t>в </a:t>
            </a:r>
            <a:r>
              <a:rPr lang="ru-RU" sz="1200" dirty="0" smtClean="0"/>
              <a:t>Москве.</a:t>
            </a:r>
            <a:endParaRPr lang="ru-RU" sz="1200" dirty="0"/>
          </a:p>
          <a:p>
            <a:r>
              <a:rPr lang="ru-RU" sz="1000" b="1" dirty="0"/>
              <a:t/>
            </a:r>
            <a:br>
              <a:rPr lang="ru-RU" sz="1000" b="1" dirty="0"/>
            </a:br>
            <a:endParaRPr lang="ru-RU" sz="1000" b="1" dirty="0" smtClean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pPr marL="17463" indent="249238" algn="just"/>
            <a:r>
              <a:rPr lang="ru-RU" sz="1200" b="1" spc="-10" dirty="0"/>
              <a:t>Васильев</a:t>
            </a:r>
            <a:r>
              <a:rPr lang="ru-RU" sz="1200" b="1" spc="-10" dirty="0"/>
              <a:t>, </a:t>
            </a:r>
            <a:r>
              <a:rPr lang="ru-RU" sz="1200" b="1" spc="-10" dirty="0"/>
              <a:t>Б. Л.</a:t>
            </a:r>
            <a:r>
              <a:rPr lang="ru-RU" sz="1200" b="1" spc="-10" dirty="0"/>
              <a:t> </a:t>
            </a:r>
            <a:r>
              <a:rPr lang="ru-RU" sz="1200" b="1" spc="-10" dirty="0"/>
              <a:t>В</a:t>
            </a:r>
            <a:r>
              <a:rPr lang="ru-RU" sz="1200" b="1" spc="-10" dirty="0"/>
              <a:t> списках не </a:t>
            </a:r>
            <a:r>
              <a:rPr lang="ru-RU" sz="1200" b="1" spc="-10" dirty="0" smtClean="0"/>
              <a:t>значился : </a:t>
            </a:r>
            <a:r>
              <a:rPr lang="ru-RU" sz="1200" b="1" spc="-10" dirty="0"/>
              <a:t>роман / </a:t>
            </a:r>
            <a:r>
              <a:rPr lang="ru-RU" sz="1200" b="1" dirty="0"/>
              <a:t>Б. Л. </a:t>
            </a:r>
            <a:r>
              <a:rPr lang="ru-RU" sz="1200" b="1" dirty="0" smtClean="0"/>
              <a:t>Васильев</a:t>
            </a:r>
            <a:r>
              <a:rPr lang="ru-RU" sz="1200" b="1" spc="-10" dirty="0" smtClean="0"/>
              <a:t>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Москва : Детская литература, 1986. </a:t>
            </a:r>
            <a:r>
              <a:rPr lang="ru-RU" sz="1200" b="1" spc="-10" dirty="0"/>
              <a:t>– 222 с.</a:t>
            </a:r>
          </a:p>
          <a:p>
            <a:endParaRPr lang="ru-RU" sz="1000" b="1" dirty="0"/>
          </a:p>
          <a:p>
            <a:pPr marL="17463" indent="249238" algn="just"/>
            <a:r>
              <a:rPr lang="ru-RU" sz="1200" dirty="0" smtClean="0"/>
              <a:t>Роман </a:t>
            </a:r>
            <a:r>
              <a:rPr lang="ru-RU" sz="1200" dirty="0"/>
              <a:t>известного российского писателя Бориса Львовича Васильева «В списках не значился</a:t>
            </a:r>
            <a:r>
              <a:rPr lang="ru-RU" sz="1200" dirty="0" smtClean="0"/>
              <a:t>» вошел </a:t>
            </a:r>
            <a:r>
              <a:rPr lang="ru-RU" sz="1200" dirty="0"/>
              <a:t>в золотой фонд литературы о Великой Отечественной войне. Главный </a:t>
            </a:r>
            <a:r>
              <a:rPr lang="ru-RU" sz="1200" dirty="0" smtClean="0"/>
              <a:t>герой </a:t>
            </a:r>
            <a:r>
              <a:rPr lang="ru-RU" sz="1200" dirty="0"/>
              <a:t>лейтенант </a:t>
            </a:r>
            <a:r>
              <a:rPr lang="ru-RU" sz="1200" dirty="0" smtClean="0"/>
              <a:t>Плужников </a:t>
            </a:r>
            <a:r>
              <a:rPr lang="ru-RU" sz="1200" dirty="0"/>
              <a:t>– последний защитник легендарной Брестской крепости. </a:t>
            </a:r>
            <a:r>
              <a:rPr lang="ru-RU" sz="1200" dirty="0"/>
              <a:t>Но не только о сопротивлении фашистам рассказывает книга – перед нами история о преданности, любви и смерти и, конечно, о настоящем подвиге.</a:t>
            </a:r>
          </a:p>
          <a:p>
            <a:r>
              <a:rPr lang="ru-RU" sz="1000" dirty="0"/>
              <a:t/>
            </a:r>
            <a:br>
              <a:rPr lang="ru-RU" sz="1000" dirty="0"/>
            </a:br>
            <a:endParaRPr lang="ru-RU" sz="1000" b="1" dirty="0"/>
          </a:p>
        </p:txBody>
      </p:sp>
      <p:pic>
        <p:nvPicPr>
          <p:cNvPr id="1027" name="Picture 3" descr="C:\Users\kuzminykhvv\Pictures\pf-YJ_o_B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1692000" cy="23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uzminykhvv\Pictures\симонов_4.jpeg.800x800_q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9"/>
            <a:ext cx="169200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5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500" y="476672"/>
            <a:ext cx="7683000" cy="50405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/>
              <a:t>История состоит не только из войн</a:t>
            </a: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59832" y="1052736"/>
            <a:ext cx="5544616" cy="4529170"/>
          </a:xfrm>
        </p:spPr>
        <p:txBody>
          <a:bodyPr>
            <a:normAutofit/>
          </a:bodyPr>
          <a:lstStyle/>
          <a:p>
            <a:pPr marL="17463" indent="249238" algn="just"/>
            <a:r>
              <a:rPr lang="ru-RU" sz="1200" b="1" spc="-10" dirty="0"/>
              <a:t>Гранин</a:t>
            </a:r>
            <a:r>
              <a:rPr lang="ru-RU" sz="1200" b="1" spc="-10" dirty="0"/>
              <a:t>, </a:t>
            </a:r>
            <a:r>
              <a:rPr lang="ru-RU" sz="1200" b="1" spc="-10" dirty="0"/>
              <a:t>Д. А.</a:t>
            </a:r>
            <a:r>
              <a:rPr lang="ru-RU" sz="1200" b="1" spc="-10" dirty="0"/>
              <a:t> </a:t>
            </a:r>
            <a:r>
              <a:rPr lang="ru-RU" sz="1200" b="1" spc="-10" dirty="0"/>
              <a:t>Иду</a:t>
            </a:r>
            <a:r>
              <a:rPr lang="ru-RU" sz="1200" b="1" spc="-10" dirty="0"/>
              <a:t> на </a:t>
            </a:r>
            <a:r>
              <a:rPr lang="ru-RU" sz="1200" b="1" spc="-10" dirty="0"/>
              <a:t>грозу </a:t>
            </a:r>
            <a:r>
              <a:rPr lang="ru-RU" sz="1200" b="1" spc="-10" dirty="0"/>
              <a:t>; Клавдия </a:t>
            </a:r>
            <a:r>
              <a:rPr lang="ru-RU" sz="1200" b="1" spc="-10" dirty="0" err="1" smtClean="0"/>
              <a:t>Вилор</a:t>
            </a:r>
            <a:r>
              <a:rPr lang="ru-RU" sz="1200" b="1" spc="-10" dirty="0" smtClean="0"/>
              <a:t> : роман </a:t>
            </a:r>
            <a:r>
              <a:rPr lang="ru-RU" sz="1200" b="1" spc="-10" dirty="0"/>
              <a:t>/ </a:t>
            </a:r>
            <a:r>
              <a:rPr lang="ru-RU" sz="1200" b="1" dirty="0"/>
              <a:t>Д. А. Гранин</a:t>
            </a:r>
            <a:r>
              <a:rPr lang="ru-RU" sz="1200" b="1" spc="-10" dirty="0" smtClean="0"/>
              <a:t>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Москва : </a:t>
            </a:r>
            <a:r>
              <a:rPr lang="ru-RU" sz="1200" b="1" spc="-10" dirty="0" smtClean="0"/>
              <a:t>Советская </a:t>
            </a:r>
            <a:r>
              <a:rPr lang="ru-RU" sz="1200" b="1" spc="-10" dirty="0"/>
              <a:t>Россия, 1989.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448 </a:t>
            </a:r>
            <a:r>
              <a:rPr lang="ru-RU" sz="1200" b="1" spc="-10" dirty="0"/>
              <a:t>с.</a:t>
            </a:r>
          </a:p>
          <a:p>
            <a:endParaRPr lang="ru-RU" sz="800" b="1" dirty="0" smtClean="0"/>
          </a:p>
          <a:p>
            <a:pPr marL="17463" indent="249238" algn="just"/>
            <a:r>
              <a:rPr lang="ru-RU" sz="1200" dirty="0" smtClean="0"/>
              <a:t>В </a:t>
            </a:r>
            <a:r>
              <a:rPr lang="ru-RU" sz="1200" dirty="0"/>
              <a:t>романе «Иду на грозу» писатель Даниил Александрович Гранин продолжает тему служения науке. Молодые советские ученые-физики исследуют природу грозы, наводящей на людей суеверный ужас, и хотят приручить ее, управлять ею, чтобы вызывать по собственному желанию или прекращать. Одержимые смелой идеей, они решают попасть на самолете в самый центр грозового облака, ведя при этом необходимые наблюдения. </a:t>
            </a:r>
            <a:r>
              <a:rPr lang="ru-RU" sz="1200" dirty="0"/>
              <a:t>И один </a:t>
            </a:r>
            <a:r>
              <a:rPr lang="ru-RU" sz="1200" dirty="0" smtClean="0"/>
              <a:t>такой </a:t>
            </a:r>
            <a:r>
              <a:rPr lang="ru-RU" sz="1200" dirty="0"/>
              <a:t>дерзкий полет заканчивается трагически. Так писатель поднимает морально-этические вопросы некоторых научных исследований и открытий</a:t>
            </a:r>
            <a:r>
              <a:rPr lang="ru-RU" sz="1200" dirty="0" smtClean="0"/>
              <a:t>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pPr algn="just"/>
            <a:r>
              <a:rPr lang="ru-RU" sz="1000" dirty="0"/>
              <a:t> </a:t>
            </a:r>
            <a:r>
              <a:rPr lang="ru-RU" sz="1200" b="1" spc="-10" dirty="0"/>
              <a:t>  </a:t>
            </a:r>
            <a:r>
              <a:rPr lang="ru-RU" sz="1200" b="1" spc="-10" dirty="0"/>
              <a:t>Гранин</a:t>
            </a:r>
            <a:r>
              <a:rPr lang="ru-RU" sz="1200" b="1" spc="-10" dirty="0"/>
              <a:t>, </a:t>
            </a:r>
            <a:r>
              <a:rPr lang="ru-RU" sz="1200" b="1" spc="-10" dirty="0"/>
              <a:t>Д. А.</a:t>
            </a:r>
            <a:r>
              <a:rPr lang="ru-RU" sz="1200" b="1" spc="-10" dirty="0"/>
              <a:t> </a:t>
            </a:r>
            <a:r>
              <a:rPr lang="ru-RU" sz="1200" b="1" spc="-10" dirty="0"/>
              <a:t>Искатели </a:t>
            </a:r>
            <a:r>
              <a:rPr lang="ru-RU" sz="1200" b="1" spc="-10" dirty="0"/>
              <a:t>: роман / </a:t>
            </a:r>
            <a:r>
              <a:rPr lang="ru-RU" sz="1200" b="1" spc="-10" dirty="0" smtClean="0"/>
              <a:t>Д. А. Гранин</a:t>
            </a:r>
            <a:r>
              <a:rPr lang="ru-RU" sz="1200" b="1" spc="-10" dirty="0"/>
              <a:t>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spc="-10" dirty="0"/>
              <a:t>Москва : Высшая школа, 1987. </a:t>
            </a:r>
            <a:r>
              <a:rPr lang="ru-RU" sz="1200" b="1" spc="-10" dirty="0"/>
              <a:t>– 414 с.</a:t>
            </a:r>
            <a:endParaRPr lang="ru-RU" sz="1200" b="1" spc="-10" dirty="0"/>
          </a:p>
          <a:p>
            <a:endParaRPr lang="ru-RU" sz="1000" b="1" dirty="0" smtClean="0"/>
          </a:p>
          <a:p>
            <a:pPr marL="17463" indent="249238" algn="just"/>
            <a:r>
              <a:rPr lang="ru-RU" sz="1200" dirty="0"/>
              <a:t>Роман </a:t>
            </a:r>
            <a:r>
              <a:rPr lang="ru-RU" sz="1200" dirty="0"/>
              <a:t>создан в 1954 </a:t>
            </a:r>
            <a:r>
              <a:rPr lang="ru-RU" sz="1200" dirty="0"/>
              <a:t>году. </a:t>
            </a:r>
            <a:r>
              <a:rPr lang="ru-RU" sz="1200" dirty="0"/>
              <a:t>Его герой </a:t>
            </a:r>
            <a:r>
              <a:rPr lang="ru-RU" sz="1200" spc="-10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ученый. Став во главе </a:t>
            </a:r>
            <a:r>
              <a:rPr lang="ru-RU" sz="1200" dirty="0"/>
              <a:t>лаборатории, </a:t>
            </a:r>
            <a:r>
              <a:rPr lang="ru-RU" sz="1200" dirty="0" smtClean="0"/>
              <a:t>он сплачивает </a:t>
            </a:r>
            <a:r>
              <a:rPr lang="ru-RU" sz="1200" dirty="0"/>
              <a:t>ее работников в борьбе против равнодушных бюрократов, карьеристов. В романе передана красота научного творчества, изобретательства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26" name="Picture 2" descr="C:\Users\kuzminykhvv\Pictures\34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5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zminykhvv\Pictures\GraninIskat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17281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51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latin typeface="Book Antiqua" pitchFamily="18" charset="0"/>
              </a:rPr>
              <a:t/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>
                <a:latin typeface="Book Antiqua" pitchFamily="18" charset="0"/>
              </a:rPr>
              <a:t/>
            </a:r>
            <a:br>
              <a:rPr lang="ru-RU" sz="4800" i="1" dirty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/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>
                <a:latin typeface="Book Antiqua" pitchFamily="18" charset="0"/>
              </a:rPr>
              <a:t/>
            </a:r>
            <a:br>
              <a:rPr lang="ru-RU" sz="4800" i="1" dirty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/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/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/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/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/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>Представленные </a:t>
            </a:r>
            <a:r>
              <a:rPr lang="ru-RU" sz="4800" i="1" dirty="0" smtClean="0">
                <a:latin typeface="Book Antiqua" pitchFamily="18" charset="0"/>
              </a:rPr>
              <a:t>книги </a:t>
            </a:r>
            <a:br>
              <a:rPr lang="ru-RU" sz="4800" i="1" dirty="0" smtClean="0">
                <a:latin typeface="Book Antiqua" pitchFamily="18" charset="0"/>
              </a:rPr>
            </a:br>
            <a:r>
              <a:rPr lang="ru-RU" sz="4800" i="1" dirty="0" smtClean="0">
                <a:latin typeface="Book Antiqua" pitchFamily="18" charset="0"/>
              </a:rPr>
              <a:t>ждут вас </a:t>
            </a:r>
            <a:r>
              <a:rPr lang="ru-RU" sz="4800" i="1" dirty="0">
                <a:latin typeface="Book Antiqua" pitchFamily="18" charset="0"/>
              </a:rPr>
              <a:t>в фондах Государственной библиотеки Югры!</a:t>
            </a:r>
            <a:br>
              <a:rPr lang="ru-RU" sz="4800" i="1" dirty="0">
                <a:latin typeface="Book Antiqua" pitchFamily="18" charset="0"/>
              </a:rPr>
            </a:br>
            <a:r>
              <a:rPr lang="ru-RU" sz="4800" i="1" dirty="0">
                <a:latin typeface="Book Antiqua" pitchFamily="18" charset="0"/>
              </a:rPr>
              <a:t/>
            </a:r>
            <a:br>
              <a:rPr lang="ru-RU" sz="4800" i="1" dirty="0"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4365104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>
                <a:latin typeface="Book Antiqua" pitchFamily="18" charset="0"/>
              </a:rPr>
              <a:t>Благодарим за внимание!</a:t>
            </a:r>
            <a:br>
              <a:rPr lang="ru-RU" sz="4800" i="1" dirty="0">
                <a:latin typeface="Book Antiqua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0125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99474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i="1" dirty="0" smtClean="0">
                <a:solidFill>
                  <a:schemeClr val="tx1"/>
                </a:solidFill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Родина </a:t>
            </a:r>
            <a:r>
              <a:rPr lang="ru-RU" sz="1600" b="1" i="1" dirty="0">
                <a:solidFill>
                  <a:schemeClr val="tx1"/>
                </a:solidFill>
              </a:rPr>
              <a:t>моя милая,</a:t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>Отчизна моя любимая...</a:t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>Славное у тебя прошлое,</a:t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>Светлое впереди и хорошее!</a:t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>Имя полное кротости</a:t>
            </a:r>
            <a:br>
              <a:rPr lang="ru-RU" sz="1600" b="1" i="1" dirty="0">
                <a:solidFill>
                  <a:schemeClr val="tx1"/>
                </a:solidFill>
              </a:rPr>
            </a:br>
            <a:r>
              <a:rPr lang="ru-RU" sz="1600" b="1" i="1" dirty="0">
                <a:solidFill>
                  <a:schemeClr val="tx1"/>
                </a:solidFill>
              </a:rPr>
              <a:t>Я произношу с гордостью</a:t>
            </a:r>
            <a:r>
              <a:rPr lang="ru-RU" sz="1600" b="1" i="1" dirty="0" smtClean="0">
                <a:solidFill>
                  <a:schemeClr val="tx1"/>
                </a:solidFill>
              </a:rPr>
              <a:t>!!!</a:t>
            </a:r>
            <a:br>
              <a:rPr lang="ru-RU" sz="1600" b="1" i="1" dirty="0" smtClean="0">
                <a:solidFill>
                  <a:schemeClr val="tx1"/>
                </a:solidFill>
              </a:rPr>
            </a:br>
            <a:r>
              <a:rPr lang="ru-RU" sz="1100" b="1" i="1" dirty="0">
                <a:solidFill>
                  <a:schemeClr val="tx1"/>
                </a:solidFill>
              </a:rPr>
              <a:t/>
            </a:r>
            <a:br>
              <a:rPr lang="ru-RU" sz="1100" b="1" i="1" dirty="0">
                <a:solidFill>
                  <a:schemeClr val="tx1"/>
                </a:solidFill>
              </a:rPr>
            </a:br>
            <a:r>
              <a:rPr lang="ru-RU" sz="1600" b="1" i="1" dirty="0" smtClean="0">
                <a:solidFill>
                  <a:schemeClr val="tx1"/>
                </a:solidFill>
              </a:rPr>
              <a:t>А</a:t>
            </a:r>
            <a:r>
              <a:rPr lang="ru-RU" sz="1600" b="1" i="1" dirty="0">
                <a:solidFill>
                  <a:schemeClr val="tx1"/>
                </a:solidFill>
              </a:rPr>
              <a:t>. </a:t>
            </a:r>
            <a:r>
              <a:rPr lang="ru-RU" sz="1600" b="1" i="1" dirty="0" smtClean="0">
                <a:solidFill>
                  <a:schemeClr val="tx1"/>
                </a:solidFill>
              </a:rPr>
              <a:t>Денисов</a:t>
            </a:r>
            <a:r>
              <a:rPr lang="ru-RU" sz="1600" b="1" i="1" dirty="0">
                <a:solidFill>
                  <a:schemeClr val="tx1"/>
                </a:solidFill>
              </a:rPr>
              <a:t/>
            </a:r>
            <a:br>
              <a:rPr lang="ru-RU" sz="1600" b="1" i="1" dirty="0">
                <a:solidFill>
                  <a:schemeClr val="tx1"/>
                </a:solidFill>
              </a:rPr>
            </a:b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3744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endParaRPr lang="ru-RU" sz="1400" b="1" dirty="0"/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/>
              <a:t>Россия </a:t>
            </a:r>
            <a:r>
              <a:rPr lang="ru-RU" sz="1400" b="1" dirty="0"/>
              <a:t>– удивительная страна, </a:t>
            </a:r>
            <a:r>
              <a:rPr lang="ru-RU" sz="1400" b="1" dirty="0" smtClean="0"/>
              <a:t>ее </a:t>
            </a:r>
            <a:r>
              <a:rPr lang="ru-RU" sz="1400" b="1" dirty="0"/>
              <a:t>история и культурное наследие легли в основу многих литературных произведений, </a:t>
            </a:r>
            <a:r>
              <a:rPr lang="ru-RU" sz="1400" b="1" dirty="0" smtClean="0"/>
              <a:t>объединенных </a:t>
            </a:r>
          </a:p>
          <a:p>
            <a:pPr marL="0" indent="0" algn="ctr">
              <a:buNone/>
            </a:pPr>
            <a:r>
              <a:rPr lang="ru-RU" sz="1400" b="1" dirty="0" smtClean="0"/>
              <a:t>в </a:t>
            </a:r>
            <a:r>
              <a:rPr lang="ru-RU" sz="1400" b="1" dirty="0"/>
              <a:t>один жанр – жанр исторического романа. </a:t>
            </a:r>
            <a:endParaRPr lang="ru-RU" sz="1400" b="1" dirty="0" smtClean="0"/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/>
              <a:t>Исторический </a:t>
            </a:r>
            <a:r>
              <a:rPr lang="ru-RU" sz="1400" b="1" dirty="0"/>
              <a:t>роман помогает ощутить аромат эпохи и создать </a:t>
            </a: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/>
              <a:t>вокруг </a:t>
            </a:r>
            <a:r>
              <a:rPr lang="ru-RU" sz="1400" b="1" dirty="0"/>
              <a:t>читателя атмосферу тайн и загадок</a:t>
            </a:r>
            <a:r>
              <a:rPr lang="ru-RU" sz="1400" b="1" dirty="0" smtClean="0"/>
              <a:t>.</a:t>
            </a:r>
          </a:p>
          <a:p>
            <a:pPr marL="0" indent="0" algn="ctr">
              <a:buNone/>
            </a:pPr>
            <a:endParaRPr lang="ru-RU" sz="1400" b="1" dirty="0"/>
          </a:p>
          <a:p>
            <a:pPr algn="ctr">
              <a:buNone/>
            </a:pPr>
            <a:r>
              <a:rPr lang="ru-RU" sz="1400" b="1" dirty="0"/>
              <a:t>На виртуальной выставке представлены произведения российских авторов, </a:t>
            </a:r>
            <a:r>
              <a:rPr lang="ru-RU" sz="1400" b="1" dirty="0" smtClean="0"/>
              <a:t>которым удалось </a:t>
            </a:r>
            <a:r>
              <a:rPr lang="ru-RU" sz="1400" b="1" dirty="0"/>
              <a:t>передать дух времени Д</a:t>
            </a:r>
            <a:r>
              <a:rPr lang="ru-RU" sz="1400" b="1" dirty="0" smtClean="0"/>
              <a:t>ревней Руси, </a:t>
            </a:r>
            <a:r>
              <a:rPr lang="ru-RU" sz="1400" b="1" dirty="0"/>
              <a:t>истории русских </a:t>
            </a:r>
            <a:r>
              <a:rPr lang="ru-RU" sz="1400" b="1" dirty="0" smtClean="0"/>
              <a:t>эмигрантов, великого </a:t>
            </a:r>
            <a:r>
              <a:rPr lang="ru-RU" sz="1400" b="1" dirty="0"/>
              <a:t>века императрицы Екатерины II, а также других исторических событий.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kuzminykhvv\Pictures\-smretaCo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4834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0464" y="332656"/>
            <a:ext cx="8063072" cy="7200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Древняя Русь</a:t>
            </a:r>
            <a:endParaRPr lang="ru-RU" sz="2800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56175" y="1124744"/>
            <a:ext cx="2448273" cy="1080120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Родная Русь,</a:t>
            </a:r>
          </a:p>
          <a:p>
            <a:pPr algn="r"/>
            <a:r>
              <a:rPr lang="ru-RU" i="1" dirty="0" smtClean="0"/>
              <a:t>Великая держава.</a:t>
            </a:r>
          </a:p>
          <a:p>
            <a:pPr algn="r"/>
            <a:r>
              <a:rPr lang="ru-RU" i="1" dirty="0" smtClean="0"/>
              <a:t>Твоя история –</a:t>
            </a:r>
          </a:p>
          <a:p>
            <a:pPr algn="r"/>
            <a:r>
              <a:rPr lang="ru-RU" i="1" dirty="0" smtClean="0"/>
              <a:t>Аллея вечной славы.</a:t>
            </a:r>
            <a:endParaRPr lang="ru-RU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899592" y="1851526"/>
            <a:ext cx="2586491" cy="380972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kuzminykhvv\Pictures\t3_6_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4726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zminykhvv\Pictures\Rus_iznachaln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19442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2780928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</a:t>
            </a:r>
            <a:r>
              <a:rPr lang="ru-RU" sz="1200" b="1" spc="-10" dirty="0"/>
              <a:t>Иванов, В</a:t>
            </a:r>
            <a:r>
              <a:rPr lang="ru-RU" sz="1200" b="1" spc="-10" dirty="0" smtClean="0"/>
              <a:t>. Д</a:t>
            </a:r>
            <a:r>
              <a:rPr lang="ru-RU" sz="1200" b="1" spc="-10" dirty="0"/>
              <a:t>. Русь изначальная : роман / В. Д. Иванов. –</a:t>
            </a:r>
            <a:r>
              <a:rPr lang="ru-RU" sz="1200" b="1" dirty="0" smtClean="0"/>
              <a:t> </a:t>
            </a:r>
            <a:r>
              <a:rPr lang="ru-RU" sz="1200" b="1" dirty="0"/>
              <a:t>Москва : АСТ : </a:t>
            </a:r>
            <a:r>
              <a:rPr lang="ru-RU" sz="1200" b="1" dirty="0" err="1"/>
              <a:t>Астрель</a:t>
            </a:r>
            <a:r>
              <a:rPr lang="ru-RU" sz="1200" b="1" dirty="0"/>
              <a:t>, 2011. – 797 с.</a:t>
            </a:r>
          </a:p>
          <a:p>
            <a:pPr algn="just"/>
            <a:endParaRPr lang="ru-RU" sz="1000" dirty="0"/>
          </a:p>
          <a:p>
            <a:pPr indent="182563" algn="just"/>
            <a:r>
              <a:rPr lang="ru-RU" sz="1200" dirty="0"/>
              <a:t>VI век нашей эры. Распад родового строя у приднепровских (восточных) славян. Связанные общностью речи, быта и культуры, вынужденные обороняться против разбойничьих набегов кочевников, приднепровские славяне осознают необходимость действовать сообща. Так закладываются основы Киевского государства. </a:t>
            </a:r>
            <a:endParaRPr lang="ru-RU" sz="1200" dirty="0" smtClean="0"/>
          </a:p>
          <a:p>
            <a:pPr indent="182563" algn="just"/>
            <a:r>
              <a:rPr lang="ru-RU" sz="1200" dirty="0" smtClean="0"/>
              <a:t>В </a:t>
            </a:r>
            <a:r>
              <a:rPr lang="ru-RU" sz="1200" dirty="0"/>
              <a:t>этом романе Валентин Иванов выступает не только как </a:t>
            </a:r>
            <a:r>
              <a:rPr lang="ru-RU" sz="1200" spc="-10" dirty="0"/>
              <a:t>писатель, но и как </a:t>
            </a:r>
            <a:r>
              <a:rPr lang="ru-RU" sz="1200" spc="-10" dirty="0" smtClean="0"/>
              <a:t>исследователь-историк</a:t>
            </a:r>
            <a:r>
              <a:rPr lang="ru-RU" sz="1200" spc="-10" dirty="0"/>
              <a:t>. «Русь изначальная» –</a:t>
            </a:r>
            <a:r>
              <a:rPr lang="ru-RU" sz="1200" dirty="0" smtClean="0"/>
              <a:t> </a:t>
            </a:r>
            <a:r>
              <a:rPr lang="ru-RU" sz="1200" dirty="0"/>
              <a:t>первое произведение не только в русской, но и в мировой литературе, посвященное эпохе VI века. </a:t>
            </a:r>
          </a:p>
          <a:p>
            <a:pPr indent="182563" algn="just"/>
            <a:r>
              <a:rPr lang="ru-RU" sz="1200" dirty="0"/>
              <a:t>По роману снят художественный фильм </a:t>
            </a:r>
            <a:r>
              <a:rPr lang="ru-RU" sz="1200" dirty="0" smtClean="0"/>
              <a:t>«Русь изначальная» </a:t>
            </a:r>
            <a:r>
              <a:rPr lang="ru-RU" sz="1200" dirty="0"/>
              <a:t>(1985, СССР, киностудия им</a:t>
            </a:r>
            <a:r>
              <a:rPr lang="ru-RU" sz="1200" dirty="0" smtClean="0"/>
              <a:t>. М. Горького</a:t>
            </a:r>
            <a:r>
              <a:rPr lang="ru-RU" sz="1200" dirty="0"/>
              <a:t>). Режиссер –</a:t>
            </a:r>
            <a:r>
              <a:rPr lang="ru-RU" sz="1200" dirty="0" smtClean="0"/>
              <a:t> </a:t>
            </a:r>
            <a:r>
              <a:rPr lang="ru-RU" sz="1200" dirty="0"/>
              <a:t>Геннадий Васильев.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8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9868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824" y="548680"/>
            <a:ext cx="5544616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/>
              <a:t> </a:t>
            </a:r>
            <a:r>
              <a:rPr lang="ru-RU" sz="1200" dirty="0" smtClean="0"/>
              <a:t>  </a:t>
            </a:r>
            <a:r>
              <a:rPr lang="ru-RU" sz="1200" b="1" dirty="0" smtClean="0"/>
              <a:t>Иванов</a:t>
            </a:r>
            <a:r>
              <a:rPr lang="ru-RU" sz="1200" b="1" dirty="0"/>
              <a:t>, </a:t>
            </a:r>
            <a:r>
              <a:rPr lang="ru-RU" sz="1200" b="1" dirty="0" smtClean="0"/>
              <a:t>В</a:t>
            </a:r>
            <a:r>
              <a:rPr lang="ru-RU" sz="1200" b="1" dirty="0" smtClean="0"/>
              <a:t>. Д</a:t>
            </a:r>
            <a:r>
              <a:rPr lang="ru-RU" sz="1200" b="1" dirty="0" smtClean="0"/>
              <a:t>.</a:t>
            </a:r>
            <a:r>
              <a:rPr lang="ru-RU" sz="1200" b="1" dirty="0"/>
              <a:t> </a:t>
            </a:r>
            <a:r>
              <a:rPr lang="ru-RU" sz="1200" b="1" dirty="0" smtClean="0"/>
              <a:t>Русь</a:t>
            </a:r>
            <a:r>
              <a:rPr lang="ru-RU" sz="1200" b="1" dirty="0"/>
              <a:t> </a:t>
            </a:r>
            <a:r>
              <a:rPr lang="ru-RU" sz="1200" b="1" dirty="0" smtClean="0"/>
              <a:t>Великая : </a:t>
            </a:r>
            <a:r>
              <a:rPr lang="ru-RU" sz="1200" b="1" dirty="0" smtClean="0"/>
              <a:t>роман-хроника / </a:t>
            </a:r>
            <a:r>
              <a:rPr lang="ru-RU" sz="1200" b="1" dirty="0"/>
              <a:t>В. Д. Иванов</a:t>
            </a:r>
            <a:r>
              <a:rPr lang="ru-RU" sz="1200" b="1" dirty="0"/>
              <a:t>. – </a:t>
            </a:r>
            <a:r>
              <a:rPr lang="ru-RU" sz="1200" b="1" dirty="0"/>
              <a:t>Москва : Современник, 1992</a:t>
            </a:r>
            <a:r>
              <a:rPr lang="ru-RU" sz="1200" b="1" dirty="0"/>
              <a:t>. – 572 </a:t>
            </a:r>
            <a:r>
              <a:rPr lang="ru-RU" sz="1200" b="1" dirty="0" smtClean="0"/>
              <a:t>с.</a:t>
            </a:r>
          </a:p>
          <a:p>
            <a:pPr marL="0" indent="0" algn="just">
              <a:buNone/>
            </a:pPr>
            <a:endParaRPr lang="ru-RU" sz="800" dirty="0"/>
          </a:p>
          <a:p>
            <a:pPr marL="0" indent="180975" algn="just">
              <a:buNone/>
            </a:pPr>
            <a:r>
              <a:rPr lang="ru-RU" sz="1200" dirty="0"/>
              <a:t>Историческое произведение Валентина Иванова является тематическим продолжением романа «Русь изначальная». Время действия романа </a:t>
            </a:r>
            <a:r>
              <a:rPr lang="ru-RU" sz="1200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XI век, период активного выхода восточного </a:t>
            </a:r>
            <a:r>
              <a:rPr lang="ru-RU" sz="1200" spc="-10" dirty="0"/>
              <a:t>славянства и его государственного объединения </a:t>
            </a:r>
            <a:r>
              <a:rPr lang="ru-RU" sz="1200" b="1" spc="-10" dirty="0"/>
              <a:t>–</a:t>
            </a:r>
            <a:r>
              <a:rPr lang="ru-RU" sz="1200" spc="-10" dirty="0" smtClean="0"/>
              <a:t> </a:t>
            </a:r>
            <a:r>
              <a:rPr lang="ru-RU" sz="1200" spc="-10" dirty="0"/>
              <a:t>Киевской Руси </a:t>
            </a:r>
            <a:r>
              <a:rPr lang="ru-RU" sz="1200" dirty="0"/>
              <a:t>на европейскую политическую сцену. В книге представлено множество событий и лиц, исторических и вымышленных, сюжетные повороты позволяют читателю перенестись из княжеского терема в хижину лесоруба, из дворца византийского императора в юрту кочевника и понять глубинную взаимосвязь разрозненных на первый взгляд фактов. </a:t>
            </a:r>
            <a:endParaRPr lang="ru-RU" sz="1200" u="sng" dirty="0" smtClean="0"/>
          </a:p>
          <a:p>
            <a:pPr marL="0" indent="0" algn="just">
              <a:buNone/>
            </a:pPr>
            <a:endParaRPr lang="ru-RU" sz="1200" b="1" u="sng" dirty="0" smtClean="0"/>
          </a:p>
          <a:p>
            <a:pPr marL="0" indent="180975" algn="just">
              <a:buNone/>
            </a:pPr>
            <a:r>
              <a:rPr lang="ru-RU" sz="1200" b="1" dirty="0" smtClean="0"/>
              <a:t>Васильев</a:t>
            </a:r>
            <a:r>
              <a:rPr lang="ru-RU" sz="1200" b="1" dirty="0"/>
              <a:t>, </a:t>
            </a:r>
            <a:r>
              <a:rPr lang="ru-RU" sz="1200" b="1" dirty="0" smtClean="0"/>
              <a:t>Б. Л. Вещий</a:t>
            </a:r>
            <a:r>
              <a:rPr lang="ru-RU" sz="1200" b="1" dirty="0"/>
              <a:t> </a:t>
            </a:r>
            <a:r>
              <a:rPr lang="ru-RU" sz="1200" b="1" dirty="0" smtClean="0"/>
              <a:t>Олег </a:t>
            </a:r>
            <a:r>
              <a:rPr lang="ru-RU" sz="1200" b="1" dirty="0"/>
              <a:t>: роман / Б. Л. Васильев. </a:t>
            </a:r>
            <a:r>
              <a:rPr lang="ru-RU" sz="1200" b="1" dirty="0"/>
              <a:t>– </a:t>
            </a:r>
            <a:r>
              <a:rPr lang="ru-RU" sz="1200" b="1" dirty="0"/>
              <a:t>Москва : Вагриус, 2003. </a:t>
            </a:r>
            <a:r>
              <a:rPr lang="ru-RU" sz="1200" b="1" dirty="0"/>
              <a:t>– 399 </a:t>
            </a:r>
            <a:r>
              <a:rPr lang="ru-RU" sz="1200" b="1" dirty="0"/>
              <a:t>с. </a:t>
            </a:r>
            <a:endParaRPr lang="ru-RU" sz="1200" b="1" dirty="0" smtClean="0"/>
          </a:p>
          <a:p>
            <a:pPr marL="0" indent="0" algn="just">
              <a:buNone/>
            </a:pPr>
            <a:endParaRPr lang="ru-RU" sz="800" b="1" dirty="0" smtClean="0"/>
          </a:p>
          <a:p>
            <a:pPr marL="0" indent="180975" algn="just">
              <a:buNone/>
            </a:pPr>
            <a:r>
              <a:rPr lang="ru-RU" sz="1200" dirty="0" smtClean="0"/>
              <a:t>Мы </a:t>
            </a:r>
            <a:r>
              <a:rPr lang="ru-RU" sz="1200" dirty="0"/>
              <a:t>с </a:t>
            </a:r>
            <a:r>
              <a:rPr lang="ru-RU" sz="1200" dirty="0" smtClean="0"/>
              <a:t>детства знаем </a:t>
            </a:r>
            <a:r>
              <a:rPr lang="ru-RU" sz="1200" dirty="0"/>
              <a:t>о </a:t>
            </a:r>
            <a:r>
              <a:rPr lang="ru-RU" sz="1200" dirty="0" smtClean="0"/>
              <a:t>Вещем </a:t>
            </a:r>
            <a:r>
              <a:rPr lang="ru-RU" sz="1200" dirty="0" smtClean="0"/>
              <a:t>Олеге. </a:t>
            </a:r>
            <a:r>
              <a:rPr lang="ru-RU" sz="1200" dirty="0"/>
              <a:t>Но что? Неразумные хазары, кудесник, конь, змея… В романе </a:t>
            </a:r>
            <a:r>
              <a:rPr lang="ru-RU" sz="1200" dirty="0" smtClean="0"/>
              <a:t>знаменитого </a:t>
            </a:r>
            <a:r>
              <a:rPr lang="ru-RU" sz="1200" dirty="0"/>
              <a:t>писателя Бориса Васильева этого нет. А есть умный и прозорливый вождь </a:t>
            </a:r>
            <a:r>
              <a:rPr lang="ru-RU" sz="1200" dirty="0" smtClean="0"/>
              <a:t>славян</a:t>
            </a:r>
            <a:r>
              <a:rPr lang="ru-RU" sz="1200" dirty="0"/>
              <a:t>, намного опередивший свое время, его друзья и враги, его красивая и трагическая любовь… И еще </a:t>
            </a:r>
            <a:r>
              <a:rPr lang="ru-RU" sz="1200" dirty="0" smtClean="0"/>
              <a:t>тайны </a:t>
            </a:r>
            <a:r>
              <a:rPr lang="ru-RU" sz="1200" dirty="0"/>
              <a:t>и интриги, битвы и походы, а также интереснейшие детали жизни и быта наших далеких предков</a:t>
            </a:r>
            <a:r>
              <a:rPr lang="ru-RU" sz="1200" dirty="0" smtClean="0"/>
              <a:t>. События</a:t>
            </a:r>
            <a:r>
              <a:rPr lang="ru-RU" sz="1200" dirty="0"/>
              <a:t>, кратко перечисленные в эпилоге романа, легли в основу второй части исторической дилогии Бориса Васильева, продолжения книги «Вещий Олег» </a:t>
            </a:r>
            <a:r>
              <a:rPr lang="ru-RU" sz="1200" b="1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«Ольга, королева </a:t>
            </a:r>
            <a:r>
              <a:rPr lang="ru-RU" sz="1200" dirty="0" err="1"/>
              <a:t>русов</a:t>
            </a:r>
            <a:r>
              <a:rPr lang="ru-RU" sz="1200" dirty="0"/>
              <a:t>». </a:t>
            </a:r>
            <a:r>
              <a:rPr lang="ru-RU" sz="1200" dirty="0" smtClean="0"/>
              <a:t>   </a:t>
            </a:r>
          </a:p>
          <a:p>
            <a:pPr marL="0" indent="0">
              <a:buNone/>
            </a:pPr>
            <a:r>
              <a:rPr lang="ru-RU" sz="1200" dirty="0"/>
              <a:t>   </a:t>
            </a:r>
            <a:endParaRPr lang="ru-RU" sz="1200" b="1" dirty="0" smtClean="0"/>
          </a:p>
        </p:txBody>
      </p:sp>
      <p:pic>
        <p:nvPicPr>
          <p:cNvPr id="5" name="Picture 2" descr="C:\Users\kuzminykhvv\Pictures\961c9d5c7cdae21c57465805355803b1c7911418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185274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uzminykhvv\Pictures\yp5VlsQN8r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18570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1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548680"/>
            <a:ext cx="5688632" cy="5472608"/>
          </a:xfrm>
        </p:spPr>
        <p:txBody>
          <a:bodyPr>
            <a:normAutofit/>
          </a:bodyPr>
          <a:lstStyle/>
          <a:p>
            <a:pPr marL="0" indent="180975" algn="just">
              <a:buNone/>
            </a:pPr>
            <a:r>
              <a:rPr lang="ru-RU" sz="1200" b="1" dirty="0" smtClean="0"/>
              <a:t>Васильев</a:t>
            </a:r>
            <a:r>
              <a:rPr lang="ru-RU" sz="1200" b="1" dirty="0"/>
              <a:t>, </a:t>
            </a:r>
            <a:r>
              <a:rPr lang="ru-RU" sz="1200" b="1" dirty="0" smtClean="0"/>
              <a:t>Б. Л</a:t>
            </a:r>
            <a:r>
              <a:rPr lang="ru-RU" sz="1200" b="1" dirty="0" smtClean="0"/>
              <a:t>. Ольга</a:t>
            </a:r>
            <a:r>
              <a:rPr lang="ru-RU" sz="1200" b="1" dirty="0"/>
              <a:t>, королева </a:t>
            </a:r>
            <a:r>
              <a:rPr lang="ru-RU" sz="1200" b="1" dirty="0" err="1"/>
              <a:t>русов</a:t>
            </a:r>
            <a:r>
              <a:rPr lang="ru-RU" sz="1200" b="1" dirty="0"/>
              <a:t> </a:t>
            </a:r>
            <a:r>
              <a:rPr lang="ru-RU" sz="1200" b="1" dirty="0" smtClean="0"/>
              <a:t>: роман / </a:t>
            </a:r>
            <a:r>
              <a:rPr lang="ru-RU" sz="1200" b="1" dirty="0"/>
              <a:t>Б. Л. Васильев</a:t>
            </a:r>
            <a:r>
              <a:rPr lang="ru-RU" sz="1200" b="1" dirty="0" smtClean="0"/>
              <a:t>. </a:t>
            </a:r>
            <a:r>
              <a:rPr lang="ru-RU" sz="1200" b="1" dirty="0"/>
              <a:t>– </a:t>
            </a:r>
            <a:r>
              <a:rPr lang="ru-RU" sz="1200" b="1" dirty="0"/>
              <a:t>Москва : Вагриус, 2003. </a:t>
            </a:r>
            <a:r>
              <a:rPr lang="ru-RU" sz="1200" b="1" dirty="0"/>
              <a:t>– </a:t>
            </a:r>
            <a:r>
              <a:rPr lang="ru-RU" sz="1200" b="1" dirty="0"/>
              <a:t>303 с. </a:t>
            </a:r>
            <a:endParaRPr lang="ru-RU" sz="1200" b="1" dirty="0" smtClean="0"/>
          </a:p>
          <a:p>
            <a:pPr marL="0" indent="0" algn="just">
              <a:buNone/>
            </a:pPr>
            <a:endParaRPr lang="ru-RU" sz="800" b="1" dirty="0"/>
          </a:p>
          <a:p>
            <a:pPr marL="0" indent="180975" algn="just">
              <a:spcBef>
                <a:spcPts val="0"/>
              </a:spcBef>
              <a:buNone/>
            </a:pPr>
            <a:r>
              <a:rPr lang="ru-RU" sz="1200" dirty="0" smtClean="0"/>
              <a:t>Продолжение </a:t>
            </a:r>
            <a:r>
              <a:rPr lang="ru-RU" sz="1200" dirty="0"/>
              <a:t>романа Бориса Васильева «Вещий Олег</a:t>
            </a:r>
            <a:r>
              <a:rPr lang="ru-RU" sz="1200" dirty="0" smtClean="0"/>
              <a:t>». </a:t>
            </a:r>
            <a:r>
              <a:rPr lang="ru-RU" sz="1200" dirty="0"/>
              <a:t>Ольга, дочь Олега, вошла в историю как первая славянская княгиня, принявшая </a:t>
            </a:r>
            <a:r>
              <a:rPr lang="ru-RU" sz="1200" dirty="0" smtClean="0"/>
              <a:t>христианство. </a:t>
            </a:r>
            <a:r>
              <a:rPr lang="ru-RU" sz="1200" dirty="0" smtClean="0"/>
              <a:t>Но </a:t>
            </a:r>
            <a:r>
              <a:rPr lang="ru-RU" sz="1200" dirty="0"/>
              <a:t>путь ее к вере был отнюдь не </a:t>
            </a:r>
            <a:r>
              <a:rPr lang="ru-RU" sz="1200" dirty="0" smtClean="0"/>
              <a:t>легок. В </a:t>
            </a:r>
            <a:r>
              <a:rPr lang="ru-RU" sz="1200" dirty="0"/>
              <a:t>зрелые годы – яркая и </a:t>
            </a:r>
            <a:r>
              <a:rPr lang="ru-RU" sz="1200" dirty="0" smtClean="0"/>
              <a:t>короткая </a:t>
            </a:r>
            <a:r>
              <a:rPr lang="ru-RU" sz="1200" dirty="0"/>
              <a:t>любовь, обреченная на </a:t>
            </a:r>
            <a:r>
              <a:rPr lang="ru-RU" sz="1200" dirty="0" smtClean="0"/>
              <a:t>разлуку. </a:t>
            </a:r>
            <a:r>
              <a:rPr lang="ru-RU" sz="1200" dirty="0"/>
              <a:t>И ненависть единственного сына, ради которого было принесено столько жертв. </a:t>
            </a:r>
            <a:endParaRPr lang="ru-RU" sz="1200" dirty="0" smtClean="0"/>
          </a:p>
          <a:p>
            <a:pPr marL="0" indent="180975" algn="just">
              <a:spcBef>
                <a:spcPts val="0"/>
              </a:spcBef>
              <a:buNone/>
            </a:pPr>
            <a:r>
              <a:rPr lang="ru-RU" sz="1200" dirty="0" smtClean="0"/>
              <a:t>Исторические </a:t>
            </a:r>
            <a:r>
              <a:rPr lang="ru-RU" sz="1200" dirty="0"/>
              <a:t>персонажи, знакомые нам по учебникам, </a:t>
            </a:r>
            <a:r>
              <a:rPr lang="ru-RU" sz="1200" dirty="0" smtClean="0"/>
              <a:t>в романе </a:t>
            </a:r>
            <a:r>
              <a:rPr lang="ru-RU" sz="1200" dirty="0"/>
              <a:t>Бориса Васильева обретают плоть и кровь, говорят живыми голосами и решают вечные проблемы </a:t>
            </a:r>
            <a:r>
              <a:rPr lang="ru-RU" sz="1200" dirty="0" smtClean="0"/>
              <a:t>так </a:t>
            </a:r>
            <a:r>
              <a:rPr lang="ru-RU" sz="1200" dirty="0"/>
              <a:t>же, как решаем их </a:t>
            </a:r>
            <a:r>
              <a:rPr lang="ru-RU" sz="1200" dirty="0" smtClean="0"/>
              <a:t>мы.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180975" algn="just">
              <a:buNone/>
            </a:pPr>
            <a:r>
              <a:rPr lang="ru-RU" sz="1200" b="1" spc="-20" dirty="0" err="1" smtClean="0"/>
              <a:t>Седугин</a:t>
            </a:r>
            <a:r>
              <a:rPr lang="ru-RU" sz="1200" b="1" spc="-20" dirty="0"/>
              <a:t>, </a:t>
            </a:r>
            <a:r>
              <a:rPr lang="ru-RU" sz="1200" b="1" spc="-20" dirty="0" smtClean="0"/>
              <a:t>В. И.</a:t>
            </a:r>
            <a:r>
              <a:rPr lang="ru-RU" sz="1200" b="1" spc="-20" dirty="0"/>
              <a:t> </a:t>
            </a:r>
            <a:r>
              <a:rPr lang="ru-RU" sz="1200" b="1" spc="-20" dirty="0" smtClean="0"/>
              <a:t>Владимир </a:t>
            </a:r>
            <a:r>
              <a:rPr lang="ru-RU" sz="1200" b="1" spc="-20" dirty="0" smtClean="0"/>
              <a:t>Мономах : роман / </a:t>
            </a:r>
            <a:r>
              <a:rPr lang="ru-RU" sz="1200" b="1" spc="-20" dirty="0"/>
              <a:t>В. И. </a:t>
            </a:r>
            <a:r>
              <a:rPr lang="ru-RU" sz="1200" b="1" spc="-20" dirty="0" err="1"/>
              <a:t>Седугин</a:t>
            </a:r>
            <a:r>
              <a:rPr lang="ru-RU" sz="1200" b="1" spc="-20" dirty="0" smtClean="0"/>
              <a:t>. </a:t>
            </a:r>
            <a:r>
              <a:rPr lang="ru-RU" sz="1200" b="1" spc="-20" dirty="0" smtClean="0"/>
              <a:t>–</a:t>
            </a:r>
            <a:r>
              <a:rPr lang="ru-RU" sz="1200" b="1" dirty="0" smtClean="0"/>
              <a:t> </a:t>
            </a:r>
            <a:r>
              <a:rPr lang="ru-RU" sz="1200" b="1" dirty="0"/>
              <a:t>Москва : Яуза : </a:t>
            </a:r>
            <a:r>
              <a:rPr lang="ru-RU" sz="1200" b="1" dirty="0" err="1"/>
              <a:t>Эксмо</a:t>
            </a:r>
            <a:r>
              <a:rPr lang="ru-RU" sz="1200" b="1" dirty="0"/>
              <a:t>, 2010. </a:t>
            </a:r>
            <a:r>
              <a:rPr lang="ru-RU" sz="1200" b="1" dirty="0"/>
              <a:t>– </a:t>
            </a:r>
            <a:r>
              <a:rPr lang="ru-RU" sz="1200" b="1" dirty="0"/>
              <a:t>318 </a:t>
            </a:r>
            <a:r>
              <a:rPr lang="ru-RU" sz="1200" b="1" dirty="0" smtClean="0"/>
              <a:t>с. </a:t>
            </a:r>
          </a:p>
          <a:p>
            <a:pPr marL="0" indent="0" algn="just">
              <a:buNone/>
            </a:pPr>
            <a:endParaRPr lang="ru-RU" sz="800" b="1" dirty="0" smtClean="0"/>
          </a:p>
          <a:p>
            <a:pPr marL="0" indent="180975" algn="just">
              <a:spcBef>
                <a:spcPts val="0"/>
              </a:spcBef>
              <a:buNone/>
            </a:pPr>
            <a:r>
              <a:rPr lang="ru-RU" sz="1200" dirty="0"/>
              <a:t>Его имя вошло в легенду еще при жизни. Он вписал одну из самых славных страниц в историю Руси. За свое долгое княжение Владимир Мономах совершил 80 боевых походов, под его началом русское войско в 1111 </a:t>
            </a:r>
            <a:r>
              <a:rPr lang="ru-RU" sz="1200" dirty="0" smtClean="0"/>
              <a:t>году разгромило </a:t>
            </a:r>
            <a:r>
              <a:rPr lang="ru-RU" sz="1200" dirty="0"/>
              <a:t>хищных половцев, на целое поколение обезопасив свои рубежи от степных набегов. Железной рукой он пресек княжеские междоусобицы, объединив Русскую землю и подарив ей покой и процветание – именно при Владимире Всеволодовиче Киевская Русь достигла вершины своего могущества, став первым государством Европы. </a:t>
            </a:r>
            <a:r>
              <a:rPr lang="ru-RU" sz="1200" dirty="0" smtClean="0"/>
              <a:t>А </a:t>
            </a:r>
            <a:r>
              <a:rPr lang="ru-RU" sz="1200" dirty="0"/>
              <a:t>знаменитое «Поучение Владимира Мономаха» по праву считается одним из главных шедевров древнерусской </a:t>
            </a:r>
            <a:r>
              <a:rPr lang="ru-RU" sz="1200" dirty="0" smtClean="0"/>
              <a:t>литературы.</a:t>
            </a:r>
            <a:endParaRPr lang="ru-RU" sz="1200" dirty="0"/>
          </a:p>
          <a:p>
            <a:endParaRPr lang="ru-RU" sz="900" b="1" dirty="0"/>
          </a:p>
        </p:txBody>
      </p:sp>
      <p:pic>
        <p:nvPicPr>
          <p:cNvPr id="2050" name="Picture 2" descr="C:\Users\kuzminykhvv\Pictures\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7402"/>
            <a:ext cx="1800200" cy="23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uzminykhvv\Pictures\5977fe12bbaab1508637c15cebe41ef011574d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 r="6048"/>
          <a:stretch/>
        </p:blipFill>
        <p:spPr bwMode="auto">
          <a:xfrm>
            <a:off x="899592" y="3219450"/>
            <a:ext cx="1800200" cy="25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6976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effectLst/>
              </a:rPr>
              <a:t/>
            </a:r>
            <a:br>
              <a:rPr lang="ru-RU" sz="3100" i="1" dirty="0" smtClean="0">
                <a:effectLst/>
              </a:rPr>
            </a:br>
            <a:r>
              <a:rPr lang="ru-RU" sz="3100" i="1" dirty="0" smtClean="0">
                <a:effectLst/>
              </a:rPr>
              <a:t/>
            </a:r>
            <a:br>
              <a:rPr lang="ru-RU" sz="3100" i="1" dirty="0" smtClean="0">
                <a:effectLst/>
              </a:rPr>
            </a:br>
            <a:r>
              <a:rPr lang="ru-RU" sz="3100" i="1" dirty="0" smtClean="0">
                <a:effectLst/>
              </a:rPr>
              <a:t/>
            </a:r>
            <a:br>
              <a:rPr lang="ru-RU" sz="3100" i="1" dirty="0" smtClean="0">
                <a:effectLst/>
              </a:rPr>
            </a:br>
            <a:r>
              <a:rPr lang="ru-RU" sz="3100" i="1" dirty="0">
                <a:effectLst/>
              </a:rPr>
              <a:t/>
            </a:r>
            <a:br>
              <a:rPr lang="ru-RU" sz="3100" i="1" dirty="0">
                <a:effectLst/>
              </a:rPr>
            </a:br>
            <a:r>
              <a:rPr lang="ru-RU" sz="3100" i="1" dirty="0" smtClean="0">
                <a:effectLst/>
              </a:rPr>
              <a:t/>
            </a:r>
            <a:br>
              <a:rPr lang="ru-RU" sz="3100" i="1" dirty="0" smtClean="0">
                <a:effectLst/>
              </a:rPr>
            </a:br>
            <a:r>
              <a:rPr lang="ru-RU" sz="3100" b="0" dirty="0" smtClean="0">
                <a:effectLst/>
              </a:rPr>
              <a:t/>
            </a:r>
            <a:br>
              <a:rPr lang="ru-RU" sz="3100" b="0" dirty="0" smtClean="0">
                <a:effectLst/>
              </a:rPr>
            </a:br>
            <a:r>
              <a:rPr lang="ru-RU" sz="3100" b="0" dirty="0" smtClean="0">
                <a:effectLst/>
              </a:rPr>
              <a:t/>
            </a:r>
            <a:br>
              <a:rPr lang="ru-RU" sz="3100" b="0" dirty="0" smtClean="0">
                <a:effectLst/>
              </a:rPr>
            </a:br>
            <a:r>
              <a:rPr lang="ru-RU" sz="3100" b="0" dirty="0" smtClean="0">
                <a:effectLst/>
              </a:rPr>
              <a:t/>
            </a:r>
            <a:br>
              <a:rPr lang="ru-RU" sz="3100" b="0" dirty="0" smtClean="0">
                <a:effectLst/>
              </a:rPr>
            </a:br>
            <a:r>
              <a:rPr lang="ru-RU" sz="3100" b="0" dirty="0">
                <a:effectLst/>
              </a:rPr>
              <a:t/>
            </a:r>
            <a:br>
              <a:rPr lang="ru-RU" sz="3100" b="0" dirty="0">
                <a:effectLst/>
              </a:rPr>
            </a:br>
            <a:r>
              <a:rPr lang="ru-RU" sz="3100" b="0" dirty="0" smtClean="0">
                <a:effectLst/>
              </a:rPr>
              <a:t/>
            </a:r>
            <a:br>
              <a:rPr lang="ru-RU" sz="3100" b="0" dirty="0" smtClean="0">
                <a:effectLst/>
              </a:rPr>
            </a:br>
            <a:r>
              <a:rPr lang="ru-RU" sz="3100" i="1" dirty="0"/>
              <a:t>Средневековая </a:t>
            </a:r>
            <a:r>
              <a:rPr lang="ru-RU" sz="3100" i="1" dirty="0" smtClean="0"/>
              <a:t>Русь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009617" y="1423968"/>
            <a:ext cx="5594831" cy="4453304"/>
          </a:xfrm>
        </p:spPr>
        <p:txBody>
          <a:bodyPr>
            <a:normAutofit fontScale="25000" lnSpcReduction="20000"/>
          </a:bodyPr>
          <a:lstStyle/>
          <a:p>
            <a:pPr marL="17463" indent="163513" algn="just"/>
            <a:r>
              <a:rPr lang="ru-RU" sz="4800" b="1" dirty="0" smtClean="0"/>
              <a:t>Бородин</a:t>
            </a:r>
            <a:r>
              <a:rPr lang="ru-RU" sz="4800" b="1" dirty="0"/>
              <a:t>, </a:t>
            </a:r>
            <a:r>
              <a:rPr lang="ru-RU" sz="4800" b="1" dirty="0" smtClean="0"/>
              <a:t>С. П.</a:t>
            </a:r>
            <a:r>
              <a:rPr lang="ru-RU" sz="4800" b="1" dirty="0"/>
              <a:t> </a:t>
            </a:r>
            <a:r>
              <a:rPr lang="ru-RU" sz="4800" b="1" dirty="0" smtClean="0"/>
              <a:t>Дмитрий</a:t>
            </a:r>
            <a:r>
              <a:rPr lang="ru-RU" sz="4800" b="1" dirty="0"/>
              <a:t> </a:t>
            </a:r>
            <a:r>
              <a:rPr lang="ru-RU" sz="4800" b="1" dirty="0" smtClean="0"/>
              <a:t>Донской </a:t>
            </a:r>
            <a:r>
              <a:rPr lang="ru-RU" sz="4800" b="1" dirty="0"/>
              <a:t>: роман / С. П. Бородин ; ред. С. В. Долгов ; </a:t>
            </a:r>
            <a:r>
              <a:rPr lang="ru-RU" sz="4800" b="1" dirty="0" err="1"/>
              <a:t>худож</a:t>
            </a:r>
            <a:r>
              <a:rPr lang="ru-RU" sz="4800" b="1" dirty="0"/>
              <a:t>. К. Васильева. </a:t>
            </a:r>
            <a:r>
              <a:rPr lang="ru-RU" sz="4800" b="1" dirty="0"/>
              <a:t>– </a:t>
            </a:r>
            <a:r>
              <a:rPr lang="ru-RU" sz="4800" b="1" dirty="0"/>
              <a:t>Тюмень : Слово Тюмени, 1993. </a:t>
            </a:r>
            <a:r>
              <a:rPr lang="ru-RU" sz="4800" b="1" dirty="0" smtClean="0"/>
              <a:t>– 397 с.</a:t>
            </a:r>
          </a:p>
          <a:p>
            <a:pPr marL="17463" indent="163513" algn="just"/>
            <a:endParaRPr lang="ru-RU" sz="4800" b="1" dirty="0"/>
          </a:p>
          <a:p>
            <a:pPr marL="17463" lvl="0" indent="163513" algn="just"/>
            <a:r>
              <a:rPr lang="ru-RU" sz="4800" dirty="0"/>
              <a:t>В романе рассказывается о единении Руси вокруг Москвы, о борьбе русского народа под предводительством князя Дмитрия Донского с Золотой Ордой, о разгроме татар на реке </a:t>
            </a:r>
            <a:r>
              <a:rPr lang="ru-RU" sz="4800" dirty="0" err="1"/>
              <a:t>Воже</a:t>
            </a:r>
            <a:r>
              <a:rPr lang="ru-RU" sz="4800" dirty="0"/>
              <a:t> и исторической победе русских войск на Куликовом </a:t>
            </a:r>
            <a:r>
              <a:rPr lang="ru-RU" sz="4800" dirty="0"/>
              <a:t>поле в </a:t>
            </a:r>
            <a:r>
              <a:rPr lang="ru-RU" sz="4800" dirty="0"/>
              <a:t>1380 году.</a:t>
            </a:r>
          </a:p>
          <a:p>
            <a:pPr marL="17463" indent="163513" algn="just"/>
            <a:endParaRPr lang="ru-RU" sz="4800" dirty="0" smtClean="0"/>
          </a:p>
          <a:p>
            <a:pPr marL="17463" indent="163513" algn="just"/>
            <a:r>
              <a:rPr lang="ru-RU" sz="4800" dirty="0"/>
              <a:t> </a:t>
            </a:r>
            <a:endParaRPr lang="ru-RU" sz="4800" b="1" u="sng" dirty="0" smtClean="0"/>
          </a:p>
          <a:p>
            <a:pPr marL="17463" indent="163513" algn="just"/>
            <a:endParaRPr lang="ru-RU" sz="4800" b="1" dirty="0" smtClean="0"/>
          </a:p>
          <a:p>
            <a:pPr marL="17463" indent="163513" algn="just"/>
            <a:endParaRPr lang="ru-RU" sz="4800" b="1" dirty="0"/>
          </a:p>
          <a:p>
            <a:pPr marL="17463" indent="163513" algn="just"/>
            <a:r>
              <a:rPr lang="ru-RU" sz="4800" b="1" dirty="0" smtClean="0"/>
              <a:t>Ян, В. Г. Чингисхан : ист. роман / В. Г. Ян. </a:t>
            </a:r>
            <a:r>
              <a:rPr lang="ru-RU" sz="4800" b="1" dirty="0"/>
              <a:t>– </a:t>
            </a:r>
            <a:r>
              <a:rPr lang="ru-RU" sz="4800" b="1" dirty="0" smtClean="0"/>
              <a:t>Москва : </a:t>
            </a:r>
            <a:r>
              <a:rPr lang="ru-RU" sz="4800" b="1" dirty="0"/>
              <a:t>АСТ, 2004. </a:t>
            </a:r>
            <a:r>
              <a:rPr lang="ru-RU" sz="4800" b="1" dirty="0"/>
              <a:t>– 368 </a:t>
            </a:r>
            <a:r>
              <a:rPr lang="ru-RU" sz="4800" b="1" dirty="0" smtClean="0"/>
              <a:t>с.</a:t>
            </a:r>
          </a:p>
          <a:p>
            <a:pPr marL="17463" indent="163513" algn="just"/>
            <a:endParaRPr lang="ru-RU" sz="4800" b="1" dirty="0"/>
          </a:p>
          <a:p>
            <a:pPr marL="17463" indent="163513" algn="just"/>
            <a:r>
              <a:rPr lang="ru-RU" sz="4800" dirty="0"/>
              <a:t>Книгу Василия Янга по праву считают одним из лучших произведений о Чингисхане. Ее автор – известный публицист, любитель путешествий и человек, который серьезно интересовался историей. Его издание до сих пор является объектом внимания и пользуется </a:t>
            </a:r>
            <a:r>
              <a:rPr lang="ru-RU" sz="4800" dirty="0" smtClean="0"/>
              <a:t>популярностью </a:t>
            </a:r>
            <a:r>
              <a:rPr lang="ru-RU" sz="4800" dirty="0"/>
              <a:t>у знаменитых режиссеров и людей, занимающихся творческой деятельностью. По мотивам этого романа снято немало фильмов, ставились целые оперы. </a:t>
            </a:r>
            <a:endParaRPr lang="ru-RU" sz="4800" dirty="0" smtClean="0"/>
          </a:p>
          <a:p>
            <a:pPr marL="17463" indent="163513" algn="just"/>
            <a:r>
              <a:rPr lang="ru-RU" sz="4800" dirty="0" smtClean="0"/>
              <a:t>В </a:t>
            </a:r>
            <a:r>
              <a:rPr lang="ru-RU" sz="4800" dirty="0"/>
              <a:t>книге достоверно описаны факты, есть много любопытной информации, в том числе о культуре монголов. Некоторые читатели признаются, что роман Калашникова «Жестокий век» им понравился больше. В ней Чингисхан показан не как дикарь, а как жестокий воин-полководец. </a:t>
            </a:r>
            <a:endParaRPr lang="ru-RU" sz="4800" dirty="0" smtClean="0"/>
          </a:p>
          <a:p>
            <a:endParaRPr lang="ru-RU" sz="4000" b="1" dirty="0"/>
          </a:p>
          <a:p>
            <a:r>
              <a:rPr lang="ru-RU" sz="4000" b="1" dirty="0"/>
              <a:t> </a:t>
            </a:r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/>
          </a:p>
        </p:txBody>
      </p:sp>
      <p:pic>
        <p:nvPicPr>
          <p:cNvPr id="8" name="Picture 2" descr="C:\Users\kuzminykhvv\Pictures\Данской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980728"/>
            <a:ext cx="1872208" cy="22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uzminykhvv\Pictures\1000052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17808"/>
            <a:ext cx="1872208" cy="23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8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608" y="476672"/>
            <a:ext cx="5738784" cy="51933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/>
              <a:t>Московские государи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987824" y="980728"/>
            <a:ext cx="5616624" cy="5400600"/>
          </a:xfrm>
        </p:spPr>
        <p:txBody>
          <a:bodyPr>
            <a:noAutofit/>
          </a:bodyPr>
          <a:lstStyle/>
          <a:p>
            <a:pPr marL="17463" indent="163513" algn="just"/>
            <a:r>
              <a:rPr lang="ru-RU" sz="1200" b="1" dirty="0"/>
              <a:t>Балашов, Д. М. Государи московские </a:t>
            </a:r>
            <a:r>
              <a:rPr lang="ru-RU" sz="1200" b="1" dirty="0" smtClean="0"/>
              <a:t>/ </a:t>
            </a:r>
            <a:r>
              <a:rPr lang="ru-RU" sz="1200" b="1" dirty="0"/>
              <a:t>Д. М. Балашов</a:t>
            </a:r>
            <a:r>
              <a:rPr lang="ru-RU" sz="1200" b="1" dirty="0" smtClean="0"/>
              <a:t>. </a:t>
            </a:r>
            <a:r>
              <a:rPr lang="ru-RU" sz="1200" b="1" dirty="0"/>
              <a:t>– </a:t>
            </a:r>
            <a:r>
              <a:rPr lang="ru-RU" sz="1200" b="1" dirty="0"/>
              <a:t>Москва : АСТ, 2014. – 1115 с</a:t>
            </a:r>
            <a:r>
              <a:rPr lang="ru-RU" sz="1200" b="1" dirty="0" smtClean="0"/>
              <a:t>. </a:t>
            </a:r>
            <a:endParaRPr lang="ru-RU" sz="1200" b="1" dirty="0"/>
          </a:p>
          <a:p>
            <a:pPr marL="17463" indent="163513"/>
            <a:endParaRPr lang="ru-RU" sz="800" dirty="0"/>
          </a:p>
          <a:p>
            <a:pPr marL="17463" indent="163513" algn="just"/>
            <a:r>
              <a:rPr lang="ru-RU" sz="1200" dirty="0"/>
              <a:t>В книгу </a:t>
            </a:r>
            <a:r>
              <a:rPr lang="ru-RU" sz="1200" dirty="0" smtClean="0"/>
              <a:t>вошли </a:t>
            </a:r>
            <a:r>
              <a:rPr lang="ru-RU" sz="1200" dirty="0"/>
              <a:t>романы </a:t>
            </a:r>
            <a:r>
              <a:rPr lang="ru-RU" sz="1200" dirty="0" smtClean="0"/>
              <a:t>«Младший сын», «Великий стол», «Бремя власти», </a:t>
            </a:r>
            <a:r>
              <a:rPr lang="ru-RU" sz="1200" dirty="0"/>
              <a:t>открывающие знаменитый цикл </a:t>
            </a:r>
            <a:r>
              <a:rPr lang="ru-RU" sz="1200" dirty="0" smtClean="0"/>
              <a:t>«Государи московские», </a:t>
            </a:r>
            <a:r>
              <a:rPr lang="ru-RU" sz="1200" dirty="0"/>
              <a:t>который представляет собой уникальную историческую хронику-эпопею, охватывающую период русской истории с 1263 </a:t>
            </a:r>
            <a:r>
              <a:rPr lang="ru-RU" sz="1200" dirty="0" smtClean="0"/>
              <a:t>до </a:t>
            </a:r>
            <a:r>
              <a:rPr lang="ru-RU" sz="1200" dirty="0"/>
              <a:t>1425 года. </a:t>
            </a:r>
            <a:r>
              <a:rPr lang="ru-RU" sz="1200" dirty="0" smtClean="0"/>
              <a:t>Вы </a:t>
            </a:r>
            <a:r>
              <a:rPr lang="ru-RU" sz="1200" dirty="0"/>
              <a:t>прочтете о борьбе за власть сыновей Александра Невского, о первом этапе становления Москвы </a:t>
            </a:r>
            <a:r>
              <a:rPr lang="ru-RU" sz="1200" b="1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создании Московского княжества, о последующей борьбе Твери и Москвы за право объединения Владимирской Руси, о важнейшем периоде в истории создания Московского государства </a:t>
            </a:r>
            <a:r>
              <a:rPr lang="ru-RU" sz="1200" b="1" dirty="0"/>
              <a:t>–</a:t>
            </a:r>
            <a:r>
              <a:rPr lang="ru-RU" sz="1200" dirty="0" smtClean="0"/>
              <a:t> </a:t>
            </a:r>
            <a:r>
              <a:rPr lang="ru-RU" sz="1200" dirty="0"/>
              <a:t>княжении Ивана </a:t>
            </a:r>
            <a:r>
              <a:rPr lang="ru-RU" sz="1200" dirty="0" err="1"/>
              <a:t>Калиты</a:t>
            </a:r>
            <a:r>
              <a:rPr lang="ru-RU" sz="1200" dirty="0" smtClean="0"/>
              <a:t>.</a:t>
            </a:r>
          </a:p>
          <a:p>
            <a:pPr marL="17463" indent="163513"/>
            <a:endParaRPr lang="ru-RU" dirty="0" smtClean="0"/>
          </a:p>
          <a:p>
            <a:pPr marL="17463" indent="163513" algn="just"/>
            <a:r>
              <a:rPr lang="ru-RU" sz="1200" b="1" dirty="0" err="1" smtClean="0"/>
              <a:t>Костылев</a:t>
            </a:r>
            <a:r>
              <a:rPr lang="ru-RU" sz="1200" b="1" dirty="0"/>
              <a:t>, </a:t>
            </a:r>
            <a:r>
              <a:rPr lang="ru-RU" sz="1200" b="1" dirty="0" smtClean="0"/>
              <a:t>В.</a:t>
            </a:r>
            <a:r>
              <a:rPr lang="ru-RU" sz="1200" b="1" dirty="0"/>
              <a:t> </a:t>
            </a:r>
            <a:r>
              <a:rPr lang="ru-RU" sz="1200" b="1" dirty="0" smtClean="0"/>
              <a:t>И.</a:t>
            </a:r>
            <a:r>
              <a:rPr lang="ru-RU" sz="1200" b="1" dirty="0"/>
              <a:t> </a:t>
            </a:r>
            <a:r>
              <a:rPr lang="ru-RU" sz="1200" b="1" dirty="0" smtClean="0"/>
              <a:t>Иван</a:t>
            </a:r>
            <a:r>
              <a:rPr lang="ru-RU" sz="1200" b="1" dirty="0"/>
              <a:t> </a:t>
            </a:r>
            <a:r>
              <a:rPr lang="ru-RU" sz="1200" b="1" dirty="0" smtClean="0"/>
              <a:t>Грозный </a:t>
            </a:r>
            <a:r>
              <a:rPr lang="ru-RU" sz="1200" b="1" dirty="0"/>
              <a:t>: </a:t>
            </a:r>
            <a:r>
              <a:rPr lang="ru-RU" sz="1200" b="1" dirty="0" smtClean="0"/>
              <a:t>ист. </a:t>
            </a:r>
            <a:r>
              <a:rPr lang="ru-RU" sz="1200" b="1" dirty="0"/>
              <a:t>роман : в 2 томах / Валентин Костылев. </a:t>
            </a:r>
            <a:r>
              <a:rPr lang="ru-RU" sz="1200" b="1" dirty="0"/>
              <a:t>– </a:t>
            </a:r>
            <a:r>
              <a:rPr lang="ru-RU" sz="1200" b="1" dirty="0"/>
              <a:t>Москва : АСТ : </a:t>
            </a:r>
            <a:r>
              <a:rPr lang="ru-RU" sz="1200" b="1" dirty="0" err="1" smtClean="0"/>
              <a:t>Астрель</a:t>
            </a:r>
            <a:r>
              <a:rPr lang="ru-RU" sz="1200" b="1" dirty="0" smtClean="0"/>
              <a:t>.</a:t>
            </a:r>
          </a:p>
          <a:p>
            <a:pPr marL="17463" indent="163513" algn="just"/>
            <a:r>
              <a:rPr lang="ru-RU" sz="1200" b="1" spc="-10" dirty="0" smtClean="0"/>
              <a:t>Т</a:t>
            </a:r>
            <a:r>
              <a:rPr lang="ru-RU" sz="1200" b="1" spc="-10" dirty="0"/>
              <a:t>. 1, Кн. 1 : Москва в походе ; Кн. 2 : Море. </a:t>
            </a:r>
            <a:r>
              <a:rPr lang="ru-RU" sz="1200" b="1" spc="-10" dirty="0"/>
              <a:t>– </a:t>
            </a:r>
            <a:r>
              <a:rPr lang="ru-RU" sz="1200" b="1" spc="-10" dirty="0"/>
              <a:t>2010. </a:t>
            </a:r>
            <a:r>
              <a:rPr lang="ru-RU" sz="1200" b="1" spc="-10" dirty="0" smtClean="0"/>
              <a:t>– 631 с.</a:t>
            </a:r>
          </a:p>
          <a:p>
            <a:pPr marL="17463" indent="163513" algn="just"/>
            <a:r>
              <a:rPr lang="ru-RU" sz="1200" b="1" spc="-30" dirty="0" smtClean="0"/>
              <a:t>Т</a:t>
            </a:r>
            <a:r>
              <a:rPr lang="ru-RU" sz="1200" b="1" spc="-30" dirty="0"/>
              <a:t>. 2, Кн. 2 : Море ; Кн. 3 : Невская твердыня. </a:t>
            </a:r>
            <a:r>
              <a:rPr lang="ru-RU" sz="1200" b="1" spc="-30" dirty="0"/>
              <a:t>–</a:t>
            </a:r>
            <a:r>
              <a:rPr lang="ru-RU" sz="1200" b="1" spc="-30" dirty="0" smtClean="0"/>
              <a:t> </a:t>
            </a:r>
            <a:r>
              <a:rPr lang="ru-RU" sz="1200" b="1" spc="-30" dirty="0"/>
              <a:t>2010. – 635 с</a:t>
            </a:r>
            <a:r>
              <a:rPr lang="ru-RU" sz="1200" b="1" spc="-30" dirty="0" smtClean="0"/>
              <a:t>.</a:t>
            </a:r>
          </a:p>
          <a:p>
            <a:pPr marL="17463" indent="163513" algn="just"/>
            <a:endParaRPr lang="ru-RU" sz="800" b="1" dirty="0"/>
          </a:p>
          <a:p>
            <a:pPr marL="17463" indent="163513" algn="just"/>
            <a:r>
              <a:rPr lang="ru-RU" sz="1200" dirty="0"/>
              <a:t>В знаменитой исторической трилогии </a:t>
            </a:r>
            <a:r>
              <a:rPr lang="ru-RU" sz="1200" dirty="0" smtClean="0"/>
              <a:t>«Иван Грозный» </a:t>
            </a:r>
            <a:r>
              <a:rPr lang="ru-RU" sz="1200" dirty="0"/>
              <a:t>известного русского писателя В</a:t>
            </a:r>
            <a:r>
              <a:rPr lang="ru-RU" sz="1200" dirty="0" smtClean="0"/>
              <a:t>. И. Костылева </a:t>
            </a:r>
            <a:r>
              <a:rPr lang="ru-RU" sz="1200" dirty="0"/>
              <a:t>изображается государственная деятельность Грозного царя, освещенная идеей борьбы за единую Русь, за централизованное государство, за укрепление международного положения России. Автор изображает Ивана Грозного как сына своей эпохи, с присущими ему чертами жестокости, вспыльчивости, суевериями. Одновременно Грозный выступает в романе как человек с сильной волей и характером, как </a:t>
            </a:r>
            <a:r>
              <a:rPr lang="ru-RU" sz="1200" dirty="0" smtClean="0"/>
              <a:t>выдающийся </a:t>
            </a:r>
            <a:r>
              <a:rPr lang="ru-RU" sz="1200" dirty="0"/>
              <a:t>исторический деятель.</a:t>
            </a:r>
          </a:p>
        </p:txBody>
      </p:sp>
      <p:pic>
        <p:nvPicPr>
          <p:cNvPr id="5" name="Picture 2" descr="C:\Users\kuzminykhvv\Pictures\$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5" y="1124744"/>
            <a:ext cx="1674605" cy="22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oksiti.net.ru/books/5747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56" y="3861048"/>
            <a:ext cx="16592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kniga.org/uploads/posts/covers/4c/e0/medium/ivan-groznyy.-tom-i.-kniga-1.-moskva-v-pohode.-kniga-2.-more-chast-1-kostylev-valentin-17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1" y="3573016"/>
            <a:ext cx="16272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116" y="476672"/>
            <a:ext cx="7671468" cy="50405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/>
              <a:t>Эпоха преобразований</a:t>
            </a:r>
            <a:endParaRPr lang="ru-RU" sz="28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79912" y="980728"/>
            <a:ext cx="4824536" cy="5112568"/>
          </a:xfrm>
        </p:spPr>
        <p:txBody>
          <a:bodyPr>
            <a:noAutofit/>
          </a:bodyPr>
          <a:lstStyle/>
          <a:p>
            <a:pPr marL="17463" indent="249238" algn="just"/>
            <a:r>
              <a:rPr lang="ru-RU" sz="1200" b="1" dirty="0"/>
              <a:t>Герман, Ю</a:t>
            </a:r>
            <a:r>
              <a:rPr lang="ru-RU" sz="1200" b="1" dirty="0"/>
              <a:t>. П</a:t>
            </a:r>
            <a:r>
              <a:rPr lang="ru-RU" sz="1200" b="1" dirty="0"/>
              <a:t>. </a:t>
            </a:r>
            <a:r>
              <a:rPr lang="ru-RU" sz="1200" b="1" dirty="0"/>
              <a:t>Россия молодая </a:t>
            </a:r>
            <a:r>
              <a:rPr lang="ru-RU" sz="1200" b="1" dirty="0"/>
              <a:t>: </a:t>
            </a:r>
            <a:r>
              <a:rPr lang="ru-RU" sz="1200" b="1" dirty="0" smtClean="0"/>
              <a:t>роман : </a:t>
            </a:r>
            <a:r>
              <a:rPr lang="ru-RU" sz="1200" b="1" dirty="0"/>
              <a:t>в 2 томах</a:t>
            </a:r>
            <a:r>
              <a:rPr lang="ru-RU" sz="1200" b="1" dirty="0" smtClean="0"/>
              <a:t> </a:t>
            </a:r>
            <a:r>
              <a:rPr lang="ru-RU" sz="1200" b="1" dirty="0"/>
              <a:t>/ Ю. </a:t>
            </a:r>
            <a:r>
              <a:rPr lang="ru-RU" sz="1200" b="1" dirty="0"/>
              <a:t>П. </a:t>
            </a:r>
            <a:r>
              <a:rPr lang="ru-RU" sz="1200" b="1" dirty="0"/>
              <a:t>Герман. </a:t>
            </a:r>
            <a:r>
              <a:rPr lang="ru-RU" sz="1200" b="1" dirty="0"/>
              <a:t>–</a:t>
            </a:r>
            <a:r>
              <a:rPr lang="ru-RU" sz="1200" b="1" dirty="0" smtClean="0"/>
              <a:t> </a:t>
            </a:r>
            <a:r>
              <a:rPr lang="ru-RU" sz="1200" b="1" dirty="0"/>
              <a:t>Москва : </a:t>
            </a:r>
            <a:r>
              <a:rPr lang="ru-RU" sz="1200" b="1" dirty="0" err="1"/>
              <a:t>Астрель</a:t>
            </a:r>
            <a:r>
              <a:rPr lang="ru-RU" sz="1200" b="1" dirty="0"/>
              <a:t>, 2012. –</a:t>
            </a:r>
            <a:r>
              <a:rPr lang="ru-RU" sz="1200" b="1" dirty="0" smtClean="0"/>
              <a:t> </a:t>
            </a:r>
            <a:r>
              <a:rPr lang="ru-RU" sz="1200" b="1" dirty="0"/>
              <a:t>669 с.</a:t>
            </a:r>
          </a:p>
          <a:p>
            <a:endParaRPr lang="ru-RU" sz="800" b="1" dirty="0"/>
          </a:p>
          <a:p>
            <a:pPr marL="17463" indent="249238" algn="just"/>
            <a:r>
              <a:rPr lang="ru-RU" sz="1200" dirty="0"/>
              <a:t>Киносценарист и драматург Юрий Герман писал роман о начале перемен в эпоху Петра Великого более 10 лет. </a:t>
            </a:r>
            <a:r>
              <a:rPr lang="ru-RU" sz="1200" dirty="0"/>
              <a:t>Автор изучал архивы, работал в библиотеках</a:t>
            </a:r>
            <a:r>
              <a:rPr lang="ru-RU" sz="1200" dirty="0" smtClean="0"/>
              <a:t>. Исторические </a:t>
            </a:r>
            <a:r>
              <a:rPr lang="ru-RU" sz="1200" dirty="0"/>
              <a:t>события автор показывает через судьбу главных героев Ивана Рябова и </a:t>
            </a:r>
            <a:r>
              <a:rPr lang="ru-RU" sz="1200" dirty="0" err="1" smtClean="0"/>
              <a:t>Селиверста</a:t>
            </a:r>
            <a:r>
              <a:rPr lang="ru-RU" sz="1200" dirty="0" smtClean="0"/>
              <a:t> </a:t>
            </a:r>
            <a:r>
              <a:rPr lang="ru-RU" sz="1200" dirty="0"/>
              <a:t>Иевлева. </a:t>
            </a:r>
          </a:p>
          <a:p>
            <a:pPr marL="17463" indent="249238" algn="just"/>
            <a:r>
              <a:rPr lang="ru-RU" sz="1200" dirty="0"/>
              <a:t>Роман привлекает </a:t>
            </a:r>
            <a:r>
              <a:rPr lang="ru-RU" sz="1200" dirty="0" smtClean="0"/>
              <a:t>четким </a:t>
            </a:r>
            <a:r>
              <a:rPr lang="ru-RU" sz="1200" dirty="0"/>
              <a:t>изображением характеров героев и подробным описанием быта и уклада жителей Русского Севера.</a:t>
            </a:r>
          </a:p>
          <a:p>
            <a:endParaRPr lang="ru-RU" sz="1200" dirty="0" smtClean="0"/>
          </a:p>
          <a:p>
            <a:pPr marL="17463" indent="249238" algn="just"/>
            <a:r>
              <a:rPr lang="ru-RU" sz="1200" b="1" dirty="0"/>
              <a:t>Толстой</a:t>
            </a:r>
            <a:r>
              <a:rPr lang="ru-RU" sz="1200" b="1" dirty="0"/>
              <a:t>, </a:t>
            </a:r>
            <a:r>
              <a:rPr lang="ru-RU" sz="1200" b="1" dirty="0"/>
              <a:t>А. </a:t>
            </a:r>
            <a:r>
              <a:rPr lang="ru-RU" sz="1200" b="1" dirty="0" smtClean="0"/>
              <a:t>Н.</a:t>
            </a:r>
            <a:r>
              <a:rPr lang="ru-RU" sz="1200" b="1" dirty="0"/>
              <a:t> </a:t>
            </a:r>
            <a:r>
              <a:rPr lang="ru-RU" sz="1200" b="1" dirty="0" smtClean="0"/>
              <a:t>Петр</a:t>
            </a:r>
            <a:r>
              <a:rPr lang="ru-RU" sz="1200" b="1" dirty="0"/>
              <a:t> </a:t>
            </a:r>
            <a:r>
              <a:rPr lang="ru-RU" sz="1200" b="1" dirty="0"/>
              <a:t>Первый </a:t>
            </a:r>
            <a:r>
              <a:rPr lang="ru-RU" sz="1200" b="1" dirty="0" smtClean="0"/>
              <a:t>: роман / </a:t>
            </a:r>
            <a:r>
              <a:rPr lang="ru-RU" sz="1200" b="1" dirty="0"/>
              <a:t>А. Н. Толстой</a:t>
            </a:r>
            <a:r>
              <a:rPr lang="ru-RU" sz="1200" b="1" dirty="0" smtClean="0"/>
              <a:t>. </a:t>
            </a:r>
            <a:r>
              <a:rPr lang="ru-RU" sz="1200" b="1" dirty="0"/>
              <a:t>–</a:t>
            </a:r>
            <a:r>
              <a:rPr lang="ru-RU" sz="1200" b="1" dirty="0" smtClean="0"/>
              <a:t> </a:t>
            </a:r>
            <a:r>
              <a:rPr lang="ru-RU" sz="1200" b="1" dirty="0"/>
              <a:t>Москва : ЭКСМО, 1997. </a:t>
            </a:r>
            <a:r>
              <a:rPr lang="ru-RU" sz="1200" b="1" dirty="0"/>
              <a:t>– </a:t>
            </a:r>
            <a:r>
              <a:rPr lang="ru-RU" sz="1200" b="1" dirty="0" smtClean="0"/>
              <a:t>656 </a:t>
            </a:r>
            <a:r>
              <a:rPr lang="ru-RU" sz="1200" b="1" dirty="0"/>
              <a:t>с</a:t>
            </a:r>
            <a:r>
              <a:rPr lang="ru-RU" sz="1200" b="1" dirty="0" smtClean="0"/>
              <a:t>.</a:t>
            </a:r>
          </a:p>
          <a:p>
            <a:pPr marL="17463" indent="249238" algn="just"/>
            <a:endParaRPr lang="ru-RU" sz="800" b="1" dirty="0"/>
          </a:p>
          <a:p>
            <a:pPr marL="17463" indent="249238" algn="just"/>
            <a:r>
              <a:rPr lang="ru-RU" sz="1200" dirty="0" smtClean="0"/>
              <a:t>Незаконченный </a:t>
            </a:r>
            <a:r>
              <a:rPr lang="ru-RU" sz="1200" dirty="0"/>
              <a:t>исторический роман А. Н. Толстого, над которым он работал с 1929 года до самой смерти. Две первые книги были опубликованы в 1934 году. Незадолго до своей смерти, в 1943 </a:t>
            </a:r>
            <a:r>
              <a:rPr lang="ru-RU" sz="1200" dirty="0" smtClean="0"/>
              <a:t>году автор </a:t>
            </a:r>
            <a:r>
              <a:rPr lang="ru-RU" sz="1200" dirty="0"/>
              <a:t>начал работу над третьей книгой, но успел довести роман только до событий 1704 года. </a:t>
            </a:r>
            <a:endParaRPr lang="ru-RU" sz="1200" dirty="0" smtClean="0"/>
          </a:p>
          <a:p>
            <a:pPr marL="17463" indent="249238" algn="just"/>
            <a:r>
              <a:rPr lang="ru-RU" sz="1200" dirty="0" smtClean="0"/>
              <a:t>В </a:t>
            </a:r>
            <a:r>
              <a:rPr lang="ru-RU" sz="1200" dirty="0"/>
              <a:t>этой книге такой мощный импульс гордости за страну, такая сила характеров, такое желание идти вперед, не пасуя перед трудностями, не опуская руки </a:t>
            </a:r>
            <a:r>
              <a:rPr lang="ru-RU" sz="1200" dirty="0" smtClean="0"/>
              <a:t>перед, казалось, </a:t>
            </a:r>
            <a:r>
              <a:rPr lang="ru-RU" sz="1200" dirty="0"/>
              <a:t>непреодолимыми силами, что поневоле проникаешься его духом, вливаешься в его настрой так, что оторваться </a:t>
            </a:r>
            <a:r>
              <a:rPr lang="ru-RU" sz="1200" dirty="0" smtClean="0"/>
              <a:t>невозможно.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5" name="Picture 8" descr="C:\Users\kuzminykhvv\Pictures\2112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052736"/>
            <a:ext cx="15692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kuzminykhvv\Pictures\07QE7j7_CQ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7" y="1052736"/>
            <a:ext cx="156929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uzminykhvv\Pictures\a_ignore_q_80_w_1000_c_limit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1" y="3451076"/>
            <a:ext cx="1903395" cy="24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8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3928" y="476672"/>
            <a:ext cx="4680520" cy="5688632"/>
          </a:xfrm>
        </p:spPr>
        <p:txBody>
          <a:bodyPr>
            <a:noAutofit/>
          </a:bodyPr>
          <a:lstStyle/>
          <a:p>
            <a:pPr marL="17463" indent="249238" algn="just"/>
            <a:r>
              <a:rPr lang="ru-RU" sz="1200" b="1" dirty="0"/>
              <a:t>Пикуль</a:t>
            </a:r>
            <a:r>
              <a:rPr lang="ru-RU" sz="1200" b="1" dirty="0"/>
              <a:t>, </a:t>
            </a:r>
            <a:r>
              <a:rPr lang="ru-RU" sz="1200" b="1" dirty="0"/>
              <a:t>В</a:t>
            </a:r>
            <a:r>
              <a:rPr lang="ru-RU" sz="1200" b="1" dirty="0" smtClean="0"/>
              <a:t>. С</a:t>
            </a:r>
            <a:r>
              <a:rPr lang="ru-RU" sz="1200" b="1" dirty="0"/>
              <a:t>.</a:t>
            </a:r>
            <a:r>
              <a:rPr lang="ru-RU" sz="1200" b="1" dirty="0"/>
              <a:t> Фаворит </a:t>
            </a:r>
            <a:r>
              <a:rPr lang="ru-RU" sz="1200" b="1" dirty="0"/>
              <a:t>: </a:t>
            </a:r>
            <a:r>
              <a:rPr lang="ru-RU" sz="1200" b="1" dirty="0"/>
              <a:t>роман-хроника </a:t>
            </a:r>
            <a:r>
              <a:rPr lang="ru-RU" sz="1200" b="1" spc="-10" dirty="0"/>
              <a:t>времен Екатерины II </a:t>
            </a:r>
            <a:r>
              <a:rPr lang="ru-RU" sz="1200" b="1" spc="-10" dirty="0" smtClean="0"/>
              <a:t>: в </a:t>
            </a:r>
            <a:r>
              <a:rPr lang="ru-RU" sz="1200" b="1" spc="-10" dirty="0"/>
              <a:t>2 </a:t>
            </a:r>
            <a:r>
              <a:rPr lang="ru-RU" sz="1200" b="1" spc="-10" dirty="0" smtClean="0"/>
              <a:t>томах </a:t>
            </a:r>
            <a:r>
              <a:rPr lang="ru-RU" sz="1200" b="1" spc="-10" dirty="0"/>
              <a:t>/ В. С. </a:t>
            </a:r>
            <a:r>
              <a:rPr lang="ru-RU" sz="1200" b="1" spc="-10" dirty="0" smtClean="0"/>
              <a:t>Пикуль. </a:t>
            </a:r>
            <a:r>
              <a:rPr lang="ru-RU" sz="1200" b="1" spc="-10" dirty="0"/>
              <a:t>–</a:t>
            </a:r>
            <a:r>
              <a:rPr lang="ru-RU" sz="1200" b="1" spc="-10" dirty="0" smtClean="0"/>
              <a:t> </a:t>
            </a:r>
            <a:r>
              <a:rPr lang="ru-RU" sz="1200" b="1" dirty="0"/>
              <a:t>Москва : Панорама, 1995. </a:t>
            </a:r>
            <a:r>
              <a:rPr lang="ru-RU" sz="1200" b="1" dirty="0"/>
              <a:t>–</a:t>
            </a:r>
            <a:r>
              <a:rPr lang="ru-RU" sz="1200" b="1" dirty="0" smtClean="0"/>
              <a:t> </a:t>
            </a:r>
            <a:r>
              <a:rPr lang="ru-RU" sz="1200" b="1" dirty="0"/>
              <a:t>525 с.</a:t>
            </a:r>
            <a:endParaRPr lang="ru-RU" sz="1200" b="1" dirty="0"/>
          </a:p>
          <a:p>
            <a:endParaRPr lang="ru-RU" sz="800" b="1" dirty="0"/>
          </a:p>
          <a:p>
            <a:pPr marL="17463" indent="249238" algn="just"/>
            <a:r>
              <a:rPr lang="ru-RU" sz="1200" dirty="0"/>
              <a:t>Роман </a:t>
            </a:r>
            <a:r>
              <a:rPr lang="ru-RU" sz="1200" dirty="0" smtClean="0"/>
              <a:t>«Фаворит» </a:t>
            </a:r>
            <a:r>
              <a:rPr lang="ru-RU" sz="1200" dirty="0"/>
              <a:t>–</a:t>
            </a:r>
            <a:r>
              <a:rPr lang="ru-RU" sz="1200" b="1" dirty="0"/>
              <a:t> </a:t>
            </a:r>
            <a:r>
              <a:rPr lang="ru-RU" sz="1200" dirty="0" smtClean="0"/>
              <a:t>многоплановое </a:t>
            </a:r>
            <a:r>
              <a:rPr lang="ru-RU" sz="1200" dirty="0"/>
              <a:t>произведение, </a:t>
            </a:r>
            <a:r>
              <a:rPr lang="ru-RU" sz="1200" dirty="0"/>
              <a:t>в котором</a:t>
            </a:r>
            <a:r>
              <a:rPr lang="ru-RU" sz="1200" dirty="0" smtClean="0"/>
              <a:t> дано </a:t>
            </a:r>
            <a:r>
              <a:rPr lang="ru-RU" sz="1200" dirty="0"/>
              <a:t>широкое полотно жизни России второй половины XVIII века. Автор изображает эпоху через </a:t>
            </a:r>
            <a:r>
              <a:rPr lang="ru-RU" sz="1200" dirty="0" smtClean="0"/>
              <a:t>действия </a:t>
            </a:r>
            <a:r>
              <a:rPr lang="ru-RU" sz="1200" dirty="0"/>
              <a:t>главного героя </a:t>
            </a:r>
            <a:r>
              <a:rPr lang="ru-RU" sz="1200" dirty="0"/>
              <a:t>– светлейшего </a:t>
            </a:r>
            <a:r>
              <a:rPr lang="ru-RU" sz="1200" dirty="0" smtClean="0"/>
              <a:t>князя Григория </a:t>
            </a:r>
            <a:r>
              <a:rPr lang="ru-RU" sz="1200" dirty="0"/>
              <a:t>Александровича </a:t>
            </a:r>
            <a:r>
              <a:rPr lang="ru-RU" sz="1200" dirty="0" smtClean="0"/>
              <a:t>Потемкина Таврического</a:t>
            </a:r>
            <a:r>
              <a:rPr lang="ru-RU" sz="1200" dirty="0"/>
              <a:t>, фаворита Екатерины II; человека сложного, во многом противоречивого, но, безусловно, талантливого и умного, решительно вторгавшегося </a:t>
            </a:r>
            <a:r>
              <a:rPr lang="ru-RU" sz="1200" dirty="0"/>
              <a:t>в государственные</a:t>
            </a:r>
            <a:r>
              <a:rPr lang="ru-RU" sz="1200" dirty="0" smtClean="0"/>
              <a:t> </a:t>
            </a:r>
            <a:r>
              <a:rPr lang="ru-RU" sz="1200" dirty="0"/>
              <a:t>дела и видевшего свой долг в служении России.</a:t>
            </a:r>
          </a:p>
          <a:p>
            <a:pPr marL="17463" indent="249238"/>
            <a:r>
              <a:rPr lang="ru-RU" sz="1200" dirty="0"/>
              <a:t>    </a:t>
            </a:r>
            <a:endParaRPr lang="ru-RU" sz="1200" dirty="0" smtClean="0"/>
          </a:p>
          <a:p>
            <a:endParaRPr lang="ru-RU" sz="1200" b="1" dirty="0"/>
          </a:p>
          <a:p>
            <a:pPr marL="17463" indent="249238" algn="just"/>
            <a:r>
              <a:rPr lang="ru-RU" sz="1200" b="1" spc="-10" dirty="0"/>
              <a:t>Пикуль</a:t>
            </a:r>
            <a:r>
              <a:rPr lang="ru-RU" sz="1200" b="1" spc="-10" dirty="0"/>
              <a:t>, </a:t>
            </a:r>
            <a:r>
              <a:rPr lang="ru-RU" sz="1200" b="1" spc="-10" dirty="0"/>
              <a:t>В. С.</a:t>
            </a:r>
            <a:r>
              <a:rPr lang="ru-RU" sz="1200" b="1" spc="-10" dirty="0"/>
              <a:t> </a:t>
            </a:r>
            <a:r>
              <a:rPr lang="ru-RU" sz="1200" b="1" spc="-10" dirty="0"/>
              <a:t>Пером</a:t>
            </a:r>
            <a:r>
              <a:rPr lang="ru-RU" sz="1200" b="1" spc="-10" dirty="0"/>
              <a:t> и шпагой </a:t>
            </a:r>
            <a:r>
              <a:rPr lang="ru-RU" sz="1200" b="1" spc="-10" dirty="0"/>
              <a:t> </a:t>
            </a:r>
            <a:r>
              <a:rPr lang="ru-RU" sz="1200" b="1" spc="-10" dirty="0"/>
              <a:t>; Битва железных канцлеров : [романы] / В. </a:t>
            </a:r>
            <a:r>
              <a:rPr lang="ru-RU" sz="1200" b="1" spc="-10" dirty="0" smtClean="0"/>
              <a:t>С. Пикуль</a:t>
            </a:r>
            <a:r>
              <a:rPr lang="ru-RU" sz="1200" b="1" spc="-10" dirty="0"/>
              <a:t>. </a:t>
            </a:r>
            <a:r>
              <a:rPr lang="ru-RU" sz="1200" b="1" dirty="0"/>
              <a:t>– </a:t>
            </a:r>
            <a:r>
              <a:rPr lang="ru-RU" sz="1200" b="1" spc="-10" dirty="0" smtClean="0"/>
              <a:t>Москва </a:t>
            </a:r>
            <a:r>
              <a:rPr lang="ru-RU" sz="1200" b="1" spc="-10" dirty="0"/>
              <a:t>: Вече : АСТ, 2003. </a:t>
            </a:r>
            <a:r>
              <a:rPr lang="ru-RU" sz="1200" b="1" spc="-10" dirty="0"/>
              <a:t>– 669 с.</a:t>
            </a:r>
          </a:p>
          <a:p>
            <a:endParaRPr lang="ru-RU" sz="800" b="1" dirty="0"/>
          </a:p>
          <a:p>
            <a:pPr marL="17463" indent="249238" algn="just"/>
            <a:r>
              <a:rPr lang="ru-RU" sz="1200" dirty="0"/>
              <a:t>Одно из самых значительных произведений в творческом наследии В</a:t>
            </a:r>
            <a:r>
              <a:rPr lang="ru-RU" sz="1200" dirty="0" smtClean="0"/>
              <a:t>. Пикуля</a:t>
            </a:r>
            <a:r>
              <a:rPr lang="ru-RU" sz="1200" dirty="0"/>
              <a:t>. Роман, который был признан классикой </a:t>
            </a:r>
            <a:r>
              <a:rPr lang="ru-RU" sz="1200" dirty="0" smtClean="0"/>
              <a:t>отечественной исторической прозы</a:t>
            </a:r>
            <a:r>
              <a:rPr lang="ru-RU" sz="1200" dirty="0" smtClean="0"/>
              <a:t>.</a:t>
            </a:r>
            <a:endParaRPr lang="ru-RU" sz="1200" dirty="0" smtClean="0"/>
          </a:p>
          <a:p>
            <a:pPr marL="17463" indent="249238" algn="just"/>
            <a:r>
              <a:rPr lang="ru-RU" sz="1200" dirty="0" smtClean="0"/>
              <a:t>Один </a:t>
            </a:r>
            <a:r>
              <a:rPr lang="ru-RU" sz="1200" dirty="0"/>
              <a:t>из интереснейших и </a:t>
            </a:r>
            <a:r>
              <a:rPr lang="ru-RU" sz="1200" dirty="0" smtClean="0"/>
              <a:t>неоднозначных </a:t>
            </a:r>
            <a:r>
              <a:rPr lang="ru-RU" sz="1200" dirty="0"/>
              <a:t>моментов российской истории XVIII </a:t>
            </a:r>
            <a:r>
              <a:rPr lang="ru-RU" sz="1200" dirty="0" smtClean="0"/>
              <a:t>века </a:t>
            </a:r>
            <a:r>
              <a:rPr lang="ru-RU" sz="1200" dirty="0"/>
              <a:t>– </a:t>
            </a:r>
            <a:r>
              <a:rPr lang="ru-RU" sz="1200" dirty="0"/>
              <a:t>участие России в Семилетней войне </a:t>
            </a:r>
            <a:r>
              <a:rPr lang="ru-RU" sz="1200" dirty="0"/>
              <a:t>– </a:t>
            </a:r>
            <a:r>
              <a:rPr lang="ru-RU" sz="1200" dirty="0"/>
              <a:t>обращается под гениальным пером Пикуля в сложную, многогранную и бесконечно увлекательную мозаику придворных и политических интриг, стратегических находок и прежде всего </a:t>
            </a:r>
            <a:r>
              <a:rPr lang="ru-RU" sz="1200" dirty="0"/>
              <a:t>– </a:t>
            </a:r>
            <a:r>
              <a:rPr lang="ru-RU" sz="1200" dirty="0"/>
              <a:t>шпионажа и </a:t>
            </a:r>
            <a:r>
              <a:rPr lang="ru-RU" sz="1200" dirty="0" smtClean="0"/>
              <a:t>«секретной </a:t>
            </a:r>
            <a:r>
              <a:rPr lang="ru-RU" sz="1200" dirty="0" smtClean="0"/>
              <a:t>дипломатии».</a:t>
            </a:r>
            <a:endParaRPr lang="ru-RU" sz="1200" dirty="0"/>
          </a:p>
        </p:txBody>
      </p:sp>
      <p:pic>
        <p:nvPicPr>
          <p:cNvPr id="1026" name="Picture 2" descr="C:\Users\kuzminykhvv\Pictures\1003213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1637351" cy="23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zminykhvv\Pictures\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1656184" cy="23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zminykhvv\Pictures\img_9320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175054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09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192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                    Виртуальная выставка                  История России  в романах</vt:lpstr>
      <vt:lpstr> Родина моя милая, Отчизна моя любимая... Славное у тебя прошлое, Светлое впереди и хорошее! Имя полное кротости Я произношу с гордостью!!!  А. Денисов </vt:lpstr>
      <vt:lpstr>Древняя Русь</vt:lpstr>
      <vt:lpstr>Презентация PowerPoint</vt:lpstr>
      <vt:lpstr>Презентация PowerPoint</vt:lpstr>
      <vt:lpstr>          Средневековая Русь</vt:lpstr>
      <vt:lpstr>Московские государи</vt:lpstr>
      <vt:lpstr>Эпоха преобразований</vt:lpstr>
      <vt:lpstr>Презентация PowerPoint</vt:lpstr>
      <vt:lpstr>  Великие битвы – великие войны</vt:lpstr>
      <vt:lpstr>На страницах – Первая мировая…</vt:lpstr>
      <vt:lpstr>О героях былых времен…</vt:lpstr>
      <vt:lpstr>История состоит не только из войн</vt:lpstr>
      <vt:lpstr>         Представленные книги  ждут вас в фондах Государственной библиотеки Югры!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«Богатство Пушкинского слога» (А.С. Пушкина)</dc:title>
  <dc:creator>Кузьминых Виолетта Валерьевна</dc:creator>
  <cp:lastModifiedBy>retr0 kululu-mululu</cp:lastModifiedBy>
  <cp:revision>213</cp:revision>
  <dcterms:created xsi:type="dcterms:W3CDTF">2020-05-20T06:47:31Z</dcterms:created>
  <dcterms:modified xsi:type="dcterms:W3CDTF">2020-06-10T09:11:56Z</dcterms:modified>
</cp:coreProperties>
</file>