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006714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458000"/>
            <a:ext cx="7632231" cy="5399998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393550" y="1840375"/>
            <a:ext cx="8356800" cy="20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ru-RU" sz="3959" b="1">
                <a:solidFill>
                  <a:srgbClr val="693278"/>
                </a:solidFill>
              </a:rPr>
              <a:t>Обзор изменений</a:t>
            </a:r>
            <a:endParaRPr sz="3959" b="1">
              <a:solidFill>
                <a:srgbClr val="693278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ru-RU" sz="3959" b="1">
                <a:solidFill>
                  <a:srgbClr val="693278"/>
                </a:solidFill>
              </a:rPr>
              <a:t>в нормативно-правовом пространстве библиотеки</a:t>
            </a:r>
            <a:br>
              <a:rPr lang="ru-RU" sz="3959" b="1">
                <a:solidFill>
                  <a:srgbClr val="693278"/>
                </a:solidFill>
              </a:rPr>
            </a:br>
            <a:r>
              <a:rPr lang="ru-RU" sz="3959" b="1">
                <a:solidFill>
                  <a:srgbClr val="693278"/>
                </a:solidFill>
              </a:rPr>
              <a:t> (2 кв. 2018 г.)</a:t>
            </a:r>
            <a:endParaRPr sz="3959" b="1">
              <a:solidFill>
                <a:srgbClr val="693278"/>
              </a:solidFill>
            </a:endParaRPr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38831" y="332656"/>
            <a:ext cx="2837624" cy="82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998822" y="444930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r">
              <a:spcBef>
                <a:spcPct val="0"/>
              </a:spcBef>
              <a:buClrTx/>
              <a:defRPr/>
            </a:pPr>
            <a:r>
              <a:rPr lang="ru-RU" b="1" kern="1200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Волженина Светлана Юрьевна,</a:t>
            </a:r>
          </a:p>
          <a:p>
            <a:pPr lvl="0" algn="r">
              <a:spcBef>
                <a:spcPct val="0"/>
              </a:spcBef>
              <a:buClrTx/>
              <a:defRPr/>
            </a:pPr>
            <a:r>
              <a:rPr lang="ru-RU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заместитель директора по научно-методической деятельности Государственной библиотеки Югры</a:t>
            </a:r>
            <a:endParaRPr lang="ru-RU" kern="1200" dirty="0">
              <a:solidFill>
                <a:srgbClr val="693278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3" y="388386"/>
            <a:ext cx="9144003" cy="646961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200"/>
              <a:buChar char="•"/>
            </a:pPr>
            <a:r>
              <a:rPr lang="ru-RU" b="1">
                <a:solidFill>
                  <a:srgbClr val="7030A0"/>
                </a:solidFill>
              </a:rPr>
              <a:t>«Майский» Указ Президента РФ</a:t>
            </a:r>
            <a:endParaRPr>
              <a:solidFill>
                <a:srgbClr val="7030A0"/>
              </a:solidFill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>
              <a:solidFill>
                <a:srgbClr val="7030A0"/>
              </a:solidFill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7030A0"/>
              </a:buClr>
              <a:buSzPts val="3200"/>
              <a:buChar char="•"/>
            </a:pPr>
            <a:r>
              <a:rPr lang="ru-RU" b="1">
                <a:solidFill>
                  <a:srgbClr val="7030A0"/>
                </a:solidFill>
              </a:rPr>
              <a:t>Независимая оценка качества</a:t>
            </a:r>
            <a:endParaRPr>
              <a:solidFill>
                <a:srgbClr val="7030A0"/>
              </a:solidFill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>
              <a:solidFill>
                <a:srgbClr val="7030A0"/>
              </a:solidFill>
            </a:endParaRPr>
          </a:p>
        </p:txBody>
      </p:sp>
      <p:pic>
        <p:nvPicPr>
          <p:cNvPr id="93" name="Google Shape;93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304" y="260648"/>
            <a:ext cx="577288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3" y="388386"/>
            <a:ext cx="9144003" cy="6469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304" y="260648"/>
            <a:ext cx="577288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>
                <a:solidFill>
                  <a:srgbClr val="693278"/>
                </a:solidFill>
              </a:rPr>
              <a:t>Указ Президента РФ от 07.05.2018 г. № 204</a:t>
            </a:r>
            <a:br>
              <a:rPr lang="ru-RU" sz="2000">
                <a:solidFill>
                  <a:srgbClr val="693278"/>
                </a:solidFill>
              </a:rPr>
            </a:br>
            <a:r>
              <a:rPr lang="ru-RU" sz="2000">
                <a:solidFill>
                  <a:srgbClr val="693278"/>
                </a:solidFill>
              </a:rPr>
              <a:t>«О национальных целях и стратегических задачах развития </a:t>
            </a:r>
            <a:br>
              <a:rPr lang="ru-RU" sz="2000">
                <a:solidFill>
                  <a:srgbClr val="693278"/>
                </a:solidFill>
              </a:rPr>
            </a:br>
            <a:r>
              <a:rPr lang="ru-RU" sz="2000">
                <a:solidFill>
                  <a:srgbClr val="693278"/>
                </a:solidFill>
              </a:rPr>
              <a:t>Российской Федерации на период до 2024 года»</a:t>
            </a:r>
            <a:br>
              <a:rPr lang="ru-RU" sz="2000">
                <a:solidFill>
                  <a:srgbClr val="693278"/>
                </a:solidFill>
              </a:rPr>
            </a:br>
            <a:endParaRPr sz="2000">
              <a:solidFill>
                <a:srgbClr val="693278"/>
              </a:solidFill>
            </a:endParaRPr>
          </a:p>
        </p:txBody>
      </p:sp>
      <p:sp>
        <p:nvSpPr>
          <p:cNvPr id="101" name="Google Shape;101;p15"/>
          <p:cNvSpPr txBox="1">
            <a:spLocks noGrp="1"/>
          </p:cNvSpPr>
          <p:nvPr>
            <p:ph type="body" idx="1"/>
          </p:nvPr>
        </p:nvSpPr>
        <p:spPr>
          <a:xfrm>
            <a:off x="381000" y="12078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280" dirty="0">
                <a:solidFill>
                  <a:srgbClr val="7030A0"/>
                </a:solidFill>
              </a:rPr>
              <a:t>Правительству Российской Федерации:</a:t>
            </a:r>
            <a:endParaRPr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280" dirty="0">
                <a:solidFill>
                  <a:srgbClr val="7030A0"/>
                </a:solidFill>
              </a:rPr>
              <a:t>а) утвердить</a:t>
            </a:r>
            <a:r>
              <a:rPr lang="ru-RU" sz="1280" dirty="0">
                <a:solidFill>
                  <a:schemeClr val="accent3"/>
                </a:solidFill>
              </a:rPr>
              <a:t> до 1 октября 2018 года основные направления деятельности Правительства Российской Федерации на период до 2024 года и прогноз социально-экономического развития Российской Федерации на период </a:t>
            </a:r>
            <a:r>
              <a:rPr lang="ru-RU" sz="1280" dirty="0" smtClean="0">
                <a:solidFill>
                  <a:schemeClr val="accent3"/>
                </a:solidFill>
              </a:rPr>
              <a:t>                      до </a:t>
            </a:r>
            <a:r>
              <a:rPr lang="ru-RU" sz="1280" dirty="0">
                <a:solidFill>
                  <a:schemeClr val="accent3"/>
                </a:solidFill>
              </a:rPr>
              <a:t>2024 года,</a:t>
            </a:r>
            <a:r>
              <a:rPr lang="ru-RU" sz="1280" dirty="0">
                <a:solidFill>
                  <a:srgbClr val="FF0000"/>
                </a:solidFill>
              </a:rPr>
              <a:t> </a:t>
            </a:r>
            <a:r>
              <a:rPr lang="ru-RU" sz="1280" dirty="0">
                <a:solidFill>
                  <a:srgbClr val="7030A0"/>
                </a:solidFill>
              </a:rPr>
              <a:t>предусмотрев механизмы и ресурсное обеспечение достижения национальных целей, определенных пунктом 1 настоящего Указа;</a:t>
            </a:r>
            <a:endParaRPr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280" dirty="0">
                <a:solidFill>
                  <a:srgbClr val="7030A0"/>
                </a:solidFill>
              </a:rPr>
              <a:t>б) в соответствии с национальными целями, определенными пунктом 1 настоящего Указа, разработать (скорректировать) совместно с органами государственной власти субъектов Российской Федерации и </a:t>
            </a:r>
            <a:r>
              <a:rPr lang="ru-RU" sz="1280" b="1" dirty="0">
                <a:solidFill>
                  <a:srgbClr val="7030A0"/>
                </a:solidFill>
              </a:rPr>
              <a:t>представить до 1 октября 2018 года </a:t>
            </a:r>
            <a:r>
              <a:rPr lang="ru-RU" sz="1280" dirty="0">
                <a:solidFill>
                  <a:srgbClr val="7030A0"/>
                </a:solidFill>
              </a:rPr>
              <a:t>для рассмотрения на заседании Совета при Президенте Российской Федерации по стратегическому развитию и приоритетным проектам </a:t>
            </a:r>
            <a:r>
              <a:rPr lang="ru-RU" sz="1280" b="1" dirty="0">
                <a:solidFill>
                  <a:srgbClr val="7030A0"/>
                </a:solidFill>
              </a:rPr>
              <a:t>национальные проекты (программы)</a:t>
            </a:r>
            <a:r>
              <a:rPr lang="ru-RU" sz="1280" dirty="0">
                <a:solidFill>
                  <a:srgbClr val="7030A0"/>
                </a:solidFill>
              </a:rPr>
              <a:t> по следующим направлениям: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демография;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здравоохранение;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образование;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жилье и городская среда;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экология;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безопасные и качественные автомобильные дороги;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производительность труда и поддержка занятости;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наука;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цифровая экономика;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b="1" dirty="0">
                <a:solidFill>
                  <a:srgbClr val="7030A0"/>
                </a:solidFill>
              </a:rPr>
              <a:t>культура;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малое и среднее предпринимательство и поддержка индивидуальной предпринимательской инициативы;</a:t>
            </a:r>
            <a:endParaRPr dirty="0">
              <a:solidFill>
                <a:srgbClr val="7030A0"/>
              </a:solidFill>
            </a:endParaRPr>
          </a:p>
          <a:p>
            <a:pPr marL="342900" lvl="0" indent="-34290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rgbClr val="7030A0"/>
              </a:buClr>
              <a:buSzPts val="1280"/>
              <a:buChar char="•"/>
            </a:pPr>
            <a:r>
              <a:rPr lang="ru-RU" sz="1280" dirty="0">
                <a:solidFill>
                  <a:srgbClr val="7030A0"/>
                </a:solidFill>
              </a:rPr>
              <a:t>международная кооперация и экспорт.</a:t>
            </a:r>
            <a:endParaRPr dirty="0">
              <a:solidFill>
                <a:srgbClr val="7030A0"/>
              </a:solidFill>
            </a:endParaRPr>
          </a:p>
          <a:p>
            <a:pPr marL="342900" lvl="0" indent="-26162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endParaRPr sz="128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3" y="388386"/>
            <a:ext cx="9144003" cy="646961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6"/>
          <p:cNvSpPr/>
          <p:nvPr/>
        </p:nvSpPr>
        <p:spPr>
          <a:xfrm>
            <a:off x="486125" y="1041725"/>
            <a:ext cx="8229600" cy="483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6"/>
          <p:cNvSpPr txBox="1">
            <a:spLocks noGrp="1"/>
          </p:cNvSpPr>
          <p:nvPr>
            <p:ph type="body" idx="1"/>
          </p:nvPr>
        </p:nvSpPr>
        <p:spPr>
          <a:xfrm>
            <a:off x="457200" y="980648"/>
            <a:ext cx="8229600" cy="48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Правительству Российской Федерации при разработке национальной программы в сфере культуры обратить особое внимание на необходимость:</a:t>
            </a:r>
            <a:endParaRPr sz="1500"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а) укрепления российской гражданской идентичности на основе духовно-нравственных </a:t>
            </a:r>
            <a:r>
              <a:rPr lang="ru-RU" sz="1500" dirty="0" smtClean="0">
                <a:solidFill>
                  <a:srgbClr val="7030A0"/>
                </a:solidFill>
              </a:rPr>
              <a:t>                       и </a:t>
            </a:r>
            <a:r>
              <a:rPr lang="ru-RU" sz="1500" dirty="0">
                <a:solidFill>
                  <a:srgbClr val="7030A0"/>
                </a:solidFill>
              </a:rPr>
              <a:t>культурных ценностей народов Российской Федерации;</a:t>
            </a: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б) создания (реконструкции) </a:t>
            </a:r>
            <a:r>
              <a:rPr lang="ru-RU" sz="1500" b="1" dirty="0" smtClean="0">
                <a:solidFill>
                  <a:srgbClr val="7030A0"/>
                </a:solidFill>
              </a:rPr>
              <a:t>культурно-образовательных </a:t>
            </a:r>
            <a:r>
              <a:rPr lang="ru-RU" sz="1500" dirty="0" smtClean="0">
                <a:solidFill>
                  <a:srgbClr val="7030A0"/>
                </a:solidFill>
              </a:rPr>
              <a:t>и </a:t>
            </a:r>
            <a:r>
              <a:rPr lang="ru-RU" sz="1500" dirty="0">
                <a:solidFill>
                  <a:srgbClr val="7030A0"/>
                </a:solidFill>
              </a:rPr>
              <a:t>музейных комплексов, включающих в себя концертные залы, театральные, музыкальные, </a:t>
            </a:r>
            <a:r>
              <a:rPr lang="ru-RU" sz="1500" dirty="0" smtClean="0">
                <a:solidFill>
                  <a:srgbClr val="7030A0"/>
                </a:solidFill>
              </a:rPr>
              <a:t>хореографические и </a:t>
            </a:r>
            <a:r>
              <a:rPr lang="ru-RU" sz="1500" dirty="0">
                <a:solidFill>
                  <a:srgbClr val="7030A0"/>
                </a:solidFill>
              </a:rPr>
              <a:t>другие творческие школы, а также выставочные пространства;</a:t>
            </a: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в) </a:t>
            </a:r>
            <a:r>
              <a:rPr lang="ru-RU" sz="1500" dirty="0">
                <a:solidFill>
                  <a:schemeClr val="accent3"/>
                </a:solidFill>
              </a:rPr>
              <a:t>обеспечения детских музыкальных, художественных, хореографических школ, училищ </a:t>
            </a:r>
            <a:r>
              <a:rPr lang="ru-RU" sz="1500" dirty="0" smtClean="0">
                <a:solidFill>
                  <a:schemeClr val="accent3"/>
                </a:solidFill>
              </a:rPr>
              <a:t>                   и </a:t>
            </a:r>
            <a:r>
              <a:rPr lang="ru-RU" sz="1500" dirty="0">
                <a:solidFill>
                  <a:schemeClr val="accent3"/>
                </a:solidFill>
              </a:rPr>
              <a:t>школ искусств необходимыми инструментами, оборудованием и материалами;</a:t>
            </a:r>
            <a:endParaRPr sz="1500" dirty="0">
              <a:solidFill>
                <a:schemeClr val="accent3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г) продвижения талантливой молодежи в сфере музыкального искусства, в том числе посредством создания национального молодежного симфонического оркестра;</a:t>
            </a: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д</a:t>
            </a:r>
            <a:r>
              <a:rPr lang="ru-RU" sz="1500" b="1" dirty="0">
                <a:solidFill>
                  <a:srgbClr val="7030A0"/>
                </a:solidFill>
              </a:rPr>
              <a:t>) создания (реконструкции) культурно-досуговых организаций клубного типа на территориях сельских поселений, развития муниципальных библиотек;</a:t>
            </a: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е) создания виртуальных концертных залов не менее чем в 500 городах Российской Федерации;</a:t>
            </a: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ж) создания условий для показа национальных кинофильмов в кинозалах, расположенных </a:t>
            </a:r>
            <a:r>
              <a:rPr lang="ru-RU" sz="1500" dirty="0" smtClean="0">
                <a:solidFill>
                  <a:srgbClr val="7030A0"/>
                </a:solidFill>
              </a:rPr>
              <a:t>              в </a:t>
            </a:r>
            <a:r>
              <a:rPr lang="ru-RU" sz="1500" dirty="0">
                <a:solidFill>
                  <a:srgbClr val="7030A0"/>
                </a:solidFill>
              </a:rPr>
              <a:t>населенных пунктах с численностью населения до 500 тыс. человек;</a:t>
            </a: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з) подготовки кадров для организаций культуры;</a:t>
            </a: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325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и) модернизации региональных и муниципальных театров юного зрителя и кукольных театров путем их реконструкции и капитального ремонта;</a:t>
            </a:r>
            <a:endParaRPr sz="15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449"/>
              </a:spcBef>
              <a:spcAft>
                <a:spcPts val="0"/>
              </a:spcAft>
              <a:buClr>
                <a:schemeClr val="dk1"/>
              </a:buClr>
              <a:buSzPts val="1627"/>
              <a:buNone/>
            </a:pPr>
            <a:r>
              <a:rPr lang="ru-RU" sz="1500" dirty="0">
                <a:solidFill>
                  <a:srgbClr val="7030A0"/>
                </a:solidFill>
              </a:rPr>
              <a:t>к) поддержки </a:t>
            </a:r>
            <a:r>
              <a:rPr lang="ru-RU" sz="1500" b="1" dirty="0">
                <a:solidFill>
                  <a:srgbClr val="7030A0"/>
                </a:solidFill>
              </a:rPr>
              <a:t>добровольческих движений</a:t>
            </a:r>
            <a:r>
              <a:rPr lang="ru-RU" sz="1500" dirty="0">
                <a:solidFill>
                  <a:srgbClr val="7030A0"/>
                </a:solidFill>
              </a:rPr>
              <a:t>, в том числе в сфере сохранения культурного наследия народов Российской Федерации.</a:t>
            </a:r>
            <a:endParaRPr sz="1500" dirty="0">
              <a:solidFill>
                <a:srgbClr val="7030A0"/>
              </a:solidFill>
            </a:endParaRPr>
          </a:p>
          <a:p>
            <a:pPr marL="342900" lvl="0" indent="-18542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ts val="2480"/>
              <a:buNone/>
            </a:pPr>
            <a:endParaRPr sz="1500" dirty="0">
              <a:solidFill>
                <a:srgbClr val="7030A0"/>
              </a:solidFill>
            </a:endParaRPr>
          </a:p>
        </p:txBody>
      </p:sp>
      <p:pic>
        <p:nvPicPr>
          <p:cNvPr id="109" name="Google Shape;109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304" y="260648"/>
            <a:ext cx="577288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3" y="388386"/>
            <a:ext cx="9144003" cy="6469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304" y="260648"/>
            <a:ext cx="577288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>
                <a:solidFill>
                  <a:srgbClr val="7030A0"/>
                </a:solidFill>
              </a:rPr>
              <a:t>«Методические указания по разработке национальных проектов (программ)»</a:t>
            </a:r>
            <a:endParaRPr>
              <a:solidFill>
                <a:srgbClr val="7030A0"/>
              </a:solidFill>
            </a:endParaRPr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ru-RU">
                <a:solidFill>
                  <a:srgbClr val="7030A0"/>
                </a:solidFill>
              </a:rPr>
              <a:t>(утв. Правительством РФ 14.06.2018)</a:t>
            </a:r>
            <a:endParaRPr>
              <a:solidFill>
                <a:srgbClr val="7030A0"/>
              </a:solidFill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3" y="388386"/>
            <a:ext cx="9144003" cy="6469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304" y="260648"/>
            <a:ext cx="577288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457200" y="1270325"/>
            <a:ext cx="83973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ru-RU" sz="2240">
                <a:solidFill>
                  <a:srgbClr val="7030A0"/>
                </a:solidFill>
              </a:rPr>
              <a:t>Постановление Правительства РФ от 17.04.2018 г. № 457</a:t>
            </a:r>
            <a:endParaRPr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r>
              <a:rPr lang="ru-RU" sz="2240">
                <a:solidFill>
                  <a:srgbClr val="7030A0"/>
                </a:solidFill>
              </a:rPr>
              <a:t>«Об утверждении формы </a:t>
            </a:r>
            <a:r>
              <a:rPr lang="ru-RU" sz="2240" b="1">
                <a:solidFill>
                  <a:srgbClr val="7030A0"/>
                </a:solidFill>
              </a:rPr>
              <a:t>обязательного публичного отчета </a:t>
            </a:r>
            <a:r>
              <a:rPr lang="ru-RU" sz="2240">
                <a:solidFill>
                  <a:srgbClr val="7030A0"/>
                </a:solidFill>
              </a:rPr>
              <a:t>высшего должностного лица субъекта Российской Федерации (руководителя высшего исполнительного органа государственной власти субъекта Российской Федерации) о результатах независимой оценки качества условий оказания услуг организациями в сфере культуры, охраны здоровья, образования, социального обслуживания, представляемого </a:t>
            </a:r>
            <a:r>
              <a:rPr lang="ru-RU" sz="2240" b="1">
                <a:solidFill>
                  <a:srgbClr val="7030A0"/>
                </a:solidFill>
              </a:rPr>
              <a:t>в законодательный (представительный) орган государственной власти субъекта Российской Федерации</a:t>
            </a:r>
            <a:r>
              <a:rPr lang="ru-RU" sz="2240">
                <a:solidFill>
                  <a:srgbClr val="7030A0"/>
                </a:solidFill>
              </a:rPr>
              <a:t>, и формы плана по устранению недостатков, выявленных в ходе независимой оценки качества условий оказания услуг организациями в сфере культуры, охраны здоровья, образования, социального обслуживания и федеральными учреждениями медико-социальной экспертизы»</a:t>
            </a:r>
            <a:endParaRPr sz="2240">
              <a:solidFill>
                <a:srgbClr val="7030A0"/>
              </a:solidFill>
            </a:endParaRPr>
          </a:p>
          <a:p>
            <a:pPr marL="342900" lvl="0" indent="-200660" algn="l" rtl="0">
              <a:lnSpc>
                <a:spcPct val="8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ts val="2240"/>
              <a:buNone/>
            </a:pPr>
            <a:endParaRPr sz="224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3" y="388386"/>
            <a:ext cx="9144003" cy="646961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9"/>
          <p:cNvSpPr txBox="1">
            <a:spLocks noGrp="1"/>
          </p:cNvSpPr>
          <p:nvPr>
            <p:ph type="title"/>
          </p:nvPr>
        </p:nvSpPr>
        <p:spPr>
          <a:xfrm>
            <a:off x="457200" y="46038"/>
            <a:ext cx="8229600" cy="20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r>
              <a:rPr lang="ru-RU" sz="1600">
                <a:solidFill>
                  <a:srgbClr val="693278"/>
                </a:solidFill>
              </a:rPr>
              <a:t/>
            </a:r>
            <a:br>
              <a:rPr lang="ru-RU" sz="1600">
                <a:solidFill>
                  <a:srgbClr val="693278"/>
                </a:solidFill>
              </a:rPr>
            </a:br>
            <a:r>
              <a:rPr lang="ru-RU" sz="1600">
                <a:solidFill>
                  <a:srgbClr val="693278"/>
                </a:solidFill>
              </a:rPr>
              <a:t>ПРАВИТЕЛЬСТВО РОССИЙСКОЙ ФЕДЕРАЦИИ</a:t>
            </a:r>
            <a:br>
              <a:rPr lang="ru-RU" sz="1600">
                <a:solidFill>
                  <a:srgbClr val="693278"/>
                </a:solidFill>
              </a:rPr>
            </a:br>
            <a:r>
              <a:rPr lang="ru-RU" sz="1600">
                <a:solidFill>
                  <a:srgbClr val="693278"/>
                </a:solidFill>
              </a:rPr>
              <a:t>ПОСТАНОВЛЕНИЕ</a:t>
            </a:r>
            <a:br>
              <a:rPr lang="ru-RU" sz="1600">
                <a:solidFill>
                  <a:srgbClr val="693278"/>
                </a:solidFill>
              </a:rPr>
            </a:br>
            <a:r>
              <a:rPr lang="ru-RU" sz="1600">
                <a:solidFill>
                  <a:srgbClr val="693278"/>
                </a:solidFill>
              </a:rPr>
              <a:t>от 31 мая 2018 г. № 638</a:t>
            </a:r>
            <a:br>
              <a:rPr lang="ru-RU" sz="1600">
                <a:solidFill>
                  <a:srgbClr val="693278"/>
                </a:solidFill>
              </a:rPr>
            </a:br>
            <a:r>
              <a:rPr lang="ru-RU" sz="1600">
                <a:solidFill>
                  <a:srgbClr val="693278"/>
                </a:solidFill>
              </a:rPr>
              <a:t>«ОБ УТВЕРЖДЕНИИ ПРАВИЛ СБОРА И ОБОБЩЕНИЯ ИНФОРМАЦИИ </a:t>
            </a:r>
            <a:br>
              <a:rPr lang="ru-RU" sz="1600">
                <a:solidFill>
                  <a:srgbClr val="693278"/>
                </a:solidFill>
              </a:rPr>
            </a:br>
            <a:r>
              <a:rPr lang="ru-RU" sz="1600">
                <a:solidFill>
                  <a:srgbClr val="693278"/>
                </a:solidFill>
              </a:rPr>
              <a:t>О КАЧЕСТВЕ УСЛОВИЙ ОКАЗАНИЯ УСЛУГ ОРГАНИЗАЦИЯМИ В СФЕРЕ КУЛЬТУРЫ, </a:t>
            </a:r>
            <a:br>
              <a:rPr lang="ru-RU" sz="1600">
                <a:solidFill>
                  <a:srgbClr val="693278"/>
                </a:solidFill>
              </a:rPr>
            </a:br>
            <a:r>
              <a:rPr lang="ru-RU" sz="1600">
                <a:solidFill>
                  <a:srgbClr val="693278"/>
                </a:solidFill>
              </a:rPr>
              <a:t>ОХРАНЫ ЗДОРОВЬЯ, ОБРАЗОВАНИЯ, СОЦИАЛЬНОГО ОБСЛУЖИВАНИЯ И ФЕДЕРАЛЬНЫМИ</a:t>
            </a:r>
            <a:br>
              <a:rPr lang="ru-RU" sz="1600">
                <a:solidFill>
                  <a:srgbClr val="693278"/>
                </a:solidFill>
              </a:rPr>
            </a:br>
            <a:r>
              <a:rPr lang="ru-RU" sz="1600">
                <a:solidFill>
                  <a:srgbClr val="693278"/>
                </a:solidFill>
              </a:rPr>
              <a:t>УЧРЕЖДЕНИЯМИ МЕДИКО-СОЦИАЛЬНОЙ ЭКСПЕРТИЗЫ»</a:t>
            </a:r>
            <a:br>
              <a:rPr lang="ru-RU" sz="1600">
                <a:solidFill>
                  <a:srgbClr val="693278"/>
                </a:solidFill>
              </a:rPr>
            </a:br>
            <a:endParaRPr sz="1600">
              <a:solidFill>
                <a:srgbClr val="693278"/>
              </a:solidFill>
            </a:endParaRPr>
          </a:p>
        </p:txBody>
      </p:sp>
      <p:sp>
        <p:nvSpPr>
          <p:cNvPr id="130" name="Google Shape;130;p19"/>
          <p:cNvSpPr txBox="1">
            <a:spLocks noGrp="1"/>
          </p:cNvSpPr>
          <p:nvPr>
            <p:ph type="body" idx="1"/>
          </p:nvPr>
        </p:nvSpPr>
        <p:spPr>
          <a:xfrm>
            <a:off x="457200" y="2183900"/>
            <a:ext cx="8136900" cy="36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>
                <a:solidFill>
                  <a:srgbClr val="7030A0"/>
                </a:solidFill>
              </a:rPr>
              <a:t>4. Источниками информации о качестве условий оказания услуг являются:</a:t>
            </a:r>
            <a:endParaRPr sz="3600"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 smtClean="0">
                <a:solidFill>
                  <a:srgbClr val="7030A0"/>
                </a:solidFill>
              </a:rPr>
              <a:t>а</a:t>
            </a:r>
            <a:r>
              <a:rPr lang="ru-RU" sz="1400" dirty="0">
                <a:solidFill>
                  <a:srgbClr val="7030A0"/>
                </a:solidFill>
              </a:rPr>
              <a:t>) официальные сайты организаций социальной сферы в информационно-телекоммуникационной сети</a:t>
            </a:r>
            <a:endParaRPr sz="3600"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>
                <a:solidFill>
                  <a:srgbClr val="7030A0"/>
                </a:solidFill>
              </a:rPr>
              <a:t>«Интернет», информационные стенды в помещениях указанных организаций;</a:t>
            </a:r>
            <a:endParaRPr sz="3600"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>
                <a:solidFill>
                  <a:srgbClr val="7030A0"/>
                </a:solidFill>
              </a:rPr>
              <a:t>б) официальный сайт для размещения информации о государственных и муниципальных учреждениях </a:t>
            </a:r>
            <a:r>
              <a:rPr lang="ru-RU" sz="1400" dirty="0" smtClean="0">
                <a:solidFill>
                  <a:srgbClr val="7030A0"/>
                </a:solidFill>
              </a:rPr>
              <a:t>в информационно-телекоммуникационной </a:t>
            </a:r>
            <a:r>
              <a:rPr lang="ru-RU" sz="1400" dirty="0">
                <a:solidFill>
                  <a:srgbClr val="7030A0"/>
                </a:solidFill>
              </a:rPr>
              <a:t>сети «Интернет»;</a:t>
            </a:r>
            <a:endParaRPr sz="1400"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>
                <a:solidFill>
                  <a:srgbClr val="7030A0"/>
                </a:solidFill>
              </a:rPr>
              <a:t>в) результаты изучения условий оказания услуг организациями социальной сферы, включающие:</a:t>
            </a:r>
            <a:endParaRPr sz="36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>
                <a:solidFill>
                  <a:srgbClr val="7030A0"/>
                </a:solidFill>
              </a:rPr>
              <a:t>наличие и функционирование дистанционных способов обратной связи и взаимодействия </a:t>
            </a:r>
            <a:r>
              <a:rPr lang="ru-RU" sz="1400" dirty="0" smtClean="0">
                <a:solidFill>
                  <a:srgbClr val="7030A0"/>
                </a:solidFill>
              </a:rPr>
              <a:t>                          с </a:t>
            </a:r>
            <a:r>
              <a:rPr lang="ru-RU" sz="1400" dirty="0">
                <a:solidFill>
                  <a:srgbClr val="7030A0"/>
                </a:solidFill>
              </a:rPr>
              <a:t>получателями услуг;</a:t>
            </a:r>
            <a:endParaRPr sz="36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>
                <a:solidFill>
                  <a:srgbClr val="7030A0"/>
                </a:solidFill>
              </a:rPr>
              <a:t>обеспечение комфортных условий предоставления услуг;</a:t>
            </a:r>
            <a:endParaRPr sz="3600" dirty="0">
              <a:solidFill>
                <a:srgbClr val="7030A0"/>
              </a:solidFill>
            </a:endParaRPr>
          </a:p>
          <a:p>
            <a:pPr marL="26670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>
                <a:solidFill>
                  <a:srgbClr val="7030A0"/>
                </a:solidFill>
              </a:rPr>
              <a:t>обеспечение доступности для инвалидов помещений указанных организаций, прилегающих территорий и предоставляемых услуг;</a:t>
            </a:r>
            <a:endParaRPr sz="3600" dirty="0">
              <a:solidFill>
                <a:srgbClr val="7030A0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56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</a:pPr>
            <a:r>
              <a:rPr lang="ru-RU" sz="1400" dirty="0">
                <a:solidFill>
                  <a:srgbClr val="7030A0"/>
                </a:solidFill>
              </a:rPr>
              <a:t>г) мнение получателей услуг о качестве условий оказания услуг в целях установления удовлетворенности граждан условиями оказания услуг (анкетирование, интервьюирование, телефонный опрос, интернет-опрос, в том числе на официальном сайте организации социальной сферы и т. п.). Методика выявления и обобщения мнения граждан, включая требования к формированию выборочной совокупности респондентов, утверждается Министерством труда </a:t>
            </a:r>
            <a:r>
              <a:rPr lang="ru-RU" sz="1400" dirty="0" smtClean="0">
                <a:solidFill>
                  <a:srgbClr val="7030A0"/>
                </a:solidFill>
              </a:rPr>
              <a:t>                          и </a:t>
            </a:r>
            <a:r>
              <a:rPr lang="ru-RU" sz="1400" dirty="0">
                <a:solidFill>
                  <a:srgbClr val="7030A0"/>
                </a:solidFill>
              </a:rPr>
              <a:t>социальной защиты Российской Федерации.</a:t>
            </a:r>
            <a:endParaRPr sz="3600" dirty="0">
              <a:solidFill>
                <a:srgbClr val="7030A0"/>
              </a:solidFill>
            </a:endParaRPr>
          </a:p>
        </p:txBody>
      </p:sp>
      <p:pic>
        <p:nvPicPr>
          <p:cNvPr id="131" name="Google Shape;131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304" y="260648"/>
            <a:ext cx="577288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3" y="388386"/>
            <a:ext cx="9144003" cy="6469615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0"/>
          <p:cNvSpPr txBox="1">
            <a:spLocks noGrp="1"/>
          </p:cNvSpPr>
          <p:nvPr>
            <p:ph type="title"/>
          </p:nvPr>
        </p:nvSpPr>
        <p:spPr>
          <a:xfrm>
            <a:off x="457200" y="1210738"/>
            <a:ext cx="8229600" cy="22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ru-RU" sz="2000">
                <a:solidFill>
                  <a:srgbClr val="7030A0"/>
                </a:solidFill>
              </a:rPr>
              <a:t/>
            </a:r>
            <a:br>
              <a:rPr lang="ru-RU" sz="2000">
                <a:solidFill>
                  <a:srgbClr val="7030A0"/>
                </a:solidFill>
              </a:rPr>
            </a:br>
            <a:r>
              <a:rPr lang="ru-RU" sz="2000">
                <a:solidFill>
                  <a:srgbClr val="7030A0"/>
                </a:solidFill>
              </a:rPr>
              <a:t/>
            </a:r>
            <a:br>
              <a:rPr lang="ru-RU" sz="2000">
                <a:solidFill>
                  <a:srgbClr val="7030A0"/>
                </a:solidFill>
              </a:rPr>
            </a:br>
            <a:r>
              <a:rPr lang="ru-RU" sz="2000">
                <a:solidFill>
                  <a:srgbClr val="7030A0"/>
                </a:solidFill>
              </a:rPr>
              <a:t>«Письмо» Минтруда России от 10.03.2017 г. № 11-3/10/П-1850</a:t>
            </a:r>
            <a:br>
              <a:rPr lang="ru-RU" sz="2000">
                <a:solidFill>
                  <a:srgbClr val="7030A0"/>
                </a:solidFill>
              </a:rPr>
            </a:br>
            <a:r>
              <a:rPr lang="ru-RU" sz="2000">
                <a:solidFill>
                  <a:srgbClr val="7030A0"/>
                </a:solidFill>
              </a:rPr>
              <a:t/>
            </a:r>
            <a:br>
              <a:rPr lang="ru-RU" sz="2000">
                <a:solidFill>
                  <a:srgbClr val="7030A0"/>
                </a:solidFill>
              </a:rPr>
            </a:br>
            <a:r>
              <a:rPr lang="ru-RU" sz="2000">
                <a:solidFill>
                  <a:srgbClr val="7030A0"/>
                </a:solidFill>
              </a:rPr>
              <a:t>«Рекомендуемые подходы к определению структуры и состава общественных советов по проведению независимой оценки качества оказания услуг организациями в сфере культуры, социального обслуживания, охраны здоровья и образования»</a:t>
            </a:r>
            <a:br>
              <a:rPr lang="ru-RU" sz="2000">
                <a:solidFill>
                  <a:srgbClr val="7030A0"/>
                </a:solidFill>
              </a:rPr>
            </a:br>
            <a:endParaRPr sz="2000">
              <a:solidFill>
                <a:srgbClr val="7030A0"/>
              </a:solidFill>
            </a:endParaRPr>
          </a:p>
        </p:txBody>
      </p:sp>
      <p:pic>
        <p:nvPicPr>
          <p:cNvPr id="138" name="Google Shape;138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304" y="260648"/>
            <a:ext cx="577288" cy="7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-3" y="388386"/>
            <a:ext cx="9144003" cy="64696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2304" y="260648"/>
            <a:ext cx="577288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2286000" y="2321005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r>
              <a:rPr lang="ru-RU" b="1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</a:br>
            <a:endParaRPr lang="ru-RU" b="1" dirty="0">
              <a:solidFill>
                <a:srgbClr val="693278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rgbClr val="693278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spcBef>
                <a:spcPct val="0"/>
              </a:spcBef>
              <a:buClrTx/>
              <a:defRPr/>
            </a:pPr>
            <a:r>
              <a:rPr lang="ru-RU" kern="1200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Волженина Светлана Юрьевна,</a:t>
            </a:r>
          </a:p>
          <a:p>
            <a:pPr lvl="0" algn="ctr">
              <a:spcBef>
                <a:spcPct val="0"/>
              </a:spcBef>
              <a:buClrTx/>
              <a:defRPr/>
            </a:pPr>
            <a:r>
              <a:rPr lang="ru-RU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заместитель директора по научно-методической деятельности Государственной библиотеки Югры</a:t>
            </a:r>
            <a:endParaRPr lang="ru-RU" kern="1200" dirty="0">
              <a:solidFill>
                <a:srgbClr val="693278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Телефон (3467) 33-33-21</a:t>
            </a:r>
          </a:p>
          <a:p>
            <a:pPr algn="ctr"/>
            <a:r>
              <a:rPr lang="en-US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E-mail:</a:t>
            </a:r>
            <a:r>
              <a:rPr lang="ru-RU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solidFill>
                  <a:srgbClr val="693278"/>
                </a:solidFill>
                <a:latin typeface="Arial" pitchFamily="34" charset="0"/>
                <a:cs typeface="Arial" pitchFamily="34" charset="0"/>
              </a:rPr>
              <a:t>volzheninasu@okrlib.ru</a:t>
            </a:r>
            <a:endParaRPr lang="ru-RU" dirty="0">
              <a:solidFill>
                <a:srgbClr val="69327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5537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682</Words>
  <Application>Microsoft Office PowerPoint</Application>
  <PresentationFormat>Экран (4:3)</PresentationFormat>
  <Paragraphs>56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Обзор изменений в нормативно-правовом пространстве библиотеки  (2 кв. 2018 г.)</vt:lpstr>
      <vt:lpstr>Презентация PowerPoint</vt:lpstr>
      <vt:lpstr>Указ Президента РФ от 07.05.2018 г. № 204 «О национальных целях и стратегических задачах развития  Российской Федерации на период до 2024 года» </vt:lpstr>
      <vt:lpstr>Презентация PowerPoint</vt:lpstr>
      <vt:lpstr>Презентация PowerPoint</vt:lpstr>
      <vt:lpstr>Презентация PowerPoint</vt:lpstr>
      <vt:lpstr> ПРАВИТЕЛЬСТВО РОССИЙСКОЙ ФЕДЕРАЦИИ ПОСТАНОВЛЕНИЕ от 31 мая 2018 г. № 638 «ОБ УТВЕРЖДЕНИИ ПРАВИЛ СБОРА И ОБОБЩЕНИЯ ИНФОРМАЦИИ  О КАЧЕСТВЕ УСЛОВИЙ ОКАЗАНИЯ УСЛУГ ОРГАНИЗАЦИЯМИ В СФЕРЕ КУЛЬТУРЫ,  ОХРАНЫ ЗДОРОВЬЯ, ОБРАЗОВАНИЯ, СОЦИАЛЬНОГО ОБСЛУЖИВАНИЯ И ФЕДЕРАЛЬНЫМИ УЧРЕЖДЕНИЯМИ МЕДИКО-СОЦИАЛЬНОЙ ЭКСПЕРТИЗЫ» </vt:lpstr>
      <vt:lpstr>  «Письмо» Минтруда России от 10.03.2017 г. № 11-3/10/П-1850  «Рекомендуемые подходы к определению структуры и состава общественных советов по проведению независимой оценки качества оказания услуг организациями в сфере культуры, социального обслуживания, охраны здоровья и образования»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изменений в нормативно-правовом пространстве библиотеки  (2 кв. 2018 г.)</dc:title>
  <dc:creator>Табаченко Елена Ивановна</dc:creator>
  <cp:lastModifiedBy>Табаченко Елена Ивановна</cp:lastModifiedBy>
  <cp:revision>2</cp:revision>
  <dcterms:modified xsi:type="dcterms:W3CDTF">2020-08-17T04:36:27Z</dcterms:modified>
</cp:coreProperties>
</file>