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DD8076B-5991-44E5-ACF7-10869D2D20CB}">
  <a:tblStyle styleId="{6DD8076B-5991-44E5-ACF7-10869D2D20C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60199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58000"/>
            <a:ext cx="7632231" cy="539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8831" y="332656"/>
            <a:ext cx="2837624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685800" y="204164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ru-RU" sz="3900" b="1" dirty="0">
                <a:solidFill>
                  <a:srgbClr val="693278"/>
                </a:solidFill>
              </a:rPr>
              <a:t/>
            </a:r>
            <a:br>
              <a:rPr lang="ru-RU" sz="3900" b="1" dirty="0">
                <a:solidFill>
                  <a:srgbClr val="693278"/>
                </a:solidFill>
              </a:rPr>
            </a:br>
            <a:r>
              <a:rPr lang="ru-RU" sz="3900" b="1" dirty="0">
                <a:solidFill>
                  <a:srgbClr val="693278"/>
                </a:solidFill>
              </a:rPr>
              <a:t/>
            </a:r>
            <a:br>
              <a:rPr lang="ru-RU" sz="3900" b="1" dirty="0">
                <a:solidFill>
                  <a:srgbClr val="693278"/>
                </a:solidFill>
              </a:rPr>
            </a:br>
            <a:r>
              <a:rPr lang="ru-RU" sz="3900" b="1" dirty="0">
                <a:solidFill>
                  <a:srgbClr val="693278"/>
                </a:solidFill>
              </a:rPr>
              <a:t>Обзор изменений</a:t>
            </a:r>
            <a:endParaRPr sz="3900" b="1" dirty="0">
              <a:solidFill>
                <a:srgbClr val="69327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ru-RU" sz="3900" b="1" dirty="0">
                <a:solidFill>
                  <a:srgbClr val="693278"/>
                </a:solidFill>
              </a:rPr>
              <a:t>в нормативно-правовом пространстве библиотеки</a:t>
            </a:r>
            <a:br>
              <a:rPr lang="ru-RU" sz="3900" b="1" dirty="0">
                <a:solidFill>
                  <a:srgbClr val="693278"/>
                </a:solidFill>
              </a:rPr>
            </a:br>
            <a:r>
              <a:rPr lang="ru-RU" sz="3900" b="1" dirty="0">
                <a:solidFill>
                  <a:srgbClr val="693278"/>
                </a:solidFill>
              </a:rPr>
              <a:t> (3 кв. 2019 г.)</a:t>
            </a:r>
            <a:br>
              <a:rPr lang="ru-RU" sz="3900" b="1" dirty="0">
                <a:solidFill>
                  <a:srgbClr val="693278"/>
                </a:solidFill>
              </a:rPr>
            </a:br>
            <a:endParaRPr sz="3900" b="1" dirty="0">
              <a:solidFill>
                <a:srgbClr val="69327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72188" y="445818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buClrTx/>
              <a:defRPr/>
            </a:pPr>
            <a:r>
              <a:rPr lang="ru-RU" b="1" kern="1200" dirty="0">
                <a:solidFill>
                  <a:srgbClr val="693278"/>
                </a:solidFill>
                <a:latin typeface="Arial" pitchFamily="34" charset="0"/>
                <a:cs typeface="Arial" pitchFamily="34" charset="0"/>
              </a:rPr>
              <a:t>Волженина Светлана Юрьевна,</a:t>
            </a:r>
          </a:p>
          <a:p>
            <a:pPr lvl="0" algn="r">
              <a:spcBef>
                <a:spcPct val="0"/>
              </a:spcBef>
              <a:buClrTx/>
              <a:defRPr/>
            </a:pPr>
            <a:r>
              <a:rPr lang="ru-RU" dirty="0">
                <a:solidFill>
                  <a:srgbClr val="693278"/>
                </a:solidFill>
                <a:latin typeface="Arial" pitchFamily="34" charset="0"/>
                <a:cs typeface="Arial" pitchFamily="34" charset="0"/>
              </a:rPr>
              <a:t>заместитель директора по научно-методической деятельности Государственной библиотеки Югры</a:t>
            </a:r>
            <a:endParaRPr lang="ru-RU" kern="1200" dirty="0">
              <a:solidFill>
                <a:srgbClr val="69327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ru-RU" sz="3959">
                <a:solidFill>
                  <a:srgbClr val="693278"/>
                </a:solidFill>
              </a:rPr>
              <a:t> 7. Поступление и использование финансовых средств</a:t>
            </a:r>
            <a:endParaRPr>
              <a:solidFill>
                <a:srgbClr val="693278"/>
              </a:solidFill>
            </a:endParaRPr>
          </a:p>
        </p:txBody>
      </p:sp>
      <p:pic>
        <p:nvPicPr>
          <p:cNvPr id="174" name="Google Shape;174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228600" y="1807698"/>
            <a:ext cx="8686800" cy="2871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" name="Google Shape;175;p22"/>
          <p:cNvCxnSpPr/>
          <p:nvPr/>
        </p:nvCxnSpPr>
        <p:spPr>
          <a:xfrm flipH="1">
            <a:off x="8303888" y="1870720"/>
            <a:ext cx="432000" cy="2592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>
                <a:solidFill>
                  <a:srgbClr val="7030A0"/>
                </a:solidFill>
              </a:rPr>
              <a:t>Президент России В. В. Путин подписал Указ </a:t>
            </a:r>
            <a:endParaRPr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>
                <a:solidFill>
                  <a:srgbClr val="7030A0"/>
                </a:solidFill>
              </a:rPr>
              <a:t>от 8 июля 2019 года № 327</a:t>
            </a:r>
            <a:endParaRPr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>
                <a:solidFill>
                  <a:srgbClr val="7030A0"/>
                </a:solidFill>
              </a:rPr>
              <a:t>«О проведении</a:t>
            </a:r>
            <a:endParaRPr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>
                <a:solidFill>
                  <a:srgbClr val="7030A0"/>
                </a:solidFill>
              </a:rPr>
              <a:t>в Российской Федерации</a:t>
            </a:r>
            <a:endParaRPr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>
                <a:solidFill>
                  <a:srgbClr val="7030A0"/>
                </a:solidFill>
              </a:rPr>
              <a:t> Года памяти и славы»</a:t>
            </a:r>
            <a:endParaRPr>
              <a:solidFill>
                <a:srgbClr val="7030A0"/>
              </a:solidFill>
            </a:endParaRPr>
          </a:p>
        </p:txBody>
      </p:sp>
      <p:pic>
        <p:nvPicPr>
          <p:cNvPr id="182" name="Google Shape;18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4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>
                <a:solidFill>
                  <a:srgbClr val="693278"/>
                </a:solidFill>
              </a:rPr>
              <a:t>Законопроекты </a:t>
            </a:r>
            <a:endParaRPr>
              <a:solidFill>
                <a:srgbClr val="693278"/>
              </a:solidFill>
            </a:endParaRPr>
          </a:p>
        </p:txBody>
      </p:sp>
      <p:sp>
        <p:nvSpPr>
          <p:cNvPr id="190" name="Google Shape;190;p24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382676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ru-RU" sz="1960" dirty="0">
                <a:solidFill>
                  <a:srgbClr val="7030A0"/>
                </a:solidFill>
              </a:rPr>
              <a:t>8 июля 2019 года Советом Государственной Думы рассмотрен законопроект </a:t>
            </a:r>
            <a:endParaRPr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ru-RU" sz="1960" dirty="0">
                <a:solidFill>
                  <a:srgbClr val="7030A0"/>
                </a:solidFill>
              </a:rPr>
              <a:t>№ 717228-7 «О внесении изменений в статью 30 </a:t>
            </a:r>
            <a:endParaRPr sz="1960"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ru-RU" sz="1960" dirty="0">
                <a:solidFill>
                  <a:srgbClr val="7030A0"/>
                </a:solidFill>
              </a:rPr>
              <a:t>Закона Российской Федерации «Основы законодательства Российской Федерации </a:t>
            </a:r>
            <a:r>
              <a:rPr lang="ru-RU" sz="1960" dirty="0" smtClean="0">
                <a:solidFill>
                  <a:srgbClr val="7030A0"/>
                </a:solidFill>
              </a:rPr>
              <a:t>                        о </a:t>
            </a:r>
            <a:r>
              <a:rPr lang="ru-RU" sz="1960" dirty="0">
                <a:solidFill>
                  <a:srgbClr val="7030A0"/>
                </a:solidFill>
              </a:rPr>
              <a:t>культуре» и отдельные законодательные акты Российской Федерации в связи </a:t>
            </a:r>
            <a:r>
              <a:rPr lang="ru-RU" sz="1960" dirty="0" smtClean="0">
                <a:solidFill>
                  <a:srgbClr val="7030A0"/>
                </a:solidFill>
              </a:rPr>
              <a:t>               с </a:t>
            </a:r>
            <a:r>
              <a:rPr lang="ru-RU" sz="1960" dirty="0">
                <a:solidFill>
                  <a:srgbClr val="7030A0"/>
                </a:solidFill>
              </a:rPr>
              <a:t>совершенствованием законодательных механизмов, регулирующих доступ детей </a:t>
            </a:r>
            <a:r>
              <a:rPr lang="ru-RU" sz="1960" dirty="0" smtClean="0">
                <a:solidFill>
                  <a:srgbClr val="7030A0"/>
                </a:solidFill>
              </a:rPr>
              <a:t>                   к </a:t>
            </a:r>
            <a:r>
              <a:rPr lang="ru-RU" sz="1960" dirty="0">
                <a:solidFill>
                  <a:srgbClr val="7030A0"/>
                </a:solidFill>
              </a:rPr>
              <a:t>культурным ценностям </a:t>
            </a:r>
            <a:r>
              <a:rPr lang="ru-RU" sz="1960" dirty="0" smtClean="0">
                <a:solidFill>
                  <a:srgbClr val="7030A0"/>
                </a:solidFill>
              </a:rPr>
              <a:t>                   и </a:t>
            </a:r>
            <a:r>
              <a:rPr lang="ru-RU" sz="1960" dirty="0">
                <a:solidFill>
                  <a:srgbClr val="7030A0"/>
                </a:solidFill>
              </a:rPr>
              <a:t>культурным благам»</a:t>
            </a:r>
            <a:endParaRPr sz="1960" dirty="0">
              <a:solidFill>
                <a:srgbClr val="7030A0"/>
              </a:solidFill>
            </a:endParaRPr>
          </a:p>
        </p:txBody>
      </p:sp>
      <p:pic>
        <p:nvPicPr>
          <p:cNvPr id="191" name="Google Shape;191;p24"/>
          <p:cNvPicPr preferRelativeResize="0"/>
          <p:nvPr/>
        </p:nvPicPr>
        <p:blipFill rotWithShape="1">
          <a:blip r:embed="rId5">
            <a:alphaModFix/>
          </a:blip>
          <a:srcRect l="29405" t="11984" r="30351" b="7744"/>
          <a:stretch/>
        </p:blipFill>
        <p:spPr>
          <a:xfrm>
            <a:off x="4696287" y="1452978"/>
            <a:ext cx="3826277" cy="4551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5"/>
          <p:cNvSpPr txBox="1">
            <a:spLocks noGrp="1"/>
          </p:cNvSpPr>
          <p:nvPr>
            <p:ph type="body" idx="1"/>
          </p:nvPr>
        </p:nvSpPr>
        <p:spPr>
          <a:xfrm>
            <a:off x="457200" y="1260676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ru-RU" sz="2170" dirty="0">
                <a:solidFill>
                  <a:srgbClr val="7030A0"/>
                </a:solidFill>
              </a:rPr>
              <a:t>Распоряжение Правительства</a:t>
            </a:r>
            <a:endParaRPr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ru-RU" sz="2170" dirty="0">
                <a:solidFill>
                  <a:srgbClr val="7030A0"/>
                </a:solidFill>
              </a:rPr>
              <a:t>Российской Федерации</a:t>
            </a:r>
            <a:endParaRPr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ru-RU" sz="2170" dirty="0">
                <a:solidFill>
                  <a:srgbClr val="7030A0"/>
                </a:solidFill>
              </a:rPr>
              <a:t>от 7 октября 2019 г. № 2315-р</a:t>
            </a:r>
            <a:endParaRPr dirty="0">
              <a:solidFill>
                <a:srgbClr val="7030A0"/>
              </a:solidFill>
            </a:endParaRPr>
          </a:p>
          <a:p>
            <a:pPr marL="342900" lvl="0" indent="-2051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ru-RU" sz="2170" b="1" dirty="0">
                <a:solidFill>
                  <a:srgbClr val="7030A0"/>
                </a:solidFill>
              </a:rPr>
              <a:t>Перечень</a:t>
            </a:r>
            <a:endParaRPr sz="2170"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ru-RU" sz="2170" b="1" dirty="0">
                <a:solidFill>
                  <a:srgbClr val="7030A0"/>
                </a:solidFill>
              </a:rPr>
              <a:t>платных услуг, оказываемых государственными </a:t>
            </a:r>
            <a:r>
              <a:rPr lang="ru-RU" sz="2170" b="1" dirty="0" smtClean="0">
                <a:solidFill>
                  <a:srgbClr val="7030A0"/>
                </a:solidFill>
              </a:rPr>
              <a:t>                             и </a:t>
            </a:r>
            <a:r>
              <a:rPr lang="ru-RU" sz="2170" b="1" dirty="0">
                <a:solidFill>
                  <a:srgbClr val="7030A0"/>
                </a:solidFill>
              </a:rPr>
              <a:t>муниципальными библиотеками, библиотеками Российской академии наук, других академий, научно-исследовательских институтов, образовательных организаций без применения контрольно-кассовой техники</a:t>
            </a:r>
            <a:endParaRPr sz="2170" dirty="0">
              <a:solidFill>
                <a:srgbClr val="7030A0"/>
              </a:solidFill>
            </a:endParaRPr>
          </a:p>
        </p:txBody>
      </p:sp>
      <p:sp>
        <p:nvSpPr>
          <p:cNvPr id="199" name="Google Shape;199;p25"/>
          <p:cNvSpPr txBox="1">
            <a:spLocks noGrp="1"/>
          </p:cNvSpPr>
          <p:nvPr>
            <p:ph type="body" idx="2"/>
          </p:nvPr>
        </p:nvSpPr>
        <p:spPr>
          <a:xfrm>
            <a:off x="5069904" y="2852936"/>
            <a:ext cx="3606552" cy="1684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ru-RU" sz="2170">
                <a:solidFill>
                  <a:srgbClr val="7030A0"/>
                </a:solidFill>
              </a:rPr>
              <a:t>Составление библиографических списков и справок, </a:t>
            </a:r>
            <a:r>
              <a:rPr lang="ru-RU" sz="2170">
                <a:solidFill>
                  <a:schemeClr val="accent3"/>
                </a:solidFill>
              </a:rPr>
              <a:t>тематическая подборка документов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ru-RU" sz="2000" b="1">
                <a:solidFill>
                  <a:srgbClr val="693278"/>
                </a:solidFill>
              </a:rPr>
              <a:t>КОДЕКС</a:t>
            </a:r>
            <a:br>
              <a:rPr lang="ru-RU" sz="2000" b="1">
                <a:solidFill>
                  <a:srgbClr val="693278"/>
                </a:solidFill>
              </a:rPr>
            </a:br>
            <a:r>
              <a:rPr lang="ru-RU" sz="2000" b="1">
                <a:solidFill>
                  <a:srgbClr val="693278"/>
                </a:solidFill>
              </a:rPr>
              <a:t>ЭТИКИ И СЛУЖЕБНОГО ПОВЕДЕНИЯ</a:t>
            </a:r>
            <a:br>
              <a:rPr lang="ru-RU" sz="2000" b="1">
                <a:solidFill>
                  <a:srgbClr val="693278"/>
                </a:solidFill>
              </a:rPr>
            </a:br>
            <a:r>
              <a:rPr lang="ru-RU" sz="2000" b="1">
                <a:solidFill>
                  <a:srgbClr val="693278"/>
                </a:solidFill>
              </a:rPr>
              <a:t> АНТИКОРРУПЦИОННАЯ ПОЛИТИКА </a:t>
            </a:r>
            <a:br>
              <a:rPr lang="ru-RU" sz="2000" b="1">
                <a:solidFill>
                  <a:srgbClr val="693278"/>
                </a:solidFill>
              </a:rPr>
            </a:br>
            <a:r>
              <a:rPr lang="ru-RU" sz="2000" b="1">
                <a:solidFill>
                  <a:srgbClr val="693278"/>
                </a:solidFill>
              </a:rPr>
              <a:t>Минкультуры России</a:t>
            </a:r>
            <a:endParaRPr sz="2000" b="1">
              <a:solidFill>
                <a:srgbClr val="693278"/>
              </a:solidFill>
            </a:endParaRPr>
          </a:p>
        </p:txBody>
      </p:sp>
      <p:sp>
        <p:nvSpPr>
          <p:cNvPr id="207" name="Google Shape;207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solidFill>
                  <a:srgbClr val="7030A0"/>
                </a:solidFill>
              </a:rPr>
              <a:t>Работники Учреждения руководствуются в своей деятельности следующими этическими принципами:</a:t>
            </a:r>
            <a:endParaRPr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solidFill>
                  <a:srgbClr val="7030A0"/>
                </a:solidFill>
              </a:rPr>
              <a:t>- Профессионализм;</a:t>
            </a:r>
            <a:endParaRPr sz="200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solidFill>
                  <a:srgbClr val="7030A0"/>
                </a:solidFill>
              </a:rPr>
              <a:t>-  Добросовестность; </a:t>
            </a:r>
            <a:endParaRPr sz="200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solidFill>
                  <a:srgbClr val="7030A0"/>
                </a:solidFill>
              </a:rPr>
              <a:t>- Репутация; </a:t>
            </a:r>
            <a:endParaRPr sz="200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solidFill>
                  <a:srgbClr val="7030A0"/>
                </a:solidFill>
              </a:rPr>
              <a:t>- Открытость и прозрачность; </a:t>
            </a:r>
            <a:endParaRPr sz="200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solidFill>
                  <a:srgbClr val="7030A0"/>
                </a:solidFill>
              </a:rPr>
              <a:t>- Конфиденциальность; </a:t>
            </a:r>
            <a:endParaRPr sz="200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solidFill>
                  <a:srgbClr val="7030A0"/>
                </a:solidFill>
              </a:rPr>
              <a:t>- Эффективность и сплоченность; </a:t>
            </a:r>
            <a:endParaRPr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solidFill>
                  <a:srgbClr val="7030A0"/>
                </a:solidFill>
              </a:rPr>
              <a:t>- Уважение; </a:t>
            </a:r>
            <a:endParaRPr sz="200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solidFill>
                  <a:srgbClr val="7030A0"/>
                </a:solidFill>
              </a:rPr>
              <a:t>- Ответственность. </a:t>
            </a:r>
            <a:endParaRPr>
              <a:solidFill>
                <a:srgbClr val="7030A0"/>
              </a:solidFill>
            </a:endParaRPr>
          </a:p>
        </p:txBody>
      </p:sp>
      <p:sp>
        <p:nvSpPr>
          <p:cNvPr id="208" name="Google Shape;208;p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solidFill>
                  <a:srgbClr val="7030A0"/>
                </a:solidFill>
              </a:rPr>
              <a:t>Приоритетными ценностями учреждения являются:</a:t>
            </a:r>
            <a:endParaRPr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solidFill>
                  <a:srgbClr val="7030A0"/>
                </a:solidFill>
              </a:rPr>
              <a:t>- Законность; </a:t>
            </a:r>
            <a:endParaRPr sz="200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solidFill>
                  <a:srgbClr val="7030A0"/>
                </a:solidFill>
              </a:rPr>
              <a:t>- Эффективность; </a:t>
            </a:r>
            <a:endParaRPr sz="200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solidFill>
                  <a:srgbClr val="7030A0"/>
                </a:solidFill>
              </a:rPr>
              <a:t>- Социальная ответственность; </a:t>
            </a:r>
            <a:endParaRPr sz="200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solidFill>
                  <a:srgbClr val="7030A0"/>
                </a:solidFill>
              </a:rPr>
              <a:t>- Кадровый потенциал; </a:t>
            </a:r>
            <a:endParaRPr sz="200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solidFill>
                  <a:srgbClr val="7030A0"/>
                </a:solidFill>
              </a:rPr>
              <a:t>- Надежность;</a:t>
            </a:r>
            <a:endParaRPr sz="200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solidFill>
                  <a:srgbClr val="7030A0"/>
                </a:solidFill>
              </a:rPr>
              <a:t>- Нравственность. </a:t>
            </a:r>
            <a:endParaRPr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ru-RU" sz="3959">
                <a:solidFill>
                  <a:srgbClr val="693278"/>
                </a:solidFill>
              </a:rPr>
              <a:t>Совет по русскому языку при Президенте РФ</a:t>
            </a:r>
            <a:endParaRPr sz="3959">
              <a:solidFill>
                <a:srgbClr val="693278"/>
              </a:solidFill>
            </a:endParaRPr>
          </a:p>
        </p:txBody>
      </p:sp>
      <p:sp>
        <p:nvSpPr>
          <p:cNvPr id="216" name="Google Shape;216;p27"/>
          <p:cNvSpPr txBox="1">
            <a:spLocks noGrp="1"/>
          </p:cNvSpPr>
          <p:nvPr>
            <p:ph type="body" idx="1"/>
          </p:nvPr>
        </p:nvSpPr>
        <p:spPr>
          <a:xfrm>
            <a:off x="457200" y="1744216"/>
            <a:ext cx="4038600" cy="326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rPr lang="ru-RU" sz="1540" b="1" dirty="0">
                <a:solidFill>
                  <a:srgbClr val="7030A0"/>
                </a:solidFill>
              </a:rPr>
              <a:t>Утвержден новый состав Совета по русскому языку при Президенте РФ</a:t>
            </a:r>
            <a:endParaRPr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endParaRPr sz="1540"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rPr lang="ru-RU" sz="1540" dirty="0">
                <a:solidFill>
                  <a:srgbClr val="7030A0"/>
                </a:solidFill>
              </a:rPr>
              <a:t>12 августа 2019 года утвержден новый состав Совета по русскому языку при Президенте Российской Федерации. </a:t>
            </a:r>
            <a:endParaRPr sz="1540"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rPr lang="ru-RU" sz="1540" dirty="0">
                <a:solidFill>
                  <a:srgbClr val="7030A0"/>
                </a:solidFill>
              </a:rPr>
              <a:t>В него вошли член Правления Российской библиотечной ассоциации, директор Российской государственной детской библиотеки Мария Александровна Веденяпина и вице-президент Российской библиотечной ассоциации, директор Российской государственной библиотеки </a:t>
            </a:r>
            <a:r>
              <a:rPr lang="ru-RU" sz="1540" dirty="0" smtClean="0">
                <a:solidFill>
                  <a:srgbClr val="7030A0"/>
                </a:solidFill>
              </a:rPr>
              <a:t>    для </a:t>
            </a:r>
            <a:r>
              <a:rPr lang="ru-RU" sz="1540" dirty="0">
                <a:solidFill>
                  <a:srgbClr val="7030A0"/>
                </a:solidFill>
              </a:rPr>
              <a:t>молодежи Ирина Борисовна Михнова.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17" name="Google Shape;217;p27"/>
          <p:cNvSpPr/>
          <p:nvPr/>
        </p:nvSpPr>
        <p:spPr>
          <a:xfrm>
            <a:off x="4826650" y="1632025"/>
            <a:ext cx="3993900" cy="456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7"/>
          <p:cNvSpPr txBox="1">
            <a:spLocks noGrp="1"/>
          </p:cNvSpPr>
          <p:nvPr>
            <p:ph type="body" idx="2"/>
          </p:nvPr>
        </p:nvSpPr>
        <p:spPr>
          <a:xfrm>
            <a:off x="4781872" y="1600200"/>
            <a:ext cx="4038600" cy="50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rPr lang="ru-RU" sz="1540" dirty="0">
                <a:solidFill>
                  <a:srgbClr val="7030A0"/>
                </a:solidFill>
              </a:rPr>
              <a:t>Директор Российской государственной детской библиотеки М. А. Веденяпина выступила на заседании Совета по русскому языку при Президенте РФ 5 ноября 2019 года:</a:t>
            </a:r>
            <a:endParaRPr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rPr lang="ru-RU" sz="1540" dirty="0">
                <a:solidFill>
                  <a:srgbClr val="7030A0"/>
                </a:solidFill>
              </a:rPr>
              <a:t>«Я бы очень просила Вас,</a:t>
            </a:r>
            <a:r>
              <a:rPr lang="ru-RU" sz="1540" dirty="0"/>
              <a:t> </a:t>
            </a:r>
            <a:r>
              <a:rPr lang="ru-RU" sz="1540" dirty="0">
                <a:solidFill>
                  <a:schemeClr val="accent3"/>
                </a:solidFill>
              </a:rPr>
              <a:t>чтобы было дано поручение еще раз проработать эту программу, для того чтобы она все-таки получила статус федеральной программы. </a:t>
            </a:r>
            <a:r>
              <a:rPr lang="ru-RU" sz="1540" dirty="0">
                <a:solidFill>
                  <a:srgbClr val="7030A0"/>
                </a:solidFill>
              </a:rPr>
              <a:t>Потому что регионы очень много делают </a:t>
            </a:r>
            <a:r>
              <a:rPr lang="ru-RU" sz="1540" dirty="0" smtClean="0">
                <a:solidFill>
                  <a:srgbClr val="7030A0"/>
                </a:solidFill>
              </a:rPr>
              <a:t>                в </a:t>
            </a:r>
            <a:r>
              <a:rPr lang="ru-RU" sz="1540" dirty="0">
                <a:solidFill>
                  <a:srgbClr val="7030A0"/>
                </a:solidFill>
              </a:rPr>
              <a:t>направлении поддержки детского и юношеского чтения, и библиотеки, и школы, и те немногочисленные книжные магазины, которые остались в регионах, безусловно, общественные организации. Но, конечно,</a:t>
            </a:r>
            <a:r>
              <a:rPr lang="ru-RU" sz="1540" dirty="0"/>
              <a:t> </a:t>
            </a:r>
            <a:r>
              <a:rPr lang="ru-RU" sz="1540" dirty="0">
                <a:solidFill>
                  <a:schemeClr val="accent3"/>
                </a:solidFill>
              </a:rPr>
              <a:t>нужна федеральная программа</a:t>
            </a:r>
            <a:r>
              <a:rPr lang="ru-RU" sz="1540" dirty="0">
                <a:solidFill>
                  <a:srgbClr val="7030A0"/>
                </a:solidFill>
              </a:rPr>
              <a:t>, нужен тот самый импульс федерального уровня, который придаст этой программе статус государственной». </a:t>
            </a:r>
            <a:endParaRPr sz="1540"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rPr lang="ru-RU" sz="1540" dirty="0">
                <a:solidFill>
                  <a:srgbClr val="7030A0"/>
                </a:solidFill>
              </a:rPr>
              <a:t>В. В. Путин:</a:t>
            </a:r>
            <a:r>
              <a:rPr lang="ru-RU" sz="1540" dirty="0"/>
              <a:t> </a:t>
            </a:r>
            <a:r>
              <a:rPr lang="ru-RU" sz="1540" dirty="0">
                <a:solidFill>
                  <a:schemeClr val="accent3"/>
                </a:solidFill>
              </a:rPr>
              <a:t>«По поводу программы поддержки детского чтения тоже Роспечать этим занимается, да? Давайте мы подтолкнем это. Это хорошая программа, </a:t>
            </a:r>
            <a:r>
              <a:rPr lang="ru-RU" sz="1540" dirty="0" smtClean="0">
                <a:solidFill>
                  <a:schemeClr val="accent3"/>
                </a:solidFill>
              </a:rPr>
              <a:t>                я </a:t>
            </a:r>
            <a:r>
              <a:rPr lang="ru-RU" sz="1540" dirty="0">
                <a:solidFill>
                  <a:schemeClr val="accent3"/>
                </a:solidFill>
              </a:rPr>
              <a:t>с Вами полностью согласен</a:t>
            </a:r>
            <a:r>
              <a:rPr lang="ru-RU" sz="1485" dirty="0">
                <a:solidFill>
                  <a:schemeClr val="accent3"/>
                </a:solidFill>
              </a:rPr>
              <a:t>».</a:t>
            </a:r>
            <a:endParaRPr sz="1485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8"/>
          <p:cNvSpPr/>
          <p:nvPr/>
        </p:nvSpPr>
        <p:spPr>
          <a:xfrm>
            <a:off x="830200" y="1406325"/>
            <a:ext cx="7902900" cy="461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8"/>
          <p:cNvSpPr txBox="1">
            <a:spLocks noGrp="1"/>
          </p:cNvSpPr>
          <p:nvPr>
            <p:ph type="body" idx="1"/>
          </p:nvPr>
        </p:nvSpPr>
        <p:spPr>
          <a:xfrm>
            <a:off x="989625" y="332650"/>
            <a:ext cx="7902900" cy="55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700">
                <a:solidFill>
                  <a:srgbClr val="7030A0"/>
                </a:solidFill>
              </a:rPr>
              <a:t>Победителями объявлены:</a:t>
            </a:r>
            <a:endParaRPr sz="310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700">
                <a:solidFill>
                  <a:srgbClr val="7030A0"/>
                </a:solidFill>
              </a:rPr>
              <a:t>- в основной номинации </a:t>
            </a:r>
            <a:r>
              <a:rPr lang="ru-RU" sz="1700">
                <a:solidFill>
                  <a:schemeClr val="accent3"/>
                </a:solidFill>
              </a:rPr>
              <a:t>«Библиотекарь 2019 года»</a:t>
            </a:r>
            <a:r>
              <a:rPr lang="ru-RU" sz="1700">
                <a:solidFill>
                  <a:srgbClr val="7030A0"/>
                </a:solidFill>
              </a:rPr>
              <a:t>: </a:t>
            </a:r>
            <a:endParaRPr sz="170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700">
                <a:solidFill>
                  <a:srgbClr val="7030A0"/>
                </a:solidFill>
              </a:rPr>
              <a:t>Марина Валерьевна Михедова, заведующая Детской библиотекой – филиалом муниципального бюджетного учреждения культуры «Централизованная библиотечная система города Муравленко»,</a:t>
            </a:r>
            <a:r>
              <a:rPr lang="ru-RU" sz="1700">
                <a:solidFill>
                  <a:schemeClr val="accent3"/>
                </a:solidFill>
              </a:rPr>
              <a:t> Ямало-Ненецкий автономный округ</a:t>
            </a:r>
            <a:r>
              <a:rPr lang="ru-RU" sz="1700">
                <a:solidFill>
                  <a:srgbClr val="7030A0"/>
                </a:solidFill>
              </a:rPr>
              <a:t>;</a:t>
            </a:r>
            <a:endParaRPr sz="310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700">
                <a:solidFill>
                  <a:srgbClr val="7030A0"/>
                </a:solidFill>
              </a:rPr>
              <a:t>- в дополнительной номинации </a:t>
            </a:r>
            <a:r>
              <a:rPr lang="ru-RU" sz="1700">
                <a:solidFill>
                  <a:schemeClr val="accent3"/>
                </a:solidFill>
              </a:rPr>
              <a:t>«Лучший молодой библиотекарь»</a:t>
            </a:r>
            <a:r>
              <a:rPr lang="ru-RU" sz="1700">
                <a:solidFill>
                  <a:srgbClr val="7030A0"/>
                </a:solidFill>
              </a:rPr>
              <a:t>: </a:t>
            </a:r>
            <a:endParaRPr sz="170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700">
                <a:solidFill>
                  <a:srgbClr val="7030A0"/>
                </a:solidFill>
              </a:rPr>
              <a:t>Наталья Андреевна Тюшева, заведующая отделом автоматизированных библиотечных технологий Центральной городской библиотеки им. А. С. Пушкина муниципального бюджетного учреждения культуры «Централизованная библиотечная система» г. Каменск-Уральский, Свердловская область;</a:t>
            </a:r>
            <a:endParaRPr sz="310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700">
                <a:solidFill>
                  <a:srgbClr val="7030A0"/>
                </a:solidFill>
              </a:rPr>
              <a:t>- в номинации для студентов вузов </a:t>
            </a:r>
            <a:r>
              <a:rPr lang="ru-RU" sz="1700">
                <a:solidFill>
                  <a:schemeClr val="accent3"/>
                </a:solidFill>
              </a:rPr>
              <a:t>«Библиотека будущего – взгляд молодых»</a:t>
            </a:r>
            <a:r>
              <a:rPr lang="ru-RU" sz="1700">
                <a:solidFill>
                  <a:srgbClr val="7030A0"/>
                </a:solidFill>
              </a:rPr>
              <a:t>: </a:t>
            </a:r>
            <a:endParaRPr sz="170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700">
                <a:solidFill>
                  <a:srgbClr val="7030A0"/>
                </a:solidFill>
              </a:rPr>
              <a:t>Алена Андреевна Катина, студентка 2-го курса магистратуры библиотечно-информационного факультета Санкт-Петербургского государственного института культуры;</a:t>
            </a:r>
            <a:endParaRPr sz="310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700">
                <a:solidFill>
                  <a:srgbClr val="7030A0"/>
                </a:solidFill>
              </a:rPr>
              <a:t>- в номинации для студентов училищ, техникумов, колледжей </a:t>
            </a:r>
            <a:r>
              <a:rPr lang="ru-RU" sz="1700">
                <a:solidFill>
                  <a:schemeClr val="accent3"/>
                </a:solidFill>
              </a:rPr>
              <a:t>«Мой выбор –</a:t>
            </a:r>
            <a:endParaRPr sz="170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lang="ru-RU" sz="1700">
                <a:solidFill>
                  <a:schemeClr val="accent3"/>
                </a:solidFill>
              </a:rPr>
              <a:t>библиотекарь!»: </a:t>
            </a:r>
            <a:endParaRPr sz="170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700">
                <a:solidFill>
                  <a:srgbClr val="7030A0"/>
                </a:solidFill>
              </a:rPr>
              <a:t>Анастасия Алексеевна Решетникова, студентка 4-го курса по специальности «Библиотековедение» Астраханского колледжа культуры и искусств.</a:t>
            </a:r>
            <a:endParaRPr sz="310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70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700">
                <a:solidFill>
                  <a:srgbClr val="7030A0"/>
                </a:solidFill>
              </a:rPr>
              <a:t>Победителям вручены дипломы и сертификаты на получение денежных призов.</a:t>
            </a:r>
            <a:endParaRPr sz="170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34" name="Google Shape;234;p29"/>
          <p:cNvPicPr preferRelativeResize="0"/>
          <p:nvPr/>
        </p:nvPicPr>
        <p:blipFill rotWithShape="1">
          <a:blip r:embed="rId5">
            <a:alphaModFix/>
          </a:blip>
          <a:srcRect t="7156" r="1736" b="8443"/>
          <a:stretch/>
        </p:blipFill>
        <p:spPr>
          <a:xfrm>
            <a:off x="179512" y="1137320"/>
            <a:ext cx="8561717" cy="518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>
            <a:spLocks noGrp="1"/>
          </p:cNvSpPr>
          <p:nvPr>
            <p:ph type="body" idx="1"/>
          </p:nvPr>
        </p:nvSpPr>
        <p:spPr>
          <a:xfrm>
            <a:off x="648175" y="476675"/>
            <a:ext cx="7911300" cy="56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ru-RU" sz="2520"/>
              <a:t>           </a:t>
            </a:r>
            <a:r>
              <a:rPr lang="ru-RU" sz="2520">
                <a:solidFill>
                  <a:srgbClr val="7030A0"/>
                </a:solidFill>
              </a:rPr>
              <a:t>Индексация зарплат бюджетников</a:t>
            </a:r>
            <a:endParaRPr sz="3000">
              <a:solidFill>
                <a:srgbClr val="7030A0"/>
              </a:solidFill>
            </a:endParaRPr>
          </a:p>
          <a:p>
            <a:pPr marL="342900" lvl="0" indent="-170180" algn="l" rtl="0">
              <a:lnSpc>
                <a:spcPct val="6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52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ru-RU" sz="2520">
                <a:solidFill>
                  <a:srgbClr val="7030A0"/>
                </a:solidFill>
              </a:rPr>
              <a:t>На 4,3 % вырастет с 1 октября зарплата федеральных бюджетников, не охваченных «майскими» указами президента, – в частности, нянечек в детсадах, </a:t>
            </a:r>
            <a:r>
              <a:rPr lang="ru-RU" sz="2520">
                <a:solidFill>
                  <a:schemeClr val="accent3"/>
                </a:solidFill>
              </a:rPr>
              <a:t>кадровиков, юристов, бухгалтеров, работающих в бюджетных учреждениях,</a:t>
            </a:r>
            <a:r>
              <a:rPr lang="ru-RU" sz="2520">
                <a:solidFill>
                  <a:srgbClr val="7030A0"/>
                </a:solidFill>
              </a:rPr>
              <a:t> соцработников. Изменения коснутся более 2 млн человек. Также повысятся оклады по должностям и званиям военнослужащих, спасателей и т. д.</a:t>
            </a:r>
            <a:endParaRPr sz="3000">
              <a:solidFill>
                <a:srgbClr val="7030A0"/>
              </a:solidFill>
            </a:endParaRPr>
          </a:p>
          <a:p>
            <a:pPr marL="342900" lvl="0" indent="-17018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520"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FF0000"/>
              </a:buClr>
              <a:buSzPts val="2720"/>
              <a:buNone/>
            </a:pPr>
            <a:r>
              <a:rPr lang="ru-RU" sz="2520">
                <a:solidFill>
                  <a:schemeClr val="accent3"/>
                </a:solidFill>
              </a:rPr>
              <a:t>На региональном и муниципальном уровне решение по зарплатам бюджетников принимает губернатор, но РТК рекомендовала повышение с 1 октября и не менее чем на 4,3 %.</a:t>
            </a:r>
            <a:endParaRPr sz="252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1"/>
          <p:cNvSpPr txBox="1">
            <a:spLocks noGrp="1"/>
          </p:cNvSpPr>
          <p:nvPr>
            <p:ph type="title"/>
          </p:nvPr>
        </p:nvSpPr>
        <p:spPr>
          <a:xfrm>
            <a:off x="446856" y="-182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ru-RU" sz="1600">
                <a:solidFill>
                  <a:srgbClr val="693278"/>
                </a:solidFill>
              </a:rPr>
              <a:t>«Дорожная карта развития «сквозной» цифровой технологии </a:t>
            </a:r>
            <a:br>
              <a:rPr lang="ru-RU" sz="1600">
                <a:solidFill>
                  <a:srgbClr val="693278"/>
                </a:solidFill>
              </a:rPr>
            </a:br>
            <a:r>
              <a:rPr lang="ru-RU" sz="1600">
                <a:solidFill>
                  <a:srgbClr val="693278"/>
                </a:solidFill>
              </a:rPr>
              <a:t>«Технологии виртуальной и дополненной реальности« (публикация на сайте https://digital.gov.ru по состоянию на 14.10.2019)</a:t>
            </a:r>
            <a:endParaRPr sz="1600">
              <a:solidFill>
                <a:srgbClr val="693278"/>
              </a:solidFill>
            </a:endParaRPr>
          </a:p>
        </p:txBody>
      </p:sp>
      <p:sp>
        <p:nvSpPr>
          <p:cNvPr id="249" name="Google Shape;249;p31"/>
          <p:cNvSpPr/>
          <p:nvPr/>
        </p:nvSpPr>
        <p:spPr>
          <a:xfrm>
            <a:off x="107500" y="3819650"/>
            <a:ext cx="8486700" cy="234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1"/>
          <p:cNvSpPr txBox="1">
            <a:spLocks noGrp="1"/>
          </p:cNvSpPr>
          <p:nvPr>
            <p:ph type="body" idx="1"/>
          </p:nvPr>
        </p:nvSpPr>
        <p:spPr>
          <a:xfrm>
            <a:off x="107504" y="1124744"/>
            <a:ext cx="8856984" cy="547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 dirty="0">
                <a:solidFill>
                  <a:srgbClr val="7030A0"/>
                </a:solidFill>
              </a:rPr>
              <a:t>Технология виртуальной реальности (</a:t>
            </a:r>
            <a:r>
              <a:rPr lang="ru-RU" sz="1400" dirty="0" err="1">
                <a:solidFill>
                  <a:srgbClr val="7030A0"/>
                </a:solidFill>
              </a:rPr>
              <a:t>virtual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reality</a:t>
            </a:r>
            <a:r>
              <a:rPr lang="ru-RU" sz="1400" dirty="0">
                <a:solidFill>
                  <a:srgbClr val="7030A0"/>
                </a:solidFill>
              </a:rPr>
              <a:t>, VR) – это комплексная технология, позволяющая погрузить человека в </a:t>
            </a:r>
            <a:r>
              <a:rPr lang="ru-RU" sz="1400" dirty="0" err="1">
                <a:solidFill>
                  <a:srgbClr val="7030A0"/>
                </a:solidFill>
              </a:rPr>
              <a:t>иммерсивный</a:t>
            </a:r>
            <a:r>
              <a:rPr lang="ru-RU" sz="1400" dirty="0">
                <a:solidFill>
                  <a:srgbClr val="7030A0"/>
                </a:solidFill>
              </a:rPr>
              <a:t> виртуальный мир при использовании специализированных устройств (шлемов виртуальной реальности). </a:t>
            </a:r>
            <a:endParaRPr sz="1400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 dirty="0">
                <a:solidFill>
                  <a:srgbClr val="7030A0"/>
                </a:solidFill>
              </a:rPr>
              <a:t>Технология дополненной реальности (</a:t>
            </a:r>
            <a:r>
              <a:rPr lang="ru-RU" sz="1400" dirty="0" err="1">
                <a:solidFill>
                  <a:srgbClr val="7030A0"/>
                </a:solidFill>
              </a:rPr>
              <a:t>augmented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reality</a:t>
            </a:r>
            <a:r>
              <a:rPr lang="ru-RU" sz="1400" dirty="0">
                <a:solidFill>
                  <a:srgbClr val="7030A0"/>
                </a:solidFill>
              </a:rPr>
              <a:t>, AR) – технология, позволяющая интегрировать информацию с объектами реального мира в форме текста, компьютерной графики, аудио и иных представлений в режиме реального времени. </a:t>
            </a:r>
            <a:endParaRPr sz="1400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 dirty="0">
                <a:solidFill>
                  <a:srgbClr val="7030A0"/>
                </a:solidFill>
              </a:rPr>
              <a:t>Развитие направления </a:t>
            </a:r>
            <a:r>
              <a:rPr lang="ru-RU" sz="1400" b="1" dirty="0">
                <a:solidFill>
                  <a:srgbClr val="7030A0"/>
                </a:solidFill>
              </a:rPr>
              <a:t>пользовательского применения VR/AR </a:t>
            </a:r>
            <a:r>
              <a:rPr lang="ru-RU" sz="1400" dirty="0">
                <a:solidFill>
                  <a:srgbClr val="7030A0"/>
                </a:solidFill>
              </a:rPr>
              <a:t>позволит сформировать сервисы для социально важных сфер, например, работы с инвалидами</a:t>
            </a:r>
            <a:r>
              <a:rPr lang="ru-RU" sz="1400" dirty="0"/>
              <a:t> </a:t>
            </a:r>
            <a:r>
              <a:rPr lang="ru-RU" sz="1400" dirty="0">
                <a:solidFill>
                  <a:schemeClr val="accent3"/>
                </a:solidFill>
              </a:rPr>
              <a:t>(</a:t>
            </a:r>
            <a:r>
              <a:rPr lang="ru-RU" sz="1400" b="1" dirty="0">
                <a:solidFill>
                  <a:schemeClr val="accent3"/>
                </a:solidFill>
              </a:rPr>
              <a:t>навигация с дополненной реальностью для слабовидящи</a:t>
            </a:r>
            <a:r>
              <a:rPr lang="ru-RU" sz="1400" dirty="0">
                <a:solidFill>
                  <a:schemeClr val="accent3"/>
                </a:solidFill>
              </a:rPr>
              <a:t>х), развитие культурной составляющей </a:t>
            </a:r>
            <a:r>
              <a:rPr lang="ru-RU" sz="1400" b="1" dirty="0">
                <a:solidFill>
                  <a:schemeClr val="accent3"/>
                </a:solidFill>
              </a:rPr>
              <a:t>(навигации и экскурсии по городам, музеям</a:t>
            </a:r>
            <a:r>
              <a:rPr lang="ru-RU" sz="1400" dirty="0">
                <a:solidFill>
                  <a:schemeClr val="accent3"/>
                </a:solidFill>
              </a:rPr>
              <a:t>).</a:t>
            </a:r>
            <a:endParaRPr dirty="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 dirty="0">
                <a:solidFill>
                  <a:srgbClr val="7030A0"/>
                </a:solidFill>
              </a:rPr>
              <a:t>В итоге, это будет способствовать повышению имиджа России как туристическо-привлекательной страны, увеличению посещаемости объектов культуры с привлечением молодежной аудитории.</a:t>
            </a:r>
            <a:endParaRPr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sz="800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 b="1" dirty="0">
                <a:solidFill>
                  <a:srgbClr val="7030A0"/>
                </a:solidFill>
              </a:rPr>
              <a:t>Ограничение развития VR/AR-технологий по имеющимся заделам:</a:t>
            </a:r>
            <a:endParaRPr dirty="0">
              <a:solidFill>
                <a:srgbClr val="7030A0"/>
              </a:solidFill>
            </a:endParaRPr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rgbClr val="7030A0"/>
              </a:buClr>
              <a:buSzPts val="1400"/>
              <a:buChar char="•"/>
            </a:pPr>
            <a:r>
              <a:rPr lang="ru-RU" sz="1400" dirty="0">
                <a:solidFill>
                  <a:srgbClr val="7030A0"/>
                </a:solidFill>
              </a:rPr>
              <a:t>низкая цифровая грамотность трудоспособного населения. Недостаточное понимание особенностей и возможностей использования VR/AR в профессиональной среде;</a:t>
            </a:r>
            <a:endParaRPr dirty="0">
              <a:solidFill>
                <a:srgbClr val="7030A0"/>
              </a:solidFill>
            </a:endParaRPr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rgbClr val="7030A0"/>
              </a:buClr>
              <a:buSzPts val="1400"/>
              <a:buChar char="•"/>
            </a:pPr>
            <a:r>
              <a:rPr lang="ru-RU" sz="1400" dirty="0">
                <a:solidFill>
                  <a:srgbClr val="7030A0"/>
                </a:solidFill>
              </a:rPr>
              <a:t>недостаточное количество специалистов-разработчиков для проектов с VR/AR;</a:t>
            </a:r>
            <a:endParaRPr dirty="0">
              <a:solidFill>
                <a:srgbClr val="7030A0"/>
              </a:solidFill>
            </a:endParaRPr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rgbClr val="7030A0"/>
              </a:buClr>
              <a:buSzPts val="1400"/>
              <a:buChar char="•"/>
            </a:pPr>
            <a:r>
              <a:rPr lang="ru-RU" sz="1400" dirty="0">
                <a:solidFill>
                  <a:srgbClr val="7030A0"/>
                </a:solidFill>
              </a:rPr>
              <a:t>высокая стоимость создания качественного VR/AR-контента;</a:t>
            </a:r>
            <a:endParaRPr dirty="0">
              <a:solidFill>
                <a:srgbClr val="7030A0"/>
              </a:solidFill>
            </a:endParaRPr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rgbClr val="7030A0"/>
              </a:buClr>
              <a:buSzPts val="1400"/>
              <a:buChar char="•"/>
            </a:pPr>
            <a:r>
              <a:rPr lang="ru-RU" sz="1400" dirty="0">
                <a:solidFill>
                  <a:srgbClr val="7030A0"/>
                </a:solidFill>
              </a:rPr>
              <a:t>нехватка VR/AR-контента в потребительских и профильных сферах;</a:t>
            </a:r>
            <a:endParaRPr dirty="0">
              <a:solidFill>
                <a:srgbClr val="7030A0"/>
              </a:solidFill>
            </a:endParaRPr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rgbClr val="7030A0"/>
              </a:buClr>
              <a:buSzPts val="1400"/>
              <a:buChar char="•"/>
            </a:pPr>
            <a:r>
              <a:rPr lang="ru-RU" sz="1400" dirty="0">
                <a:solidFill>
                  <a:srgbClr val="7030A0"/>
                </a:solidFill>
              </a:rPr>
              <a:t>отсутствие производимых в России матриц и оптических систем (волноводов), достаточных для создания VR/AR-устройств российского производства;</a:t>
            </a:r>
            <a:endParaRPr dirty="0">
              <a:solidFill>
                <a:srgbClr val="7030A0"/>
              </a:solidFill>
            </a:endParaRPr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rgbClr val="7030A0"/>
              </a:buClr>
              <a:buSzPts val="1400"/>
              <a:buChar char="•"/>
            </a:pPr>
            <a:r>
              <a:rPr lang="ru-RU" sz="1400" dirty="0">
                <a:solidFill>
                  <a:srgbClr val="7030A0"/>
                </a:solidFill>
              </a:rPr>
              <a:t>отсутствие отечественных отраслевых стандартов систем проектирования (САПР) и универсальных VR/AR-устройств.</a:t>
            </a:r>
            <a:endParaRPr dirty="0">
              <a:solidFill>
                <a:srgbClr val="7030A0"/>
              </a:solidFill>
            </a:endParaRPr>
          </a:p>
          <a:p>
            <a:pPr marL="342900" lvl="0" indent="-2540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>
                <a:solidFill>
                  <a:srgbClr val="693278"/>
                </a:solidFill>
              </a:rPr>
              <a:t>Статистический учет </a:t>
            </a:r>
            <a:endParaRPr>
              <a:solidFill>
                <a:srgbClr val="693278"/>
              </a:solidFill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ru-RU" sz="2960" dirty="0">
                <a:solidFill>
                  <a:srgbClr val="7030A0"/>
                </a:solidFill>
              </a:rPr>
              <a:t>Приказ Росстата от</a:t>
            </a:r>
            <a:r>
              <a:rPr lang="ru-RU" sz="2960" dirty="0"/>
              <a:t> </a:t>
            </a:r>
            <a:r>
              <a:rPr lang="ru-RU" sz="2960" dirty="0">
                <a:solidFill>
                  <a:schemeClr val="accent3"/>
                </a:solidFill>
              </a:rPr>
              <a:t>07.08.2019 г. № 438</a:t>
            </a:r>
            <a:endParaRPr dirty="0">
              <a:solidFill>
                <a:schemeClr val="accent3"/>
              </a:solidFill>
            </a:endParaRPr>
          </a:p>
          <a:p>
            <a:pPr marL="0" lvl="0" indent="0" algn="ctr" rtl="0">
              <a:spcBef>
                <a:spcPts val="592"/>
              </a:spcBef>
              <a:spcAft>
                <a:spcPts val="0"/>
              </a:spcAft>
              <a:buClr>
                <a:srgbClr val="FF0000"/>
              </a:buClr>
              <a:buSzPts val="2960"/>
              <a:buNone/>
            </a:pPr>
            <a:r>
              <a:rPr lang="ru-RU" sz="2960" dirty="0">
                <a:solidFill>
                  <a:schemeClr val="accent3"/>
                </a:solidFill>
              </a:rPr>
              <a:t>(ред. от 23.08.2019)</a:t>
            </a:r>
            <a:endParaRPr dirty="0">
              <a:solidFill>
                <a:schemeClr val="accent3"/>
              </a:solidFill>
            </a:endParaRPr>
          </a:p>
          <a:p>
            <a:pPr marL="0" lvl="0" indent="0" algn="ctr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ru-RU" sz="2960" dirty="0">
                <a:solidFill>
                  <a:srgbClr val="7030A0"/>
                </a:solidFill>
              </a:rPr>
              <a:t>«Об утверждении форм федерального статистического наблюдения с указаниями </a:t>
            </a:r>
            <a:r>
              <a:rPr lang="ru-RU" sz="2960" dirty="0" smtClean="0">
                <a:solidFill>
                  <a:srgbClr val="7030A0"/>
                </a:solidFill>
              </a:rPr>
              <a:t>                    по </a:t>
            </a:r>
            <a:r>
              <a:rPr lang="ru-RU" sz="2960" dirty="0">
                <a:solidFill>
                  <a:srgbClr val="7030A0"/>
                </a:solidFill>
              </a:rPr>
              <a:t>их заполнению для организации Министерством культуры Российской Федерации федерального статистического наблюдения </a:t>
            </a:r>
            <a:r>
              <a:rPr lang="ru-RU" sz="2960" dirty="0" smtClean="0">
                <a:solidFill>
                  <a:srgbClr val="7030A0"/>
                </a:solidFill>
              </a:rPr>
              <a:t>                 за </a:t>
            </a:r>
            <a:r>
              <a:rPr lang="ru-RU" sz="2960" dirty="0">
                <a:solidFill>
                  <a:srgbClr val="7030A0"/>
                </a:solidFill>
              </a:rPr>
              <a:t>деятельностью общедоступных (публичных) библиотек и театров»</a:t>
            </a:r>
            <a:endParaRPr sz="2960" dirty="0">
              <a:solidFill>
                <a:srgbClr val="7030A0"/>
              </a:solidFill>
            </a:endParaRPr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 dirty="0"/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ru-RU" sz="2000" b="1">
                <a:solidFill>
                  <a:srgbClr val="693278"/>
                </a:solidFill>
              </a:rPr>
              <a:t>Распоряжение Правительства РФ от 18.09.2019 г. № 2098-р</a:t>
            </a:r>
            <a:br>
              <a:rPr lang="ru-RU" sz="2000" b="1">
                <a:solidFill>
                  <a:srgbClr val="693278"/>
                </a:solidFill>
              </a:rPr>
            </a:br>
            <a:r>
              <a:rPr lang="ru-RU" sz="2000" b="1">
                <a:solidFill>
                  <a:srgbClr val="693278"/>
                </a:solidFill>
              </a:rPr>
              <a:t>«Об утверждении комплекса мер до 2020 года</a:t>
            </a:r>
            <a:br>
              <a:rPr lang="ru-RU" sz="2000" b="1">
                <a:solidFill>
                  <a:srgbClr val="693278"/>
                </a:solidFill>
              </a:rPr>
            </a:br>
            <a:r>
              <a:rPr lang="ru-RU" sz="2000" b="1">
                <a:solidFill>
                  <a:srgbClr val="693278"/>
                </a:solidFill>
              </a:rPr>
              <a:t>по совершенствованию системы профилактики суицида среди несовершеннолетних»</a:t>
            </a:r>
            <a:endParaRPr sz="2000" b="1">
              <a:solidFill>
                <a:srgbClr val="693278"/>
              </a:solidFill>
            </a:endParaRPr>
          </a:p>
        </p:txBody>
      </p:sp>
      <p:sp>
        <p:nvSpPr>
          <p:cNvPr id="258" name="Google Shape;258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/>
              <a:t> </a:t>
            </a:r>
            <a:endParaRPr/>
          </a:p>
        </p:txBody>
      </p:sp>
      <p:graphicFrame>
        <p:nvGraphicFramePr>
          <p:cNvPr id="259" name="Google Shape;259;p32"/>
          <p:cNvGraphicFramePr/>
          <p:nvPr/>
        </p:nvGraphicFramePr>
        <p:xfrm>
          <a:off x="539552" y="2708920"/>
          <a:ext cx="7776900" cy="2011690"/>
        </p:xfrm>
        <a:graphic>
          <a:graphicData uri="http://schemas.openxmlformats.org/drawingml/2006/table">
            <a:tbl>
              <a:tblPr firstRow="1" bandRow="1">
                <a:noFill/>
                <a:tableStyleId>{6DD8076B-5991-44E5-ACF7-10869D2D20CB}</a:tableStyleId>
              </a:tblPr>
              <a:tblGrid>
                <a:gridCol w="2592300"/>
                <a:gridCol w="2592300"/>
                <a:gridCol w="25923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Проведение для несовершеннолетних тренингов и индивидуальных психологических консультаций,           2019–2020 годы 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Минкультуры России, Российская государственная детская библиотека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доклад в Правительство Российской Федерации 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ru-RU" sz="2000" b="1">
                <a:solidFill>
                  <a:srgbClr val="693278"/>
                </a:solidFill>
              </a:rPr>
              <a:t>Распоряжение Правительства РФ от 28.08.2019 г. № 1904-р</a:t>
            </a:r>
            <a:br>
              <a:rPr lang="ru-RU" sz="2000" b="1">
                <a:solidFill>
                  <a:srgbClr val="693278"/>
                </a:solidFill>
              </a:rPr>
            </a:br>
            <a:r>
              <a:rPr lang="ru-RU" sz="2000" b="1">
                <a:solidFill>
                  <a:srgbClr val="693278"/>
                </a:solidFill>
              </a:rPr>
              <a:t>«О плане развития федеральной государственной информационной системы «Национальная электронная библиотека»</a:t>
            </a:r>
            <a:endParaRPr sz="2000" b="1">
              <a:solidFill>
                <a:srgbClr val="693278"/>
              </a:solidFill>
            </a:endParaRPr>
          </a:p>
        </p:txBody>
      </p:sp>
      <p:graphicFrame>
        <p:nvGraphicFramePr>
          <p:cNvPr id="266" name="Google Shape;266;p33"/>
          <p:cNvGraphicFramePr/>
          <p:nvPr/>
        </p:nvGraphicFramePr>
        <p:xfrm>
          <a:off x="457200" y="2060848"/>
          <a:ext cx="8229600" cy="3479820"/>
        </p:xfrm>
        <a:graphic>
          <a:graphicData uri="http://schemas.openxmlformats.org/drawingml/2006/table">
            <a:tbl>
              <a:tblPr firstRow="1" bandRow="1">
                <a:noFill/>
                <a:tableStyleId>{6DD8076B-5991-44E5-ACF7-10869D2D20CB}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43. Оцифровка и включение в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Национальную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электронную библиотеку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книжных памятников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оператор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Национальной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электронной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библиотеки,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участники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Национальной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электронной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библиотеки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IV квартал 2019 г., 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далее – постоянно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ежегодное включение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в Национальную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электронную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библиотеку не менее 8 тыс. экземпляров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оцифрованных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книжных памятников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pic>
        <p:nvPicPr>
          <p:cNvPr id="267" name="Google Shape;267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ru-RU" sz="2000" b="1">
                <a:solidFill>
                  <a:srgbClr val="693278"/>
                </a:solidFill>
              </a:rPr>
              <a:t>Основные критерии оценки эффективности </a:t>
            </a:r>
            <a:br>
              <a:rPr lang="ru-RU" sz="2000" b="1">
                <a:solidFill>
                  <a:srgbClr val="693278"/>
                </a:solidFill>
              </a:rPr>
            </a:br>
            <a:r>
              <a:rPr lang="ru-RU" sz="2000" b="1">
                <a:solidFill>
                  <a:srgbClr val="693278"/>
                </a:solidFill>
              </a:rPr>
              <a:t>федеральной государственной информационной системы «Национальная электронная библиотека»</a:t>
            </a:r>
            <a:endParaRPr sz="2000" b="1">
              <a:solidFill>
                <a:srgbClr val="693278"/>
              </a:solidFill>
            </a:endParaRPr>
          </a:p>
        </p:txBody>
      </p:sp>
      <p:pic>
        <p:nvPicPr>
          <p:cNvPr id="275" name="Google Shape;275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827585" y="1605970"/>
            <a:ext cx="7416900" cy="403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ru-RU" sz="2000" b="1">
                <a:solidFill>
                  <a:srgbClr val="693278"/>
                </a:solidFill>
              </a:rPr>
              <a:t>Постановление Правительства РФ от 17.08.2019 г. № 1067</a:t>
            </a:r>
            <a:br>
              <a:rPr lang="ru-RU" sz="2000" b="1">
                <a:solidFill>
                  <a:srgbClr val="693278"/>
                </a:solidFill>
              </a:rPr>
            </a:br>
            <a:r>
              <a:rPr lang="ru-RU" sz="2000" b="1">
                <a:solidFill>
                  <a:srgbClr val="693278"/>
                </a:solidFill>
              </a:rPr>
              <a:t>«О единой информационной системе в сфере развития</a:t>
            </a:r>
            <a:br>
              <a:rPr lang="ru-RU" sz="2000" b="1">
                <a:solidFill>
                  <a:srgbClr val="693278"/>
                </a:solidFill>
              </a:rPr>
            </a:br>
            <a:r>
              <a:rPr lang="ru-RU" sz="2000" b="1">
                <a:solidFill>
                  <a:srgbClr val="693278"/>
                </a:solidFill>
              </a:rPr>
              <a:t>добровольчества (волонтерства)»</a:t>
            </a:r>
            <a:endParaRPr sz="2000" b="1">
              <a:solidFill>
                <a:srgbClr val="693278"/>
              </a:solidFill>
            </a:endParaRPr>
          </a:p>
        </p:txBody>
      </p:sp>
      <p:sp>
        <p:nvSpPr>
          <p:cNvPr id="283" name="Google Shape;283;p35"/>
          <p:cNvSpPr/>
          <p:nvPr/>
        </p:nvSpPr>
        <p:spPr>
          <a:xfrm>
            <a:off x="138900" y="1493125"/>
            <a:ext cx="8892600" cy="487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5"/>
          <p:cNvSpPr txBox="1">
            <a:spLocks noGrp="1"/>
          </p:cNvSpPr>
          <p:nvPr>
            <p:ph type="body" idx="1"/>
          </p:nvPr>
        </p:nvSpPr>
        <p:spPr>
          <a:xfrm>
            <a:off x="144016" y="1484784"/>
            <a:ext cx="8892480" cy="530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7"/>
              <a:buNone/>
            </a:pPr>
            <a:r>
              <a:rPr lang="ru-RU" sz="1377">
                <a:solidFill>
                  <a:srgbClr val="7030A0"/>
                </a:solidFill>
              </a:rPr>
              <a:t>Система включает в том числе:</a:t>
            </a:r>
            <a:endParaRPr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377"/>
              <a:buNone/>
            </a:pPr>
            <a:r>
              <a:rPr lang="ru-RU" sz="1377">
                <a:solidFill>
                  <a:srgbClr val="7030A0"/>
                </a:solidFill>
              </a:rPr>
              <a:t>а) сведения о добровольцах (волонтерах), включающие информацию о количестве часов, затраченных на добровольческую (волонтерскую) деятельность, об их компетенциях и полученном опыте;</a:t>
            </a:r>
            <a:endParaRPr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377"/>
              <a:buNone/>
            </a:pPr>
            <a:r>
              <a:rPr lang="ru-RU" sz="1377">
                <a:solidFill>
                  <a:srgbClr val="7030A0"/>
                </a:solidFill>
              </a:rPr>
              <a:t>б) сведения об организаторах добровольческой (волонтерской) деятельности и добровольческих (волонтерских) организациях, включающие информацию о видах осуществляемой (организуемой) добровольческой (волонтерской) деятельности.</a:t>
            </a:r>
            <a:endParaRPr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377"/>
              <a:buNone/>
            </a:pPr>
            <a:endParaRPr sz="1377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377"/>
              <a:buNone/>
            </a:pPr>
            <a:r>
              <a:rPr lang="ru-RU" sz="1377">
                <a:solidFill>
                  <a:srgbClr val="7030A0"/>
                </a:solidFill>
              </a:rPr>
              <a:t>Система (в том числе во взаимодействии с иными информационными системами) обеспечивает:</a:t>
            </a:r>
            <a:endParaRPr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377"/>
              <a:buNone/>
            </a:pPr>
            <a:r>
              <a:rPr lang="ru-RU" sz="1377">
                <a:solidFill>
                  <a:srgbClr val="7030A0"/>
                </a:solidFill>
              </a:rPr>
              <a:t>а) формирование единой площадки по взаимодействию институтов добровольческой (волонтерской) деятельности;</a:t>
            </a:r>
            <a:endParaRPr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377"/>
              <a:buNone/>
            </a:pPr>
            <a:r>
              <a:rPr lang="ru-RU" sz="1377">
                <a:solidFill>
                  <a:srgbClr val="7030A0"/>
                </a:solidFill>
              </a:rPr>
              <a:t>б) создание унифицированной системы учета добровольческой (волонтерской) деятельности (личная электронная книжка волонтера);</a:t>
            </a:r>
            <a:endParaRPr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377"/>
              <a:buNone/>
            </a:pPr>
            <a:r>
              <a:rPr lang="ru-RU" sz="1377">
                <a:solidFill>
                  <a:srgbClr val="7030A0"/>
                </a:solidFill>
              </a:rPr>
              <a:t>в) мониторинг информации о мероприятиях в сфере добровольчества (волонтерства), проводимых организаторами добровольческой (волонтерской) деятельности;</a:t>
            </a:r>
            <a:endParaRPr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377"/>
              <a:buNone/>
            </a:pPr>
            <a:r>
              <a:rPr lang="ru-RU" sz="1377">
                <a:solidFill>
                  <a:srgbClr val="7030A0"/>
                </a:solidFill>
              </a:rPr>
              <a:t>г) мониторинг деятельности организаторов добровольческой (волонтерской) деятельности, привлекающих к своей работе добровольцев (волонтеров);</a:t>
            </a:r>
            <a:endParaRPr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377"/>
              <a:buNone/>
            </a:pPr>
            <a:r>
              <a:rPr lang="ru-RU" sz="1377">
                <a:solidFill>
                  <a:srgbClr val="7030A0"/>
                </a:solidFill>
              </a:rPr>
              <a:t>д) предоставление сведений о добровольческой (волонтерской) деятельности, включающих информацию о личной электронной книжке волонтера, количестве часов, затраченных на добровольческую (волонтерскую) деятельность, компетенциях добровольцев (волонтеров) и полученном ими опыте;</a:t>
            </a:r>
            <a:endParaRPr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377"/>
              <a:buNone/>
            </a:pPr>
            <a:r>
              <a:rPr lang="ru-RU" sz="1377">
                <a:solidFill>
                  <a:srgbClr val="7030A0"/>
                </a:solidFill>
              </a:rPr>
              <a:t>е) возможность поиска добровольцев (волонтеров) и их привлечения к деятельности общественных и государственных организаций, инициативных групп граждан, а также организаторов добровольческой (волонтерской) деятельности;</a:t>
            </a:r>
            <a:endParaRPr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377"/>
              <a:buNone/>
            </a:pPr>
            <a:r>
              <a:rPr lang="ru-RU" sz="1377">
                <a:solidFill>
                  <a:srgbClr val="7030A0"/>
                </a:solidFill>
              </a:rPr>
              <a:t>ж) анализ развития добровольческой (волонтерской) деятельности в субъектах Российской Федерации и формирование на его основе аналитической и статистической информации;</a:t>
            </a:r>
            <a:endParaRPr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377"/>
              <a:buNone/>
            </a:pPr>
            <a:r>
              <a:rPr lang="ru-RU" sz="1377">
                <a:solidFill>
                  <a:srgbClr val="7030A0"/>
                </a:solidFill>
              </a:rPr>
              <a:t>з) сбор и систематизацию информации о добровольческой (волонтерской) деятельности.</a:t>
            </a:r>
            <a:endParaRPr sz="1377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377"/>
              <a:buNone/>
            </a:pPr>
            <a:endParaRPr sz="1377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66"/>
              </a:spcBef>
              <a:spcAft>
                <a:spcPts val="0"/>
              </a:spcAft>
              <a:buClr>
                <a:schemeClr val="dk1"/>
              </a:buClr>
              <a:buSzPts val="1330"/>
              <a:buNone/>
            </a:pPr>
            <a:endParaRPr sz="133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>
            <a:off x="218950" y="1614675"/>
            <a:ext cx="8848800" cy="47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ru-RU" sz="2000" b="1">
                <a:solidFill>
                  <a:srgbClr val="693278"/>
                </a:solidFill>
              </a:rPr>
              <a:t>Распоряжение Минпросвещения России от  01.03.2019 г. № Р-24</a:t>
            </a:r>
            <a:br>
              <a:rPr lang="ru-RU" sz="2000" b="1">
                <a:solidFill>
                  <a:srgbClr val="693278"/>
                </a:solidFill>
              </a:rPr>
            </a:br>
            <a:r>
              <a:rPr lang="ru-RU" sz="2000" b="1">
                <a:solidFill>
                  <a:srgbClr val="693278"/>
                </a:solidFill>
              </a:rPr>
              <a:t>«Об утверждении методических рекомендаций по созданию и функционированию центров цифрового образования «IT-Куб»</a:t>
            </a:r>
            <a:endParaRPr sz="2000" b="1">
              <a:solidFill>
                <a:srgbClr val="693278"/>
              </a:solidFill>
            </a:endParaRPr>
          </a:p>
        </p:txBody>
      </p:sp>
      <p:sp>
        <p:nvSpPr>
          <p:cNvPr id="293" name="Google Shape;293;p36"/>
          <p:cNvSpPr txBox="1">
            <a:spLocks noGrp="1"/>
          </p:cNvSpPr>
          <p:nvPr>
            <p:ph type="body" idx="1"/>
          </p:nvPr>
        </p:nvSpPr>
        <p:spPr>
          <a:xfrm>
            <a:off x="247328" y="1447800"/>
            <a:ext cx="5122800" cy="50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 dirty="0">
                <a:solidFill>
                  <a:srgbClr val="7030A0"/>
                </a:solidFill>
              </a:rPr>
              <a:t>Центр цифрового образования детей «IT-куб» – организация или ее структурное подразделение:</a:t>
            </a:r>
            <a:endParaRPr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 dirty="0">
                <a:solidFill>
                  <a:srgbClr val="7030A0"/>
                </a:solidFill>
              </a:rPr>
              <a:t>- осуществляющая обучение по дополнительным общеразвивающим программам, направленным на интеллектуальное развитие детей и подростков в сфере современных информационных и телекоммуникационных технологий;</a:t>
            </a:r>
            <a:endParaRPr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 dirty="0">
                <a:solidFill>
                  <a:srgbClr val="7030A0"/>
                </a:solidFill>
              </a:rPr>
              <a:t>- обладающая необходимым имущественным комплексом;</a:t>
            </a:r>
            <a:endParaRPr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 dirty="0">
                <a:solidFill>
                  <a:srgbClr val="7030A0"/>
                </a:solidFill>
              </a:rPr>
              <a:t>- имеющая подготовленный состав педагогических, инженерных и иных работников организации;</a:t>
            </a:r>
            <a:endParaRPr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 dirty="0">
                <a:solidFill>
                  <a:srgbClr val="7030A0"/>
                </a:solidFill>
              </a:rPr>
              <a:t>- реализующая комплекс отношений различного характера </a:t>
            </a:r>
            <a:r>
              <a:rPr lang="ru-RU" sz="1400" dirty="0" smtClean="0">
                <a:solidFill>
                  <a:srgbClr val="7030A0"/>
                </a:solidFill>
              </a:rPr>
              <a:t>                   с </a:t>
            </a:r>
            <a:r>
              <a:rPr lang="ru-RU" sz="1400" dirty="0">
                <a:solidFill>
                  <a:srgbClr val="7030A0"/>
                </a:solidFill>
              </a:rPr>
              <a:t>ИТ-, промышленными, индустриальными и интеллектуальными партнерами;</a:t>
            </a:r>
            <a:endParaRPr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 dirty="0">
                <a:solidFill>
                  <a:srgbClr val="7030A0"/>
                </a:solidFill>
              </a:rPr>
              <a:t>- обеспечивающая непрерывное обновление и актуализацию содержания образовательной деятельности.</a:t>
            </a:r>
            <a:endParaRPr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 dirty="0">
                <a:solidFill>
                  <a:srgbClr val="7030A0"/>
                </a:solidFill>
              </a:rPr>
              <a:t>Имущественный комплекс центра цифрового образования детей «IT-куб» – средства обучения, в том числе высокотехнологичное, учебное, производственное </a:t>
            </a:r>
            <a:r>
              <a:rPr lang="ru-RU" sz="1400" dirty="0" smtClean="0">
                <a:solidFill>
                  <a:srgbClr val="7030A0"/>
                </a:solidFill>
              </a:rPr>
              <a:t>                         и </a:t>
            </a:r>
            <a:r>
              <a:rPr lang="ru-RU" sz="1400" dirty="0">
                <a:solidFill>
                  <a:srgbClr val="7030A0"/>
                </a:solidFill>
              </a:rPr>
              <a:t>ИКТ-оборудование, программное обеспечение, мебель, учебная литература и другие ресурсы, необходимые для создания и функционирования детского центра.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94" name="Google Shape;294;p36"/>
          <p:cNvSpPr txBox="1">
            <a:spLocks noGrp="1"/>
          </p:cNvSpPr>
          <p:nvPr>
            <p:ph type="body" idx="2"/>
          </p:nvPr>
        </p:nvSpPr>
        <p:spPr>
          <a:xfrm>
            <a:off x="5503912" y="1404392"/>
            <a:ext cx="3564000" cy="54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30"/>
              <a:buNone/>
            </a:pPr>
            <a:r>
              <a:rPr lang="ru-RU" sz="1330" dirty="0">
                <a:solidFill>
                  <a:schemeClr val="accent3"/>
                </a:solidFill>
              </a:rPr>
              <a:t>Имущественный комплекс детского центра может находиться в государственной, муниципальной или частной собственности.</a:t>
            </a:r>
            <a:endParaRPr dirty="0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66"/>
              </a:spcBef>
              <a:spcAft>
                <a:spcPts val="0"/>
              </a:spcAft>
              <a:buClr>
                <a:srgbClr val="FF0000"/>
              </a:buClr>
              <a:buSzPts val="1330"/>
              <a:buNone/>
            </a:pPr>
            <a:r>
              <a:rPr lang="ru-RU" sz="1330" dirty="0">
                <a:solidFill>
                  <a:schemeClr val="accent3"/>
                </a:solidFill>
              </a:rPr>
              <a:t>Перечень обязательных функциональных зон центра цифрового образования детей </a:t>
            </a:r>
            <a:r>
              <a:rPr lang="ru-RU" sz="1330" dirty="0" smtClean="0">
                <a:solidFill>
                  <a:schemeClr val="accent3"/>
                </a:solidFill>
              </a:rPr>
              <a:t>                  «</a:t>
            </a:r>
            <a:r>
              <a:rPr lang="ru-RU" sz="1330" dirty="0">
                <a:solidFill>
                  <a:schemeClr val="accent3"/>
                </a:solidFill>
              </a:rPr>
              <a:t>IT-куб»:</a:t>
            </a:r>
            <a:endParaRPr sz="1330" dirty="0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66"/>
              </a:spcBef>
              <a:spcAft>
                <a:spcPts val="0"/>
              </a:spcAft>
              <a:buClr>
                <a:srgbClr val="FF0000"/>
              </a:buClr>
              <a:buSzPts val="1330"/>
              <a:buNone/>
            </a:pPr>
            <a:r>
              <a:rPr lang="ru-RU" sz="1330" dirty="0">
                <a:solidFill>
                  <a:schemeClr val="accent3"/>
                </a:solidFill>
              </a:rPr>
              <a:t>1. </a:t>
            </a:r>
            <a:r>
              <a:rPr lang="ru-RU" sz="1282" dirty="0">
                <a:solidFill>
                  <a:schemeClr val="accent3"/>
                </a:solidFill>
              </a:rPr>
              <a:t>Кубы – лабораторные и образовательные пространства</a:t>
            </a:r>
            <a:r>
              <a:rPr lang="ru-RU" sz="1330" dirty="0">
                <a:solidFill>
                  <a:schemeClr val="accent3"/>
                </a:solidFill>
              </a:rPr>
              <a:t>, соответствующие направлениям, реализуемым детским центром в соответствии с Перечнем направлений, утверждаемых Федеральным оператором.</a:t>
            </a:r>
            <a:endParaRPr dirty="0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66"/>
              </a:spcBef>
              <a:spcAft>
                <a:spcPts val="0"/>
              </a:spcAft>
              <a:buClr>
                <a:srgbClr val="FF0000"/>
              </a:buClr>
              <a:buSzPts val="1330"/>
              <a:buNone/>
            </a:pPr>
            <a:r>
              <a:rPr lang="ru-RU" sz="1330" dirty="0">
                <a:solidFill>
                  <a:schemeClr val="accent3"/>
                </a:solidFill>
              </a:rPr>
              <a:t>2. Лекторий и/или </a:t>
            </a:r>
            <a:r>
              <a:rPr lang="ru-RU" sz="1330" dirty="0" err="1">
                <a:solidFill>
                  <a:schemeClr val="accent3"/>
                </a:solidFill>
              </a:rPr>
              <a:t>коворкинг</a:t>
            </a:r>
            <a:r>
              <a:rPr lang="ru-RU" sz="1330" dirty="0">
                <a:solidFill>
                  <a:schemeClr val="accent3"/>
                </a:solidFill>
              </a:rPr>
              <a:t>.</a:t>
            </a:r>
            <a:endParaRPr dirty="0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66"/>
              </a:spcBef>
              <a:spcAft>
                <a:spcPts val="0"/>
              </a:spcAft>
              <a:buClr>
                <a:srgbClr val="FF0000"/>
              </a:buClr>
              <a:buSzPts val="1330"/>
              <a:buNone/>
            </a:pPr>
            <a:r>
              <a:rPr lang="ru-RU" sz="1330" dirty="0">
                <a:solidFill>
                  <a:schemeClr val="accent3"/>
                </a:solidFill>
              </a:rPr>
              <a:t>3. Шахматная гостиная и другие зоны для развития когнитивных функций детей.</a:t>
            </a:r>
            <a:endParaRPr dirty="0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66"/>
              </a:spcBef>
              <a:spcAft>
                <a:spcPts val="0"/>
              </a:spcAft>
              <a:buClr>
                <a:schemeClr val="dk1"/>
              </a:buClr>
              <a:buSzPts val="1330"/>
              <a:buNone/>
            </a:pPr>
            <a:endParaRPr sz="1330" dirty="0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66"/>
              </a:spcBef>
              <a:spcAft>
                <a:spcPts val="0"/>
              </a:spcAft>
              <a:buClr>
                <a:srgbClr val="FF0000"/>
              </a:buClr>
              <a:buSzPts val="1330"/>
              <a:buNone/>
            </a:pPr>
            <a:r>
              <a:rPr lang="ru-RU" sz="1330" dirty="0">
                <a:solidFill>
                  <a:schemeClr val="accent3"/>
                </a:solidFill>
              </a:rPr>
              <a:t>4.4. Перечень рекомендуемых функциональных зон центра цифрового образования детей «IT-куб»:</a:t>
            </a:r>
            <a:endParaRPr sz="1330" dirty="0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66"/>
              </a:spcBef>
              <a:spcAft>
                <a:spcPts val="0"/>
              </a:spcAft>
              <a:buClr>
                <a:srgbClr val="FF0000"/>
              </a:buClr>
              <a:buSzPts val="1330"/>
              <a:buNone/>
            </a:pPr>
            <a:r>
              <a:rPr lang="ru-RU" sz="1330" dirty="0">
                <a:solidFill>
                  <a:schemeClr val="accent3"/>
                </a:solidFill>
              </a:rPr>
              <a:t>1. Интерактивная научно-познавательная зона (интерактивный зал).</a:t>
            </a:r>
            <a:endParaRPr dirty="0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66"/>
              </a:spcBef>
              <a:spcAft>
                <a:spcPts val="0"/>
              </a:spcAft>
              <a:buClr>
                <a:srgbClr val="FF0000"/>
              </a:buClr>
              <a:buSzPts val="1330"/>
              <a:buNone/>
            </a:pPr>
            <a:r>
              <a:rPr lang="ru-RU" sz="1330" dirty="0">
                <a:solidFill>
                  <a:schemeClr val="accent3"/>
                </a:solidFill>
              </a:rPr>
              <a:t>2. Медиатека.</a:t>
            </a:r>
            <a:endParaRPr dirty="0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66"/>
              </a:spcBef>
              <a:spcAft>
                <a:spcPts val="0"/>
              </a:spcAft>
              <a:buClr>
                <a:srgbClr val="FF0000"/>
              </a:buClr>
              <a:buSzPts val="1330"/>
              <a:buNone/>
            </a:pPr>
            <a:r>
              <a:rPr lang="ru-RU" sz="1330" dirty="0">
                <a:solidFill>
                  <a:schemeClr val="accent3"/>
                </a:solidFill>
              </a:rPr>
              <a:t>3. Иные зоны, предусмотренные регламентирующими актами для помещений организаций, реализующих программы дополнительного образования детей.</a:t>
            </a:r>
            <a:endParaRPr dirty="0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66"/>
              </a:spcBef>
              <a:spcAft>
                <a:spcPts val="0"/>
              </a:spcAft>
              <a:buClr>
                <a:srgbClr val="FF0000"/>
              </a:buClr>
              <a:buSzPts val="1330"/>
              <a:buNone/>
            </a:pPr>
            <a:r>
              <a:rPr lang="ru-RU" sz="1330" dirty="0">
                <a:solidFill>
                  <a:schemeClr val="accent3"/>
                </a:solidFill>
              </a:rPr>
              <a:t>4. Технические помещения (серверная).</a:t>
            </a:r>
            <a:endParaRPr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7"/>
          <p:cNvSpPr txBox="1">
            <a:spLocks noGrp="1"/>
          </p:cNvSpPr>
          <p:nvPr>
            <p:ph type="title"/>
          </p:nvPr>
        </p:nvSpPr>
        <p:spPr>
          <a:xfrm>
            <a:off x="457200" y="503238"/>
            <a:ext cx="8229600" cy="16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ru-RU" sz="1600" b="1">
                <a:solidFill>
                  <a:srgbClr val="693278"/>
                </a:solidFill>
              </a:rPr>
              <a:t>Приказ Минкультуры России от 08.02.2019 г. № 126</a:t>
            </a:r>
            <a:br>
              <a:rPr lang="ru-RU" sz="1600" b="1">
                <a:solidFill>
                  <a:srgbClr val="693278"/>
                </a:solidFill>
              </a:rPr>
            </a:br>
            <a:r>
              <a:rPr lang="ru-RU" sz="1600" b="1">
                <a:solidFill>
                  <a:srgbClr val="693278"/>
                </a:solidFill>
              </a:rPr>
              <a:t>«Об утверждении порядка доставки, хранения, учета обязательного экземпляра диссертации в электронной форме, мер защиты при доставке обязательного экземпляра  диссертации в электронной форме, порядка компьютерной обработки данных обязательного экземпляра диссертации в электронной форме в целях их классификации и систематизации, а также требований к формату доставляемого файла»</a:t>
            </a:r>
            <a:endParaRPr sz="1600" b="1">
              <a:solidFill>
                <a:srgbClr val="693278"/>
              </a:solidFill>
            </a:endParaRPr>
          </a:p>
        </p:txBody>
      </p:sp>
      <p:sp>
        <p:nvSpPr>
          <p:cNvPr id="301" name="Google Shape;301;p37"/>
          <p:cNvSpPr txBox="1">
            <a:spLocks noGrp="1"/>
          </p:cNvSpPr>
          <p:nvPr>
            <p:ph type="body" idx="1"/>
          </p:nvPr>
        </p:nvSpPr>
        <p:spPr>
          <a:xfrm>
            <a:off x="533400" y="2107704"/>
            <a:ext cx="4038600" cy="39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rPr lang="ru-RU" sz="1540">
                <a:solidFill>
                  <a:srgbClr val="7030A0"/>
                </a:solidFill>
              </a:rPr>
              <a:t>Орган научно-технической информации федерального органа исполнительной власти в сфере научной, научно-технической и инновационной деятельности, определяемый в соответствии с Федеральным законом «Об </a:t>
            </a:r>
            <a:r>
              <a:rPr lang="ru-RU" sz="1485">
                <a:solidFill>
                  <a:srgbClr val="7030A0"/>
                </a:solidFill>
              </a:rPr>
              <a:t>обязательном экземпляре документов» (далее – орган научно-технической информации) – по всем научным специальностям;</a:t>
            </a:r>
            <a:endParaRPr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97"/>
              </a:spcBef>
              <a:spcAft>
                <a:spcPts val="0"/>
              </a:spcAft>
              <a:buClr>
                <a:schemeClr val="dk1"/>
              </a:buClr>
              <a:buSzPts val="1485"/>
              <a:buNone/>
            </a:pPr>
            <a:r>
              <a:rPr lang="ru-RU" sz="1485">
                <a:solidFill>
                  <a:srgbClr val="7030A0"/>
                </a:solidFill>
              </a:rPr>
              <a:t>Российская государственная библиотека (далее – РГБ) – по всем научным специальностям;</a:t>
            </a:r>
            <a:endParaRPr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rPr lang="ru-RU" sz="1540">
                <a:solidFill>
                  <a:srgbClr val="7030A0"/>
                </a:solidFill>
              </a:rPr>
              <a:t>Центральная научная медицинская библиотека Первого Московского государственного медицинского университета им. И. М. Сеченова (далее – ЦНМБ) – по медицине и фармацевтике.</a:t>
            </a:r>
            <a:endParaRPr>
              <a:solidFill>
                <a:srgbClr val="7030A0"/>
              </a:solidFill>
            </a:endParaRPr>
          </a:p>
        </p:txBody>
      </p:sp>
      <p:sp>
        <p:nvSpPr>
          <p:cNvPr id="302" name="Google Shape;302;p37"/>
          <p:cNvSpPr txBox="1">
            <a:spLocks noGrp="1"/>
          </p:cNvSpPr>
          <p:nvPr>
            <p:ph type="body" idx="2"/>
          </p:nvPr>
        </p:nvSpPr>
        <p:spPr>
          <a:xfrm>
            <a:off x="4724400" y="2107704"/>
            <a:ext cx="4038600" cy="4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rPr lang="ru-RU" sz="1540" b="1" dirty="0">
                <a:solidFill>
                  <a:srgbClr val="7030A0"/>
                </a:solidFill>
              </a:rPr>
              <a:t>Закон ХМАО – Югры от 28.10.2011 г. </a:t>
            </a:r>
            <a:r>
              <a:rPr lang="ru-RU" sz="1540" b="1" dirty="0" smtClean="0">
                <a:solidFill>
                  <a:srgbClr val="7030A0"/>
                </a:solidFill>
              </a:rPr>
              <a:t>                         № </a:t>
            </a:r>
            <a:r>
              <a:rPr lang="ru-RU" sz="1540" b="1" dirty="0">
                <a:solidFill>
                  <a:srgbClr val="7030A0"/>
                </a:solidFill>
              </a:rPr>
              <a:t>105-оз (ред. от 30.01.2017)</a:t>
            </a:r>
            <a:endParaRPr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rPr lang="ru-RU" sz="1540" b="1" dirty="0">
                <a:solidFill>
                  <a:srgbClr val="7030A0"/>
                </a:solidFill>
              </a:rPr>
              <a:t>«О регулировании отдельных вопросов библиотечного дела и обязательного экземпляра документов Ханты-Мансийского автономного округа – Югры»</a:t>
            </a:r>
            <a:endParaRPr sz="1540" b="1"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endParaRPr sz="1540"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rPr lang="ru-RU" sz="1540" dirty="0">
                <a:solidFill>
                  <a:srgbClr val="7030A0"/>
                </a:solidFill>
              </a:rPr>
              <a:t>Неопубликованные документы – документы, содержащие результаты научно-исследовательской, опытно-конструкторской и технологической работы (</a:t>
            </a:r>
            <a:r>
              <a:rPr lang="ru-RU" sz="1540" b="1" dirty="0">
                <a:solidFill>
                  <a:schemeClr val="accent3"/>
                </a:solidFill>
              </a:rPr>
              <a:t>диссертации</a:t>
            </a:r>
            <a:r>
              <a:rPr lang="ru-RU" sz="1540" b="1" dirty="0">
                <a:solidFill>
                  <a:srgbClr val="7030A0"/>
                </a:solidFill>
              </a:rPr>
              <a:t>,</a:t>
            </a:r>
            <a:r>
              <a:rPr lang="ru-RU" sz="1540" dirty="0">
                <a:solidFill>
                  <a:srgbClr val="7030A0"/>
                </a:solidFill>
              </a:rPr>
              <a:t> отчеты о научно-исследовательских, </a:t>
            </a:r>
            <a:r>
              <a:rPr lang="ru-RU" sz="1540" dirty="0" smtClean="0">
                <a:solidFill>
                  <a:srgbClr val="7030A0"/>
                </a:solidFill>
              </a:rPr>
              <a:t>об </a:t>
            </a:r>
            <a:r>
              <a:rPr lang="ru-RU" sz="1540" dirty="0">
                <a:solidFill>
                  <a:srgbClr val="7030A0"/>
                </a:solidFill>
              </a:rPr>
              <a:t>опытно-конструкторских и о технологических работах, депонированные научные работы, алгоритмы и программы)</a:t>
            </a:r>
            <a:endParaRPr sz="1540"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endParaRPr sz="1540" dirty="0">
              <a:solidFill>
                <a:srgbClr val="7030A0"/>
              </a:solidFill>
            </a:endParaRPr>
          </a:p>
        </p:txBody>
      </p:sp>
      <p:pic>
        <p:nvPicPr>
          <p:cNvPr id="303" name="Google Shape;303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 sz="1800" b="1">
                <a:solidFill>
                  <a:srgbClr val="693278"/>
                </a:solidFill>
              </a:rPr>
              <a:t>Постановление Правительства РФ от 08.06.2019 г. № 745</a:t>
            </a:r>
            <a:br>
              <a:rPr lang="ru-RU" sz="1800" b="1">
                <a:solidFill>
                  <a:srgbClr val="693278"/>
                </a:solidFill>
              </a:rPr>
            </a:br>
            <a:r>
              <a:rPr lang="ru-RU" sz="1800" b="1">
                <a:solidFill>
                  <a:srgbClr val="693278"/>
                </a:solidFill>
              </a:rPr>
              <a:t>«Об утверждении Правил размещения заявлений правообладателей о</a:t>
            </a:r>
            <a:br>
              <a:rPr lang="ru-RU" sz="1800" b="1">
                <a:solidFill>
                  <a:srgbClr val="693278"/>
                </a:solidFill>
              </a:rPr>
            </a:br>
            <a:r>
              <a:rPr lang="ru-RU" sz="1800" b="1">
                <a:solidFill>
                  <a:srgbClr val="693278"/>
                </a:solidFill>
              </a:rPr>
              <a:t>предоставлении любым лицам возможности безвозмездно использовать произведения науки, литературы, искусства либо объекты смежных прав на определенных правообладателем условиях и в течение указанного им срока»</a:t>
            </a:r>
            <a:endParaRPr sz="1800" b="1">
              <a:solidFill>
                <a:srgbClr val="693278"/>
              </a:solidFill>
            </a:endParaRPr>
          </a:p>
        </p:txBody>
      </p:sp>
      <p:sp>
        <p:nvSpPr>
          <p:cNvPr id="311" name="Google Shape;311;p38"/>
          <p:cNvSpPr txBox="1">
            <a:spLocks noGrp="1"/>
          </p:cNvSpPr>
          <p:nvPr>
            <p:ph type="body" idx="1"/>
          </p:nvPr>
        </p:nvSpPr>
        <p:spPr>
          <a:xfrm>
            <a:off x="539552" y="2276873"/>
            <a:ext cx="8147248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0"/>
              <a:buNone/>
            </a:pPr>
            <a:r>
              <a:rPr lang="ru-RU" sz="1820" dirty="0"/>
              <a:t>Е</a:t>
            </a:r>
            <a:r>
              <a:rPr lang="ru-RU" sz="1820" dirty="0">
                <a:solidFill>
                  <a:srgbClr val="7030A0"/>
                </a:solidFill>
              </a:rPr>
              <a:t>сли по истечении 60 календарных дней со дня опубликования извещения </a:t>
            </a:r>
            <a:r>
              <a:rPr lang="ru-RU" sz="1820" dirty="0" smtClean="0">
                <a:solidFill>
                  <a:srgbClr val="7030A0"/>
                </a:solidFill>
              </a:rPr>
              <a:t>                   в </a:t>
            </a:r>
            <a:r>
              <a:rPr lang="ru-RU" sz="1820" dirty="0">
                <a:solidFill>
                  <a:srgbClr val="7030A0"/>
                </a:solidFill>
              </a:rPr>
              <a:t>уполномоченный орган не поступил судебный акт, из которого следует наличие судебного спора в отношении поступившего на рассмотрение уполномоченного органа заявления, такое извещение удаляется,</a:t>
            </a:r>
            <a:r>
              <a:rPr lang="ru-RU" sz="1820" dirty="0"/>
              <a:t> </a:t>
            </a:r>
            <a:r>
              <a:rPr lang="ru-RU" sz="1820" dirty="0">
                <a:solidFill>
                  <a:schemeClr val="accent3"/>
                </a:solidFill>
              </a:rPr>
              <a:t>а заявление </a:t>
            </a:r>
            <a:r>
              <a:rPr lang="ru-RU" sz="1820" dirty="0" smtClean="0">
                <a:solidFill>
                  <a:schemeClr val="accent3"/>
                </a:solidFill>
              </a:rPr>
              <a:t>            и </a:t>
            </a:r>
            <a:r>
              <a:rPr lang="ru-RU" sz="1820" dirty="0">
                <a:solidFill>
                  <a:schemeClr val="accent3"/>
                </a:solidFill>
              </a:rPr>
              <a:t>прилагаемый к нему экземпляр объекта авторских или смежных прав в электронной форме либо сведения о постоянном уникальном адресе в сети «Интернет», по которому обеспечивается беспрепятственный ежедневный </a:t>
            </a:r>
            <a:r>
              <a:rPr lang="ru-RU" sz="1820" dirty="0" smtClean="0">
                <a:solidFill>
                  <a:schemeClr val="accent3"/>
                </a:solidFill>
              </a:rPr>
              <a:t>                и </a:t>
            </a:r>
            <a:r>
              <a:rPr lang="ru-RU" sz="1820" dirty="0">
                <a:solidFill>
                  <a:schemeClr val="accent3"/>
                </a:solidFill>
              </a:rPr>
              <a:t>круглосуточный доступ к такому экземпляру, размещаются на сайте уполномоченного органа</a:t>
            </a:r>
            <a:r>
              <a:rPr lang="ru-RU" sz="1820" dirty="0">
                <a:solidFill>
                  <a:srgbClr val="FF0000"/>
                </a:solidFill>
              </a:rPr>
              <a:t>.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chemeClr val="dk1"/>
              </a:buClr>
              <a:buSzPts val="1820"/>
              <a:buNone/>
            </a:pPr>
            <a:r>
              <a:rPr lang="ru-RU" sz="1820" dirty="0">
                <a:solidFill>
                  <a:srgbClr val="7030A0"/>
                </a:solidFill>
              </a:rPr>
              <a:t>Доступ к сведениям о размещенных заявлениях и объектах авторских и смежных прав осуществляется на безвозмездной основе как с помощью </a:t>
            </a:r>
            <a:r>
              <a:rPr lang="ru-RU" sz="1820" dirty="0">
                <a:solidFill>
                  <a:schemeClr val="accent3"/>
                </a:solidFill>
              </a:rPr>
              <a:t>поисковой системы сайта уполномоченного органа, так и в форме открытых данных.</a:t>
            </a:r>
            <a:endParaRPr dirty="0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endParaRPr sz="2240" dirty="0"/>
          </a:p>
          <a:p>
            <a:pPr marL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endParaRPr sz="2240" dirty="0"/>
          </a:p>
          <a:p>
            <a:pPr marL="342900" lvl="0" indent="-20066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endParaRPr sz="224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9"/>
          <p:cNvSpPr txBox="1">
            <a:spLocks noGrp="1"/>
          </p:cNvSpPr>
          <p:nvPr>
            <p:ph type="body" idx="1"/>
          </p:nvPr>
        </p:nvSpPr>
        <p:spPr>
          <a:xfrm>
            <a:off x="395536" y="908721"/>
            <a:ext cx="8229600" cy="396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solidFill>
                  <a:srgbClr val="693278"/>
                </a:solidFill>
              </a:rPr>
              <a:t>ПРАВИТЕЛЬСТВО</a:t>
            </a:r>
            <a:endParaRPr sz="2400">
              <a:solidFill>
                <a:srgbClr val="693278"/>
              </a:solidFill>
            </a:endParaRPr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solidFill>
                  <a:srgbClr val="693278"/>
                </a:solidFill>
              </a:rPr>
              <a:t>ХАНТЫ-МАНСИЙСКОГО АВТОНОМНОГО ОКРУГА – ЮГРЫ</a:t>
            </a:r>
            <a:endParaRPr>
              <a:solidFill>
                <a:srgbClr val="693278"/>
              </a:solidFill>
            </a:endParaRPr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solidFill>
                  <a:srgbClr val="693278"/>
                </a:solidFill>
              </a:rPr>
              <a:t>РАСПОРЯЖЕНИЕ</a:t>
            </a:r>
            <a:endParaRPr sz="2400">
              <a:solidFill>
                <a:srgbClr val="693278"/>
              </a:solidFill>
            </a:endParaRPr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solidFill>
                  <a:srgbClr val="693278"/>
                </a:solidFill>
              </a:rPr>
              <a:t>от 29.11.2019 г. № 658-рп</a:t>
            </a:r>
            <a:endParaRPr sz="2400">
              <a:solidFill>
                <a:srgbClr val="693278"/>
              </a:solidFill>
            </a:endParaRPr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solidFill>
                  <a:srgbClr val="693278"/>
                </a:solidFill>
              </a:rPr>
              <a:t>«О корректировке Стратегии социально-экономического развития Ханты-Мансийского автономного округа – Югры </a:t>
            </a:r>
            <a:endParaRPr sz="2400">
              <a:solidFill>
                <a:srgbClr val="69327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solidFill>
                  <a:srgbClr val="693278"/>
                </a:solidFill>
              </a:rPr>
              <a:t>до 2030 года»</a:t>
            </a:r>
            <a:endParaRPr sz="2400">
              <a:solidFill>
                <a:srgbClr val="693278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rgbClr val="693278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rgbClr val="693278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2321005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693278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r>
              <a:rPr lang="ru-RU" b="1" dirty="0">
                <a:solidFill>
                  <a:srgbClr val="69327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693278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693278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solidFill>
                <a:srgbClr val="693278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  <a:buClrTx/>
              <a:defRPr/>
            </a:pPr>
            <a:r>
              <a:rPr lang="ru-RU" kern="1200" dirty="0">
                <a:solidFill>
                  <a:srgbClr val="693278"/>
                </a:solidFill>
                <a:latin typeface="Arial" pitchFamily="34" charset="0"/>
                <a:cs typeface="Arial" pitchFamily="34" charset="0"/>
              </a:rPr>
              <a:t>Волженина Светлана Юрьевна,</a:t>
            </a:r>
          </a:p>
          <a:p>
            <a:pPr lvl="0" algn="ctr">
              <a:spcBef>
                <a:spcPct val="0"/>
              </a:spcBef>
              <a:buClrTx/>
              <a:defRPr/>
            </a:pPr>
            <a:r>
              <a:rPr lang="ru-RU" dirty="0">
                <a:solidFill>
                  <a:srgbClr val="693278"/>
                </a:solidFill>
                <a:latin typeface="Arial" pitchFamily="34" charset="0"/>
                <a:cs typeface="Arial" pitchFamily="34" charset="0"/>
              </a:rPr>
              <a:t>заместитель директора по научно-методической деятельности Государственной библиотеки Югры</a:t>
            </a:r>
            <a:endParaRPr lang="ru-RU" kern="1200" dirty="0">
              <a:solidFill>
                <a:srgbClr val="693278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>
                <a:solidFill>
                  <a:srgbClr val="69327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rgbClr val="693278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693278"/>
                </a:solidFill>
                <a:latin typeface="Arial" pitchFamily="34" charset="0"/>
                <a:cs typeface="Arial" pitchFamily="34" charset="0"/>
              </a:rPr>
              <a:t>Телефон (3467) 33-33-21</a:t>
            </a:r>
          </a:p>
          <a:p>
            <a:pPr algn="ctr"/>
            <a:r>
              <a:rPr lang="en-US" dirty="0">
                <a:solidFill>
                  <a:srgbClr val="693278"/>
                </a:solidFill>
                <a:latin typeface="Arial" pitchFamily="34" charset="0"/>
                <a:cs typeface="Arial" pitchFamily="34" charset="0"/>
              </a:rPr>
              <a:t>E-mail:</a:t>
            </a:r>
            <a:r>
              <a:rPr lang="ru-RU" dirty="0">
                <a:solidFill>
                  <a:srgbClr val="69327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693278"/>
                </a:solidFill>
                <a:latin typeface="Arial" pitchFamily="34" charset="0"/>
                <a:cs typeface="Arial" pitchFamily="34" charset="0"/>
              </a:rPr>
              <a:t>volzheninasu@okrlib.ru</a:t>
            </a:r>
            <a:endParaRPr lang="ru-RU" dirty="0">
              <a:solidFill>
                <a:srgbClr val="693278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268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/>
          <p:nvPr/>
        </p:nvSpPr>
        <p:spPr>
          <a:xfrm>
            <a:off x="683568" y="2852936"/>
            <a:ext cx="914400" cy="914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67544" y="1665046"/>
            <a:ext cx="8229600" cy="2994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15"/>
          <p:cNvCxnSpPr/>
          <p:nvPr/>
        </p:nvCxnSpPr>
        <p:spPr>
          <a:xfrm rot="10800000" flipH="1">
            <a:off x="1140768" y="3310136"/>
            <a:ext cx="190872" cy="190872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3" name="Google Shape;103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457200" y="10779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>
                <a:solidFill>
                  <a:srgbClr val="693278"/>
                </a:solidFill>
              </a:rPr>
              <a:t>Редакция № 1</a:t>
            </a:r>
            <a:endParaRPr>
              <a:solidFill>
                <a:srgbClr val="693278"/>
              </a:solidFill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2"/>
          </p:nvPr>
        </p:nvSpPr>
        <p:spPr>
          <a:xfrm>
            <a:off x="457200" y="17176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ru-RU" sz="2220" dirty="0">
                <a:solidFill>
                  <a:srgbClr val="7030A0"/>
                </a:solidFill>
              </a:rPr>
              <a:t>В графе 2 указывается общая сумма поступлений финансовых средств за отчетный период, которая складывается из бюджетных ассигнований учредителя (графа 3),</a:t>
            </a:r>
            <a:r>
              <a:rPr lang="ru-RU" sz="2220" dirty="0"/>
              <a:t> </a:t>
            </a:r>
            <a:r>
              <a:rPr lang="ru-RU" sz="2220" strike="sngStrike" dirty="0">
                <a:solidFill>
                  <a:schemeClr val="accent3"/>
                </a:solidFill>
              </a:rPr>
              <a:t>финансирования</a:t>
            </a:r>
            <a:r>
              <a:rPr lang="ru-RU" sz="2220" strike="sngStrike" dirty="0">
                <a:solidFill>
                  <a:srgbClr val="FF0000"/>
                </a:solidFill>
              </a:rPr>
              <a:t> </a:t>
            </a:r>
            <a:r>
              <a:rPr lang="ru-RU" sz="2220" strike="sngStrike" dirty="0" smtClean="0">
                <a:solidFill>
                  <a:srgbClr val="FF0000"/>
                </a:solidFill>
              </a:rPr>
              <a:t>      </a:t>
            </a:r>
            <a:r>
              <a:rPr lang="ru-RU" sz="2220" dirty="0" smtClean="0">
                <a:solidFill>
                  <a:srgbClr val="7030A0"/>
                </a:solidFill>
              </a:rPr>
              <a:t>из </a:t>
            </a:r>
            <a:r>
              <a:rPr lang="ru-RU" sz="2220" dirty="0">
                <a:solidFill>
                  <a:srgbClr val="7030A0"/>
                </a:solidFill>
              </a:rPr>
              <a:t>бюджетов других уровней (графа 8), поступлений от предпринимательской и иной приносящей доход деятельности (графа 9</a:t>
            </a:r>
            <a:r>
              <a:rPr lang="ru-RU" sz="2220" dirty="0"/>
              <a:t>)</a:t>
            </a:r>
            <a:r>
              <a:rPr lang="ru-RU" sz="2220" dirty="0">
                <a:solidFill>
                  <a:schemeClr val="accent3"/>
                </a:solidFill>
              </a:rPr>
              <a:t> </a:t>
            </a:r>
            <a:r>
              <a:rPr lang="ru-RU" sz="2220" strike="sngStrike" dirty="0">
                <a:solidFill>
                  <a:schemeClr val="accent3"/>
                </a:solidFill>
              </a:rPr>
              <a:t>и поступлений от реализации ценных бумаг (графа 14).</a:t>
            </a:r>
            <a:endParaRPr dirty="0">
              <a:solidFill>
                <a:schemeClr val="accent3"/>
              </a:solidFill>
            </a:endParaRPr>
          </a:p>
          <a:p>
            <a:pPr marL="342900" lvl="0" indent="-20193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220"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3"/>
          </p:nvPr>
        </p:nvSpPr>
        <p:spPr>
          <a:xfrm>
            <a:off x="4645025" y="1027584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>
                <a:solidFill>
                  <a:srgbClr val="693278"/>
                </a:solidFill>
              </a:rPr>
              <a:t>Редакция № 2</a:t>
            </a:r>
            <a:endParaRPr>
              <a:solidFill>
                <a:srgbClr val="693278"/>
              </a:solidFill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5796136" y="3475856"/>
            <a:ext cx="2232300" cy="4320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4"/>
          </p:nvPr>
        </p:nvSpPr>
        <p:spPr>
          <a:xfrm>
            <a:off x="4644008" y="1684808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ru-RU" sz="2220" dirty="0">
                <a:solidFill>
                  <a:srgbClr val="7030A0"/>
                </a:solidFill>
              </a:rPr>
              <a:t>В графе 2 указывается общая сумма поступлений финансовых средств за отчетный период, которая складывается из бюджетных ассигнований учредителя (графа 3),</a:t>
            </a:r>
            <a:r>
              <a:rPr lang="ru-RU" sz="2220" dirty="0">
                <a:solidFill>
                  <a:schemeClr val="accent3"/>
                </a:solidFill>
              </a:rPr>
              <a:t> финансирование</a:t>
            </a:r>
            <a:r>
              <a:rPr lang="ru-RU" sz="2220" dirty="0"/>
              <a:t> </a:t>
            </a:r>
            <a:r>
              <a:rPr lang="ru-RU" sz="2220" dirty="0" smtClean="0"/>
              <a:t>             </a:t>
            </a:r>
            <a:r>
              <a:rPr lang="ru-RU" sz="2220" dirty="0" smtClean="0">
                <a:solidFill>
                  <a:srgbClr val="7030A0"/>
                </a:solidFill>
              </a:rPr>
              <a:t>из </a:t>
            </a:r>
            <a:r>
              <a:rPr lang="ru-RU" sz="2220" dirty="0">
                <a:solidFill>
                  <a:srgbClr val="7030A0"/>
                </a:solidFill>
              </a:rPr>
              <a:t>бюджетов других уровней (графа 8), поступлений от предпринимательской и иной приносящей доход деятельности (графа 9).</a:t>
            </a:r>
            <a:endParaRPr dirty="0">
              <a:solidFill>
                <a:srgbClr val="7030A0"/>
              </a:solidFill>
            </a:endParaRPr>
          </a:p>
          <a:p>
            <a:pPr marL="342900" lvl="0" indent="-20193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22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ru-RU" sz="3959">
                <a:solidFill>
                  <a:srgbClr val="693278"/>
                </a:solidFill>
              </a:rPr>
              <a:t> 1. Материально-техническая база</a:t>
            </a:r>
            <a:endParaRPr>
              <a:solidFill>
                <a:srgbClr val="693278"/>
              </a:solidFill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3419872" y="3403848"/>
            <a:ext cx="914400" cy="914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 r="43814"/>
          <a:stretch/>
        </p:blipFill>
        <p:spPr>
          <a:xfrm>
            <a:off x="1331640" y="2275047"/>
            <a:ext cx="5259540" cy="3172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467544" y="1988840"/>
            <a:ext cx="8229600" cy="16561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18"/>
          <p:cNvCxnSpPr/>
          <p:nvPr/>
        </p:nvCxnSpPr>
        <p:spPr>
          <a:xfrm>
            <a:off x="2522375" y="1700808"/>
            <a:ext cx="2880320" cy="2304256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2" name="Google Shape;132;p18"/>
          <p:cNvCxnSpPr/>
          <p:nvPr/>
        </p:nvCxnSpPr>
        <p:spPr>
          <a:xfrm flipH="1">
            <a:off x="2843943" y="1484784"/>
            <a:ext cx="2592288" cy="2736304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ru-RU" sz="3959">
                <a:solidFill>
                  <a:srgbClr val="693278"/>
                </a:solidFill>
              </a:rPr>
              <a:t>2. Формирование библиотечного фонда на физических (материальных) носителях</a:t>
            </a:r>
            <a:endParaRPr>
              <a:solidFill>
                <a:srgbClr val="693278"/>
              </a:solidFill>
            </a:endParaRPr>
          </a:p>
        </p:txBody>
      </p:sp>
      <p:pic>
        <p:nvPicPr>
          <p:cNvPr id="140" name="Google Shape;140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2392839"/>
            <a:ext cx="8229600" cy="2331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19"/>
          <p:cNvCxnSpPr/>
          <p:nvPr/>
        </p:nvCxnSpPr>
        <p:spPr>
          <a:xfrm rot="10800000" flipH="1">
            <a:off x="251520" y="4568560"/>
            <a:ext cx="8640900" cy="72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ru-RU" sz="3959">
                <a:solidFill>
                  <a:srgbClr val="693278"/>
                </a:solidFill>
              </a:rPr>
              <a:t> 3. Электронные (сетевые) ресурсы</a:t>
            </a:r>
            <a:endParaRPr>
              <a:solidFill>
                <a:srgbClr val="693278"/>
              </a:solidFill>
            </a:endParaRPr>
          </a:p>
        </p:txBody>
      </p:sp>
      <p:pic>
        <p:nvPicPr>
          <p:cNvPr id="149" name="Google Shape;149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424071" y="2615952"/>
            <a:ext cx="8229600" cy="2358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50" name="Google Shape;150;p20"/>
          <p:cNvSpPr/>
          <p:nvPr/>
        </p:nvSpPr>
        <p:spPr>
          <a:xfrm>
            <a:off x="1907704" y="1391814"/>
            <a:ext cx="5526300" cy="93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437" y="43432"/>
                </a:moveTo>
                <a:lnTo>
                  <a:pt x="-20000" y="16918"/>
                </a:lnTo>
                <a:lnTo>
                  <a:pt x="-31633" y="377808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1907704" y="1391817"/>
            <a:ext cx="4950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Поступило (создано, приобретено) за отчетный год</a:t>
            </a:r>
            <a:endParaRPr>
              <a:solidFill>
                <a:srgbClr val="7030A0"/>
              </a:solidFill>
            </a:endParaRPr>
          </a:p>
        </p:txBody>
      </p:sp>
      <p:cxnSp>
        <p:nvCxnSpPr>
          <p:cNvPr id="152" name="Google Shape;152;p20"/>
          <p:cNvCxnSpPr/>
          <p:nvPr/>
        </p:nvCxnSpPr>
        <p:spPr>
          <a:xfrm>
            <a:off x="467544" y="5013176"/>
            <a:ext cx="8208912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3" name="Google Shape;153;p20"/>
          <p:cNvCxnSpPr/>
          <p:nvPr/>
        </p:nvCxnSpPr>
        <p:spPr>
          <a:xfrm flipH="1">
            <a:off x="6588272" y="3048000"/>
            <a:ext cx="432000" cy="1872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/>
          <p:nvPr/>
        </p:nvSpPr>
        <p:spPr>
          <a:xfrm>
            <a:off x="416700" y="1562575"/>
            <a:ext cx="8229600" cy="45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ru-RU" sz="3959">
                <a:solidFill>
                  <a:srgbClr val="693278"/>
                </a:solidFill>
              </a:rPr>
              <a:t> 5. Библиотечно-информационное обслуживание пользователей</a:t>
            </a:r>
            <a:endParaRPr>
              <a:solidFill>
                <a:srgbClr val="693278"/>
              </a:solidFill>
            </a:endParaRPr>
          </a:p>
        </p:txBody>
      </p:sp>
      <p:sp>
        <p:nvSpPr>
          <p:cNvPr id="161" name="Google Shape;161;p21"/>
          <p:cNvSpPr/>
          <p:nvPr/>
        </p:nvSpPr>
        <p:spPr>
          <a:xfrm>
            <a:off x="5724128" y="5013176"/>
            <a:ext cx="457200" cy="4572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1"/>
          <p:cNvSpPr/>
          <p:nvPr/>
        </p:nvSpPr>
        <p:spPr>
          <a:xfrm>
            <a:off x="4584576" y="5013176"/>
            <a:ext cx="457200" cy="4572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02673" y="1600200"/>
            <a:ext cx="8138653" cy="45259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p21"/>
          <p:cNvCxnSpPr/>
          <p:nvPr/>
        </p:nvCxnSpPr>
        <p:spPr>
          <a:xfrm flipH="1">
            <a:off x="6804248" y="5013176"/>
            <a:ext cx="216024" cy="457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5" name="Google Shape;165;p21"/>
          <p:cNvCxnSpPr/>
          <p:nvPr/>
        </p:nvCxnSpPr>
        <p:spPr>
          <a:xfrm>
            <a:off x="6804248" y="5013176"/>
            <a:ext cx="216024" cy="457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6" name="Google Shape;166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1973</Words>
  <Application>Microsoft Office PowerPoint</Application>
  <PresentationFormat>Экран (4:3)</PresentationFormat>
  <Paragraphs>175</Paragraphs>
  <Slides>28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  Обзор изменений в нормативно-правовом пространстве библиотеки  (3 кв. 2019 г.) </vt:lpstr>
      <vt:lpstr>Статистический учет </vt:lpstr>
      <vt:lpstr>Презентация PowerPoint</vt:lpstr>
      <vt:lpstr>Презентация PowerPoint</vt:lpstr>
      <vt:lpstr> 1. Материально-техническая база</vt:lpstr>
      <vt:lpstr>Презентация PowerPoint</vt:lpstr>
      <vt:lpstr>2. Формирование библиотечного фонда на физических (материальных) носителях</vt:lpstr>
      <vt:lpstr> 3. Электронные (сетевые) ресурсы</vt:lpstr>
      <vt:lpstr> 5. Библиотечно-информационное обслуживание пользователей</vt:lpstr>
      <vt:lpstr> 7. Поступление и использование финансовых средств</vt:lpstr>
      <vt:lpstr>Презентация PowerPoint</vt:lpstr>
      <vt:lpstr>Законопроекты </vt:lpstr>
      <vt:lpstr>Презентация PowerPoint</vt:lpstr>
      <vt:lpstr>КОДЕКС ЭТИКИ И СЛУЖЕБНОГО ПОВЕДЕНИЯ  АНТИКОРРУПЦИОННАЯ ПОЛИТИКА  Минкультуры России</vt:lpstr>
      <vt:lpstr>Совет по русскому языку при Президенте РФ</vt:lpstr>
      <vt:lpstr>Презентация PowerPoint</vt:lpstr>
      <vt:lpstr>Презентация PowerPoint</vt:lpstr>
      <vt:lpstr>Презентация PowerPoint</vt:lpstr>
      <vt:lpstr>«Дорожная карта развития «сквозной» цифровой технологии  «Технологии виртуальной и дополненной реальности« (публикация на сайте https://digital.gov.ru по состоянию на 14.10.2019)</vt:lpstr>
      <vt:lpstr>Распоряжение Правительства РФ от 18.09.2019 г. № 2098-р «Об утверждении комплекса мер до 2020 года по совершенствованию системы профилактики суицида среди несовершеннолетних»</vt:lpstr>
      <vt:lpstr>Распоряжение Правительства РФ от 28.08.2019 г. № 1904-р «О плане развития федеральной государственной информационной системы «Национальная электронная библиотека»</vt:lpstr>
      <vt:lpstr>Основные критерии оценки эффективности  федеральной государственной информационной системы «Национальная электронная библиотека»</vt:lpstr>
      <vt:lpstr>Постановление Правительства РФ от 17.08.2019 г. № 1067 «О единой информационной системе в сфере развития добровольчества (волонтерства)»</vt:lpstr>
      <vt:lpstr>Распоряжение Минпросвещения России от  01.03.2019 г. № Р-24 «Об утверждении методических рекомендаций по созданию и функционированию центров цифрового образования «IT-Куб»</vt:lpstr>
      <vt:lpstr>Приказ Минкультуры России от 08.02.2019 г. № 126 «Об утверждении порядка доставки, хранения, учета обязательного экземпляра диссертации в электронной форме, мер защиты при доставке обязательного экземпляра  диссертации в электронной форме, порядка компьютерной обработки данных обязательного экземпляра диссертации в электронной форме в целях их классификации и систематизации, а также требований к формату доставляемого файла»</vt:lpstr>
      <vt:lpstr>Постановление Правительства РФ от 08.06.2019 г. № 745 «Об утверждении Правил размещения заявлений правообладателей о предоставлении любым лицам возможности безвозмездно использовать произведения науки, литературы, искусства либо объекты смежных прав на определенных правообладателем условиях и в течение указанного им срока»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Обзор изменений в нормативно-правовом пространстве библиотеки  (3 кв. 2019 г.) </dc:title>
  <dc:creator>Табаченко Елена Ивановна</dc:creator>
  <cp:lastModifiedBy>Табаченко Елена Ивановна</cp:lastModifiedBy>
  <cp:revision>2</cp:revision>
  <dcterms:modified xsi:type="dcterms:W3CDTF">2020-08-17T07:46:57Z</dcterms:modified>
</cp:coreProperties>
</file>