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958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8000"/>
            <a:ext cx="7632231" cy="53999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 idx="4294967295"/>
          </p:nvPr>
        </p:nvSpPr>
        <p:spPr>
          <a:xfrm>
            <a:off x="685800" y="1458000"/>
            <a:ext cx="77724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859" b="1" dirty="0">
                <a:solidFill>
                  <a:srgbClr val="693278"/>
                </a:solidFill>
              </a:rPr>
              <a:t>Обзор изменений</a:t>
            </a:r>
            <a:endParaRPr sz="3859" b="1" dirty="0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859" b="1" dirty="0">
                <a:solidFill>
                  <a:srgbClr val="693278"/>
                </a:solidFill>
              </a:rPr>
              <a:t>в нормативно-правовом пространстве библиотеки</a:t>
            </a:r>
            <a:br>
              <a:rPr lang="ru-RU" sz="3859" b="1" dirty="0">
                <a:solidFill>
                  <a:srgbClr val="693278"/>
                </a:solidFill>
              </a:rPr>
            </a:br>
            <a:r>
              <a:rPr lang="ru-RU" sz="3859" b="1" dirty="0">
                <a:solidFill>
                  <a:srgbClr val="693278"/>
                </a:solidFill>
              </a:rPr>
              <a:t> (4 кв. 2018 г.)</a:t>
            </a:r>
            <a:endParaRPr sz="3859" b="1" dirty="0">
              <a:solidFill>
                <a:srgbClr val="693278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831" y="332656"/>
            <a:ext cx="2837624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4455" y="445346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buClrTx/>
              <a:defRPr/>
            </a:pPr>
            <a:r>
              <a:rPr lang="ru-RU" b="1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503500" y="1267425"/>
            <a:ext cx="8317200" cy="477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>
                <a:solidFill>
                  <a:srgbClr val="693278"/>
                </a:solidFill>
              </a:rPr>
              <a:t/>
            </a:r>
            <a:br>
              <a:rPr lang="ru-RU" sz="2000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Федеральная служба государственной статистики 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Приказ от 8 ноября 2018 г. № 662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«Об утверждении статистического инструментария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1800" b="1">
                <a:solidFill>
                  <a:srgbClr val="693278"/>
                </a:solidFill>
              </a:rPr>
              <a:t>для организации Министерством культуры Российской Федерации федерального статистического наблюдения за деятельностью общедоступных (публичных) библиотек и организаций культурно-досугового типа»</a:t>
            </a:r>
            <a:br>
              <a:rPr lang="ru-RU" sz="1800" b="1">
                <a:solidFill>
                  <a:srgbClr val="693278"/>
                </a:solidFill>
              </a:rPr>
            </a:br>
            <a:r>
              <a:rPr lang="ru-RU" sz="2000">
                <a:solidFill>
                  <a:srgbClr val="693278"/>
                </a:solidFill>
              </a:rPr>
              <a:t/>
            </a:r>
            <a:br>
              <a:rPr lang="ru-RU" sz="2000">
                <a:solidFill>
                  <a:srgbClr val="693278"/>
                </a:solidFill>
              </a:rPr>
            </a:br>
            <a:endParaRPr sz="2000">
              <a:solidFill>
                <a:srgbClr val="693278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4294967295"/>
          </p:nvPr>
        </p:nvSpPr>
        <p:spPr>
          <a:xfrm>
            <a:off x="457200" y="2348880"/>
            <a:ext cx="8229600" cy="45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материально-техническая база (исключен показатель по числу копировально-множительной техники для пользователей библиотеки),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формирование библиотечного фонда на физических (материальных) носителях информации (включен показатель по количеству книг в общем количестве печатных и неопубликованных документов),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число пользователей и посещений библиотеки (включены показатели работы КИБО),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библиотечно-информационное обслуживание пользователей (исключен показатель по количеству изготовленных для пользователей копий документов и включены показатели по культурно-массовым мероприятиям),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</a:pPr>
            <a:r>
              <a:rPr lang="ru-RU" sz="1800" dirty="0">
                <a:solidFill>
                  <a:srgbClr val="7030A0"/>
                </a:solidFill>
              </a:rPr>
              <a:t>поступление и использование финансовых средств (показатели приведены </a:t>
            </a:r>
            <a:r>
              <a:rPr lang="ru-RU" sz="1800" dirty="0" smtClean="0">
                <a:solidFill>
                  <a:srgbClr val="7030A0"/>
                </a:solidFill>
              </a:rPr>
              <a:t>              в </a:t>
            </a:r>
            <a:r>
              <a:rPr lang="ru-RU" sz="1800" dirty="0">
                <a:solidFill>
                  <a:srgbClr val="7030A0"/>
                </a:solidFill>
              </a:rPr>
              <a:t>соответствие с требованиями бухгалтерской отчетности).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4">
            <a:alphaModFix/>
          </a:blip>
          <a:srcRect l="27553" t="9247" r="26446" b="3838"/>
          <a:stretch/>
        </p:blipFill>
        <p:spPr>
          <a:xfrm>
            <a:off x="2068497" y="541538"/>
            <a:ext cx="4802820" cy="54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r>
              <a:rPr lang="ru-RU" sz="1440" b="1"/>
              <a:t/>
            </a:r>
            <a:br>
              <a:rPr lang="ru-RU" sz="1440" b="1"/>
            </a:br>
            <a:r>
              <a:rPr lang="ru-RU" sz="1440" b="1"/>
              <a:t/>
            </a:r>
            <a:br>
              <a:rPr lang="ru-RU" sz="1440" b="1"/>
            </a:br>
            <a:r>
              <a:rPr lang="ru-RU" sz="1440" b="1"/>
              <a:t/>
            </a:r>
            <a:br>
              <a:rPr lang="ru-RU" sz="1440" b="1"/>
            </a:br>
            <a:r>
              <a:rPr lang="ru-RU" sz="1440" b="1"/>
              <a:t/>
            </a:r>
            <a:br>
              <a:rPr lang="ru-RU" sz="1440" b="1"/>
            </a:br>
            <a:r>
              <a:rPr lang="ru-RU" sz="1440" b="1"/>
              <a:t/>
            </a:r>
            <a:br>
              <a:rPr lang="ru-RU" sz="1440" b="1"/>
            </a:br>
            <a:r>
              <a:rPr lang="ru-RU" sz="3959"/>
              <a:t/>
            </a:r>
            <a:br>
              <a:rPr lang="ru-RU" sz="3959"/>
            </a:br>
            <a:endParaRPr sz="3959"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4294967295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>
                <a:solidFill>
                  <a:srgbClr val="7030A0"/>
                </a:solidFill>
              </a:rPr>
              <a:t>НАЦИОНАЛЬНЫЙ СТАНДАРТ </a:t>
            </a:r>
            <a:endParaRPr sz="296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>
                <a:solidFill>
                  <a:srgbClr val="7030A0"/>
                </a:solidFill>
              </a:rPr>
              <a:t>РОССИЙСКОЙ ФЕДЕРАЦИИ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832"/>
              <a:buNone/>
            </a:pPr>
            <a:endParaRPr sz="832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>
                <a:solidFill>
                  <a:srgbClr val="7030A0"/>
                </a:solidFill>
              </a:rPr>
              <a:t>СИСТЕМА СТАНДАРТОВ ПО ИНФОРМАЦИИ, БИБЛИОТЕЧНОМУ И ИЗДАТЕЛЬСКОМУ ДЕЛУ</a:t>
            </a:r>
            <a:br>
              <a:rPr lang="ru-RU" sz="2960">
                <a:solidFill>
                  <a:srgbClr val="7030A0"/>
                </a:solidFill>
              </a:rPr>
            </a:br>
            <a:endParaRPr sz="832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>
                <a:solidFill>
                  <a:srgbClr val="7030A0"/>
                </a:solidFill>
              </a:rPr>
              <a:t>ПРОФИЛЬ КОМПЛЕКТОВАНИЯ ФОНДОВ НАУЧНЫХ БИБЛИОТЕК. </a:t>
            </a:r>
            <a:endParaRPr sz="296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14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>
                <a:solidFill>
                  <a:srgbClr val="7030A0"/>
                </a:solidFill>
              </a:rPr>
              <a:t>СТРУКТУРА</a:t>
            </a:r>
            <a:br>
              <a:rPr lang="ru-RU" sz="2960">
                <a:solidFill>
                  <a:srgbClr val="7030A0"/>
                </a:solidFill>
              </a:rPr>
            </a:br>
            <a:r>
              <a:rPr lang="ru-RU" sz="2960">
                <a:solidFill>
                  <a:srgbClr val="7030A0"/>
                </a:solidFill>
              </a:rPr>
              <a:t>ИНДИКАТОРЫ КОМПЛЕКТОВАНИЯ</a:t>
            </a:r>
            <a:br>
              <a:rPr lang="ru-RU" sz="2960">
                <a:solidFill>
                  <a:srgbClr val="7030A0"/>
                </a:solidFill>
              </a:rPr>
            </a:br>
            <a:r>
              <a:rPr lang="ru-RU" sz="2960">
                <a:solidFill>
                  <a:srgbClr val="7030A0"/>
                </a:solidFill>
              </a:rPr>
              <a:t>ГОСТ Р 7.0.102-2018</a:t>
            </a:r>
            <a:r>
              <a:rPr lang="ru-RU" sz="4070">
                <a:solidFill>
                  <a:srgbClr val="7030A0"/>
                </a:solidFill>
              </a:rPr>
              <a:t/>
            </a:r>
            <a:br>
              <a:rPr lang="ru-RU" sz="4070">
                <a:solidFill>
                  <a:srgbClr val="7030A0"/>
                </a:solidFill>
              </a:rPr>
            </a:br>
            <a:endParaRPr sz="296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НАЦИОНАЛЬНЫЙ СТАНДАРТ 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РОССИЙСКОЙ ФЕДЕРАЦИИ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СИСТЕМА СТАНДАРТОВ ПО ИНФОРМАЦИИ,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БИБЛИОТЕЧНОМУ И ИЗДАТЕЛЬСКОМУ ДЕЛУ.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КНИЖНЫЕ ПАМЯТНИКИ. 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ОБЩИЕ ТРЕБОВАНИЯ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ГОСТ Р 7.0.87-2018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/>
            </a:r>
            <a:br>
              <a:rPr lang="ru-RU">
                <a:solidFill>
                  <a:srgbClr val="7030A0"/>
                </a:solidFill>
              </a:rPr>
            </a:b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«Информация» Роскомнадзора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«Алгоритм (порядок) взаимодействия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заинтересованных органов при выявлении</a:t>
            </a:r>
            <a:br>
              <a:rPr lang="ru-RU">
                <a:solidFill>
                  <a:srgbClr val="7030A0"/>
                </a:solidFill>
              </a:rPr>
            </a:br>
            <a:r>
              <a:rPr lang="ru-RU">
                <a:solidFill>
                  <a:srgbClr val="7030A0"/>
                </a:solidFill>
              </a:rPr>
              <a:t>противоправного контента в сети «Интернет»</a:t>
            </a: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/>
          <p:nvPr/>
        </p:nvSpPr>
        <p:spPr>
          <a:xfrm>
            <a:off x="503500" y="1267425"/>
            <a:ext cx="8317200" cy="423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title" idx="4294967295"/>
          </p:nvPr>
        </p:nvSpPr>
        <p:spPr>
          <a:xfrm>
            <a:off x="1024350" y="46050"/>
            <a:ext cx="779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1900" b="1">
                <a:solidFill>
                  <a:srgbClr val="693278"/>
                </a:solidFill>
              </a:rPr>
              <a:t>Постановление Правительства ХМАО – Югры от 05.10.2018 г. № 341-п</a:t>
            </a:r>
            <a:br>
              <a:rPr lang="ru-RU" sz="1900" b="1">
                <a:solidFill>
                  <a:srgbClr val="693278"/>
                </a:solidFill>
              </a:rPr>
            </a:br>
            <a:r>
              <a:rPr lang="ru-RU" sz="1900" b="1">
                <a:solidFill>
                  <a:srgbClr val="693278"/>
                </a:solidFill>
              </a:rPr>
              <a:t>«О государственной программе Ханты-Мансийского автономного округа – Югры «Культурное пространство»</a:t>
            </a:r>
            <a:endParaRPr sz="1900" b="1">
              <a:solidFill>
                <a:srgbClr val="693278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4294967295"/>
          </p:nvPr>
        </p:nvSpPr>
        <p:spPr>
          <a:xfrm>
            <a:off x="457200" y="12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Подпрограмма I. Модернизация и развитие учреждений и организаций культуры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b="1" dirty="0">
                <a:solidFill>
                  <a:srgbClr val="7030A0"/>
                </a:solidFill>
              </a:rPr>
              <a:t>Развитие библиотечного дела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Увеличение числа граждан, принимающих участие в культурной деятельности (проценты к базовому значению) – 10 %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b="1" dirty="0">
                <a:solidFill>
                  <a:srgbClr val="7030A0"/>
                </a:solidFill>
              </a:rPr>
              <a:t>Федеральный проект «Культурная среда»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Количество модернизированных детских библиотек (единиц) – 24</a:t>
            </a:r>
            <a:endParaRPr sz="176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Количество созданных модельных библиотек в автономном округе </a:t>
            </a:r>
            <a:r>
              <a:rPr lang="ru-RU" sz="1760" dirty="0" smtClean="0">
                <a:solidFill>
                  <a:srgbClr val="7030A0"/>
                </a:solidFill>
              </a:rPr>
              <a:t>                          на </a:t>
            </a:r>
            <a:r>
              <a:rPr lang="ru-RU" sz="1760" dirty="0">
                <a:solidFill>
                  <a:srgbClr val="7030A0"/>
                </a:solidFill>
              </a:rPr>
              <a:t>базе существующих общедоступных библиотек (единиц) – 12</a:t>
            </a: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b="1" dirty="0">
                <a:solidFill>
                  <a:srgbClr val="7030A0"/>
                </a:solidFill>
              </a:rPr>
              <a:t>Федеральный проект «Цифровая культура»</a:t>
            </a:r>
            <a:endParaRPr sz="176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Оцифровка  книжных памятников и включение в Национальную электронную библиотеку (единиц) – 180</a:t>
            </a:r>
            <a:endParaRPr sz="176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Увеличение числа обращений к цифровым ресурсам культуры (проценты </a:t>
            </a:r>
            <a:r>
              <a:rPr lang="ru-RU" sz="1760" dirty="0" smtClean="0">
                <a:solidFill>
                  <a:srgbClr val="7030A0"/>
                </a:solidFill>
              </a:rPr>
              <a:t>                           к </a:t>
            </a:r>
            <a:r>
              <a:rPr lang="ru-RU" sz="1760" dirty="0">
                <a:solidFill>
                  <a:srgbClr val="7030A0"/>
                </a:solidFill>
              </a:rPr>
              <a:t>базовому значению) 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 dirty="0">
                <a:solidFill>
                  <a:srgbClr val="7030A0"/>
                </a:solidFill>
              </a:rPr>
              <a:t>Учитывается число посещений к трем информационным системам автономного округа (порталы «Музеи Югры» и «Югра литературная», реестр нематериального культурного наследия)</a:t>
            </a: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>
            <a:spLocks noGrp="1"/>
          </p:cNvSpPr>
          <p:nvPr>
            <p:ph type="title" idx="4294967295"/>
          </p:nvPr>
        </p:nvSpPr>
        <p:spPr>
          <a:xfrm>
            <a:off x="1076450" y="274650"/>
            <a:ext cx="76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1900" b="1">
                <a:solidFill>
                  <a:srgbClr val="693278"/>
                </a:solidFill>
              </a:rPr>
              <a:t>Распоряжение Правительства ХМАО – Югры от 05.10.2018 г. № 515-рп</a:t>
            </a:r>
            <a:br>
              <a:rPr lang="ru-RU" sz="1900" b="1">
                <a:solidFill>
                  <a:srgbClr val="693278"/>
                </a:solidFill>
              </a:rPr>
            </a:br>
            <a:r>
              <a:rPr lang="ru-RU" sz="1900" b="1">
                <a:solidFill>
                  <a:srgbClr val="693278"/>
                </a:solidFill>
              </a:rPr>
              <a:t>«О прогнозе социально-экономического развития Ханты-Мансийского автономного округа – Югры на 2019 год и на плановый период 2020 и 2021 годов»</a:t>
            </a:r>
            <a:endParaRPr sz="1900" b="1">
              <a:solidFill>
                <a:srgbClr val="693278"/>
              </a:solidFill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4294967295"/>
          </p:nvPr>
        </p:nvSpPr>
        <p:spPr>
          <a:xfrm>
            <a:off x="457200" y="1630951"/>
            <a:ext cx="8229600" cy="3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ru-RU" sz="2240" dirty="0">
                <a:solidFill>
                  <a:srgbClr val="7030A0"/>
                </a:solidFill>
              </a:rPr>
              <a:t>В прогнозный период будут решаться задачи по развитию библиотечного дела как фактора формирования читательской культуры и поддержке литературного творчества жителей автономного округа, в том числе детей и молодежи.</a:t>
            </a:r>
            <a:endParaRPr sz="224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ru-RU" sz="2240" dirty="0">
                <a:solidFill>
                  <a:srgbClr val="7030A0"/>
                </a:solidFill>
              </a:rPr>
              <a:t>К 2024 году будут отражены в электронных каталогах все библиотечные фонды общедоступных библиотек, музейные предметы и музейные коллекции &lt;15&gt;.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ru-RU" sz="2240" dirty="0">
                <a:solidFill>
                  <a:srgbClr val="7030A0"/>
                </a:solidFill>
              </a:rPr>
              <a:t>Библиотечное обслуживание существенно изменится в связи </a:t>
            </a:r>
            <a:r>
              <a:rPr lang="ru-RU" sz="2240" dirty="0" smtClean="0">
                <a:solidFill>
                  <a:srgbClr val="7030A0"/>
                </a:solidFill>
              </a:rPr>
              <a:t>                   с </a:t>
            </a:r>
            <a:r>
              <a:rPr lang="ru-RU" sz="2240" dirty="0">
                <a:solidFill>
                  <a:srgbClr val="7030A0"/>
                </a:solidFill>
              </a:rPr>
              <a:t>использованием цифровых систем и Интернета. Повысится доступность ресурсов библиотек. Они будут использовать возможности Web 2.0 в повседневной практике и оказывать услуги в соответствии с изменениями в культурной модели поведения нового поколения пользователей.</a:t>
            </a:r>
            <a:endParaRPr dirty="0">
              <a:solidFill>
                <a:srgbClr val="7030A0"/>
              </a:solidFill>
            </a:endParaRPr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>
            <a:spLocks noGrp="1"/>
          </p:cNvSpPr>
          <p:nvPr>
            <p:ph type="title" idx="4294967295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693278"/>
                </a:solidFill>
              </a:rPr>
              <a:t>2019 год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Десятилетие детства 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ЮНЕСКО назвала его </a:t>
            </a:r>
            <a:r>
              <a:rPr lang="ru-RU" sz="1760" b="1">
                <a:solidFill>
                  <a:srgbClr val="7030A0"/>
                </a:solidFill>
              </a:rPr>
              <a:t>Международным годом периодической таблицы химических элементов</a:t>
            </a:r>
            <a:r>
              <a:rPr lang="ru-RU" sz="1760">
                <a:solidFill>
                  <a:srgbClr val="7030A0"/>
                </a:solidFill>
              </a:rPr>
              <a:t>.</a:t>
            </a:r>
            <a:r>
              <a:rPr lang="ru-RU" sz="1760" b="1">
                <a:solidFill>
                  <a:srgbClr val="7030A0"/>
                </a:solidFill>
              </a:rPr>
              <a:t> </a:t>
            </a:r>
            <a:r>
              <a:rPr lang="ru-RU" sz="1760">
                <a:solidFill>
                  <a:srgbClr val="7030A0"/>
                </a:solidFill>
              </a:rPr>
              <a:t>Связано это со 150-летием открытия Дмитрием Менделеевым своей таблицы. </a:t>
            </a: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2019 год станет </a:t>
            </a:r>
            <a:r>
              <a:rPr lang="ru-RU" sz="1760" b="1">
                <a:solidFill>
                  <a:srgbClr val="7030A0"/>
                </a:solidFill>
              </a:rPr>
              <a:t>Перекрестным годом культуры и туризма между Россией и Турцией</a:t>
            </a:r>
            <a:r>
              <a:rPr lang="ru-RU" sz="1760">
                <a:solidFill>
                  <a:srgbClr val="7030A0"/>
                </a:solidFill>
              </a:rPr>
              <a:t>,</a:t>
            </a:r>
            <a:r>
              <a:rPr lang="ru-RU" sz="1760" b="1">
                <a:solidFill>
                  <a:srgbClr val="7030A0"/>
                </a:solidFill>
              </a:rPr>
              <a:t> </a:t>
            </a:r>
            <a:r>
              <a:rPr lang="ru-RU" sz="1760">
                <a:solidFill>
                  <a:srgbClr val="7030A0"/>
                </a:solidFill>
              </a:rPr>
              <a:t>о чем было объявлено на встрече Путина и Эрдогана в марте 2018 года. </a:t>
            </a: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ООН объявила его </a:t>
            </a:r>
            <a:r>
              <a:rPr lang="ru-RU" sz="1760" b="1">
                <a:solidFill>
                  <a:srgbClr val="7030A0"/>
                </a:solidFill>
              </a:rPr>
              <a:t>Годом языков коренных народов </a:t>
            </a:r>
            <a:r>
              <a:rPr lang="ru-RU" sz="1760">
                <a:solidFill>
                  <a:srgbClr val="7030A0"/>
                </a:solidFill>
              </a:rPr>
              <a:t>с целью сохранения уникального лингвистического фонда, носителем которого является всего лишь 4 %  населения планеты. При этом, по данным ЮНЕСКО, 90 % всех языков мира находится под угрозой исчезновения.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В СНГ 2019 год будет объявлен </a:t>
            </a:r>
            <a:r>
              <a:rPr lang="ru-RU" sz="1760" b="1">
                <a:solidFill>
                  <a:srgbClr val="7030A0"/>
                </a:solidFill>
              </a:rPr>
              <a:t>Годом книги</a:t>
            </a:r>
            <a:r>
              <a:rPr lang="ru-RU" sz="1760">
                <a:solidFill>
                  <a:srgbClr val="7030A0"/>
                </a:solidFill>
              </a:rPr>
              <a:t>.</a:t>
            </a:r>
            <a:br>
              <a:rPr lang="ru-RU" sz="1760">
                <a:solidFill>
                  <a:srgbClr val="7030A0"/>
                </a:solidFill>
              </a:rPr>
            </a:br>
            <a:endParaRPr sz="176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ru-RU" sz="1760">
                <a:solidFill>
                  <a:srgbClr val="7030A0"/>
                </a:solidFill>
              </a:rPr>
              <a:t>2019-й – </a:t>
            </a:r>
            <a:r>
              <a:rPr lang="ru-RU" sz="1760" b="1">
                <a:solidFill>
                  <a:srgbClr val="7030A0"/>
                </a:solidFill>
              </a:rPr>
              <a:t>Год семьи в Югре</a:t>
            </a:r>
            <a:endParaRPr sz="176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32100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Телефон (3467) 33-33-21</a:t>
            </a:r>
          </a:p>
          <a:p>
            <a:pPr algn="ctr"/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E-mail:</a:t>
            </a: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volzheninasu@okrlib.ru</a:t>
            </a:r>
            <a:endParaRPr lang="ru-RU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5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title" idx="4294967295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693278"/>
                </a:solidFill>
              </a:rPr>
              <a:t>Что нового?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Указы Президента РФ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Национальный проект «Культура»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Развитие системы поддержки НКО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Совершенствование системы НОК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Изменение статистической отчетности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>
                <a:solidFill>
                  <a:srgbClr val="7030A0"/>
                </a:solidFill>
              </a:rPr>
              <a:t>Новые стандарты СИБИД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Чему </a:t>
            </a:r>
            <a:r>
              <a:rPr lang="ru-RU" dirty="0">
                <a:solidFill>
                  <a:srgbClr val="7030A0"/>
                </a:solidFill>
              </a:rPr>
              <a:t>посвящен год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>
                <a:solidFill>
                  <a:srgbClr val="693278"/>
                </a:solidFill>
              </a:rPr>
              <a:t>Указ Президента Российской Федерации</a:t>
            </a:r>
            <a:endParaRPr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b="1">
                <a:solidFill>
                  <a:srgbClr val="693278"/>
                </a:solidFill>
              </a:rPr>
              <a:t>о создании фонда сохранения и изучения родных языков народов                          Российской Федерации </a:t>
            </a:r>
            <a:endParaRPr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693278"/>
                </a:solidFill>
              </a:rPr>
              <a:t>26 октября 2018 года № 611</a:t>
            </a:r>
            <a:endParaRPr>
              <a:solidFill>
                <a:srgbClr val="693278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693278"/>
                </a:solidFill>
              </a:rPr>
              <a:t>Указ Президента РФ от 31.10.2018 г. № 622</a:t>
            </a:r>
            <a:br>
              <a:rPr lang="ru-RU" sz="2400" b="1">
                <a:solidFill>
                  <a:srgbClr val="693278"/>
                </a:solidFill>
              </a:rPr>
            </a:br>
            <a:r>
              <a:rPr lang="ru-RU" sz="2400" b="1">
                <a:solidFill>
                  <a:srgbClr val="693278"/>
                </a:solidFill>
              </a:rPr>
              <a:t>«О Концепции государственной миграционной</a:t>
            </a:r>
            <a:br>
              <a:rPr lang="ru-RU" sz="2400" b="1">
                <a:solidFill>
                  <a:srgbClr val="693278"/>
                </a:solidFill>
              </a:rPr>
            </a:br>
            <a:r>
              <a:rPr lang="ru-RU" sz="2400" b="1">
                <a:solidFill>
                  <a:srgbClr val="693278"/>
                </a:solidFill>
              </a:rPr>
              <a:t>политики Российской Федерации на 2019</a:t>
            </a:r>
            <a:r>
              <a:rPr lang="ru-RU" sz="2400">
                <a:solidFill>
                  <a:srgbClr val="693278"/>
                </a:solidFill>
              </a:rPr>
              <a:t>–</a:t>
            </a:r>
            <a:r>
              <a:rPr lang="ru-RU" sz="2400" b="1">
                <a:solidFill>
                  <a:srgbClr val="693278"/>
                </a:solidFill>
              </a:rPr>
              <a:t>2025 годы»</a:t>
            </a:r>
            <a:endParaRPr sz="2400" b="1">
              <a:solidFill>
                <a:srgbClr val="693278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294967295"/>
          </p:nvPr>
        </p:nvSpPr>
        <p:spPr>
          <a:xfrm>
            <a:off x="590872" y="2248272"/>
            <a:ext cx="8229600" cy="384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rgbClr val="7030A0"/>
                </a:solidFill>
              </a:rPr>
              <a:t>В 3-месячный срок утвердить план мероприятий </a:t>
            </a:r>
            <a:r>
              <a:rPr lang="ru-RU" sz="2400" dirty="0" smtClean="0">
                <a:solidFill>
                  <a:srgbClr val="7030A0"/>
                </a:solidFill>
              </a:rPr>
              <a:t>                             по </a:t>
            </a:r>
            <a:r>
              <a:rPr lang="ru-RU" sz="2400" dirty="0">
                <a:solidFill>
                  <a:srgbClr val="7030A0"/>
                </a:solidFill>
              </a:rPr>
              <a:t>реализации Концепции в 2019–2021 годах;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>
                <a:solidFill>
                  <a:srgbClr val="7030A0"/>
                </a:solidFill>
              </a:rPr>
              <a:t>Признать утратившей силу Концепцию государственной миграционной политики Российской Федерации на период до 2025 года, утвержденную Президентом Российской Федерации 8 июня 2012 г. № Пр-1490.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rgbClr val="693278"/>
                </a:solidFill>
              </a:rPr>
              <a:t>Указ Президента РФ от 20.11.2018 г. № 665</a:t>
            </a:r>
            <a:br>
              <a:rPr lang="ru-RU" sz="2400" b="1">
                <a:solidFill>
                  <a:srgbClr val="693278"/>
                </a:solidFill>
              </a:rPr>
            </a:br>
            <a:r>
              <a:rPr lang="ru-RU" sz="2400" b="1">
                <a:solidFill>
                  <a:srgbClr val="693278"/>
                </a:solidFill>
              </a:rPr>
              <a:t>«Об утверждении состава Совета при Президенте Российской Федерации по культуре и искусству»</a:t>
            </a:r>
            <a:endParaRPr sz="2400" b="1">
              <a:solidFill>
                <a:srgbClr val="693278"/>
              </a:solidFill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4294967295"/>
          </p:nvPr>
        </p:nvSpPr>
        <p:spPr>
          <a:xfrm>
            <a:off x="457200" y="2215405"/>
            <a:ext cx="8229600" cy="272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Афанасьев М. Д. – директор Федерального государственного бюджетного учреждения культуры «Государственная публичная историческая библиотека России», президент Российской библиотечной ассоциации</a:t>
            </a: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503500" y="1267425"/>
            <a:ext cx="8317200" cy="477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4294967295"/>
          </p:nvPr>
        </p:nvSpPr>
        <p:spPr>
          <a:xfrm>
            <a:off x="743275" y="-102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>
                <a:solidFill>
                  <a:srgbClr val="693278"/>
                </a:solidFill>
              </a:rPr>
              <a:t>Национальный проект «Культура»</a:t>
            </a:r>
            <a:endParaRPr sz="3959">
              <a:solidFill>
                <a:srgbClr val="693278"/>
              </a:solidFill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body" idx="4294967295"/>
          </p:nvPr>
        </p:nvSpPr>
        <p:spPr>
          <a:xfrm>
            <a:off x="457200" y="1136750"/>
            <a:ext cx="40401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>
                <a:solidFill>
                  <a:srgbClr val="7030A0"/>
                </a:solidFill>
              </a:rPr>
              <a:t>«Прогноз социально-экономического развития Российской Федерации на период до 2024 года» (разработан Минэкономразвития России)</a:t>
            </a:r>
            <a:endParaRPr sz="1400">
              <a:solidFill>
                <a:srgbClr val="7030A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294967295"/>
          </p:nvPr>
        </p:nvSpPr>
        <p:spPr>
          <a:xfrm>
            <a:off x="457200" y="2064545"/>
            <a:ext cx="40401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dirty="0">
                <a:solidFill>
                  <a:srgbClr val="7030A0"/>
                </a:solidFill>
              </a:rPr>
              <a:t>В условиях базового варианта прогноза планируется достигнуть следующих результатов национального проекта «Культура»: 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dirty="0">
                <a:solidFill>
                  <a:srgbClr val="7030A0"/>
                </a:solidFill>
              </a:rPr>
              <a:t>за период с 2019 по 2024 </a:t>
            </a:r>
            <a:r>
              <a:rPr lang="ru-RU" sz="1700" dirty="0" smtClean="0">
                <a:solidFill>
                  <a:srgbClr val="7030A0"/>
                </a:solidFill>
              </a:rPr>
              <a:t>год будет </a:t>
            </a:r>
            <a:r>
              <a:rPr lang="ru-RU" sz="1700" dirty="0">
                <a:solidFill>
                  <a:srgbClr val="7030A0"/>
                </a:solidFill>
              </a:rPr>
              <a:t>создано 600 модельных библиотек, оснащенных скоростной сетью Интернет, доступом к современным отечественным информационным ресурсам научного и художественного содержания, к оцифрованным ресурсам периодической печати.</a:t>
            </a:r>
            <a:endParaRPr sz="1700" dirty="0">
              <a:solidFill>
                <a:srgbClr val="7030A0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294967295"/>
          </p:nvPr>
        </p:nvSpPr>
        <p:spPr>
          <a:xfrm>
            <a:off x="4778697" y="1014414"/>
            <a:ext cx="4185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>
                <a:solidFill>
                  <a:srgbClr val="7030A0"/>
                </a:solidFill>
              </a:rPr>
              <a:t>«Основные направления деятельности Правительства Российской Федерации на период до 2024 года» (утв. Правительством РФ 29.09.2018)</a:t>
            </a:r>
            <a:endParaRPr sz="1400">
              <a:solidFill>
                <a:srgbClr val="7030A0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4778697" y="2094534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9"/>
              <a:buNone/>
            </a:pPr>
            <a:r>
              <a:rPr lang="ru-RU" sz="1679" dirty="0">
                <a:solidFill>
                  <a:srgbClr val="7030A0"/>
                </a:solidFill>
              </a:rPr>
              <a:t>В рамках национального проекта «Культура» будут осуществляться меры, направленные на достижение качественно нового состояния инфраструктуры культуры, на создание условий для реализации творческого потенциала нации, на </a:t>
            </a:r>
            <a:r>
              <a:rPr lang="ru-RU" sz="1679" dirty="0" err="1">
                <a:solidFill>
                  <a:srgbClr val="7030A0"/>
                </a:solidFill>
              </a:rPr>
              <a:t>цифровизацию</a:t>
            </a:r>
            <a:r>
              <a:rPr lang="ru-RU" sz="1679" dirty="0">
                <a:solidFill>
                  <a:srgbClr val="7030A0"/>
                </a:solidFill>
              </a:rPr>
              <a:t> услуг и формирование информационного пространства, включая: создание </a:t>
            </a:r>
            <a:r>
              <a:rPr lang="ru-RU" sz="1679" dirty="0" smtClean="0">
                <a:solidFill>
                  <a:srgbClr val="7030A0"/>
                </a:solidFill>
              </a:rPr>
              <a:t>                  660 </a:t>
            </a:r>
            <a:r>
              <a:rPr lang="ru-RU" sz="1679" dirty="0">
                <a:solidFill>
                  <a:srgbClr val="7030A0"/>
                </a:solidFill>
              </a:rPr>
              <a:t>модельных библиотек, оснащенных скоростной информационно-телекоммуникационной сетью Интернет, доступом к современным отечественным информационным ресурсам научного </a:t>
            </a:r>
            <a:r>
              <a:rPr lang="ru-RU" sz="1679" dirty="0" smtClean="0">
                <a:solidFill>
                  <a:srgbClr val="7030A0"/>
                </a:solidFill>
              </a:rPr>
              <a:t>            и </a:t>
            </a:r>
            <a:r>
              <a:rPr lang="ru-RU" sz="1679" dirty="0">
                <a:solidFill>
                  <a:srgbClr val="7030A0"/>
                </a:solidFill>
              </a:rPr>
              <a:t>художественного содержания, </a:t>
            </a:r>
            <a:r>
              <a:rPr lang="ru-RU" sz="1679" dirty="0" smtClean="0">
                <a:solidFill>
                  <a:srgbClr val="7030A0"/>
                </a:solidFill>
              </a:rPr>
              <a:t>                          к </a:t>
            </a:r>
            <a:r>
              <a:rPr lang="ru-RU" sz="1679" dirty="0">
                <a:solidFill>
                  <a:srgbClr val="7030A0"/>
                </a:solidFill>
              </a:rPr>
              <a:t>оцифрованным ресурсам периодической печати.</a:t>
            </a:r>
            <a:endParaRPr sz="1679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503500" y="1267425"/>
            <a:ext cx="8317200" cy="45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title" idx="4294967295"/>
          </p:nvPr>
        </p:nvSpPr>
        <p:spPr>
          <a:xfrm>
            <a:off x="457200" y="-30162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Поддержка НКО 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294967295"/>
          </p:nvPr>
        </p:nvSpPr>
        <p:spPr>
          <a:xfrm>
            <a:off x="457200" y="1035968"/>
            <a:ext cx="8229600" cy="4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Правительство РФ 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Постановление  от 26 ноября 2018 г. № 1417  «Об утверждении правил предоставления из федерального бюджета субсидий издательствам </a:t>
            </a:r>
            <a:r>
              <a:rPr lang="ru-RU" sz="1820" dirty="0" smtClean="0">
                <a:solidFill>
                  <a:srgbClr val="7030A0"/>
                </a:solidFill>
              </a:rPr>
              <a:t>                              и </a:t>
            </a:r>
            <a:r>
              <a:rPr lang="ru-RU" sz="1820" dirty="0">
                <a:solidFill>
                  <a:srgbClr val="7030A0"/>
                </a:solidFill>
              </a:rPr>
              <a:t>издающим организациям на реализацию социально значимых проектов, государственную поддержку непериодических изданий в рамках реализации государственной программы Российской Федерации «Информационное общество (2011</a:t>
            </a:r>
            <a:r>
              <a:rPr lang="ru-RU" sz="1679" dirty="0">
                <a:solidFill>
                  <a:srgbClr val="7030A0"/>
                </a:solidFill>
              </a:rPr>
              <a:t>–</a:t>
            </a:r>
            <a:r>
              <a:rPr lang="ru-RU" sz="1820" dirty="0">
                <a:solidFill>
                  <a:srgbClr val="7030A0"/>
                </a:solidFill>
              </a:rPr>
              <a:t>2020 годы)»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endParaRPr sz="1820"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Правительство РФ 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Постановление от 30 мая 2017 г. № 657 «Об утверждении правил предоставления в 2018–2020 годах субсидий из федерального бюджета </a:t>
            </a:r>
            <a:r>
              <a:rPr lang="ru-RU" sz="1820" dirty="0" smtClean="0">
                <a:solidFill>
                  <a:srgbClr val="7030A0"/>
                </a:solidFill>
              </a:rPr>
              <a:t>                               на </a:t>
            </a:r>
            <a:r>
              <a:rPr lang="ru-RU" sz="1820" dirty="0">
                <a:solidFill>
                  <a:srgbClr val="7030A0"/>
                </a:solidFill>
              </a:rPr>
              <a:t>государственную поддержку отдельных общественных организаций </a:t>
            </a:r>
            <a:r>
              <a:rPr lang="ru-RU" sz="1820" dirty="0" smtClean="0">
                <a:solidFill>
                  <a:srgbClr val="7030A0"/>
                </a:solidFill>
              </a:rPr>
              <a:t>                  в </a:t>
            </a:r>
            <a:r>
              <a:rPr lang="ru-RU" sz="1820" dirty="0">
                <a:solidFill>
                  <a:srgbClr val="7030A0"/>
                </a:solidFill>
              </a:rPr>
              <a:t>сфере молодежной политики»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endParaRPr sz="1820"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Приказ </a:t>
            </a:r>
            <a:r>
              <a:rPr lang="ru-RU" sz="1820" dirty="0" err="1">
                <a:solidFill>
                  <a:srgbClr val="7030A0"/>
                </a:solidFill>
              </a:rPr>
              <a:t>Росмолодежи</a:t>
            </a:r>
            <a:r>
              <a:rPr lang="ru-RU" sz="1820" dirty="0">
                <a:solidFill>
                  <a:srgbClr val="7030A0"/>
                </a:solidFill>
              </a:rPr>
              <a:t> от 13.07.2018 г. № 191 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buSzPts val="1820"/>
              <a:buNone/>
            </a:pPr>
            <a:r>
              <a:rPr lang="ru-RU" sz="1820" dirty="0">
                <a:solidFill>
                  <a:srgbClr val="7030A0"/>
                </a:solidFill>
              </a:rPr>
              <a:t>«Об утверждении порядка проведения конкурса на предоставление субсидий </a:t>
            </a:r>
            <a:r>
              <a:rPr lang="ru-RU" sz="1820" dirty="0" smtClean="0">
                <a:solidFill>
                  <a:srgbClr val="7030A0"/>
                </a:solidFill>
              </a:rPr>
              <a:t>               из </a:t>
            </a:r>
            <a:r>
              <a:rPr lang="ru-RU" sz="1820" dirty="0">
                <a:solidFill>
                  <a:srgbClr val="7030A0"/>
                </a:solidFill>
              </a:rPr>
              <a:t>федерального бюджета некоммерческим организациям, в том числе молодежным и детским общественным объединениям, на проведение мероприятий по содействию патриотическому воспитанию граждан РФ»</a:t>
            </a:r>
            <a:endParaRPr dirty="0">
              <a:solidFill>
                <a:srgbClr val="7030A0"/>
              </a:solidFill>
            </a:endParaRPr>
          </a:p>
          <a:p>
            <a:pPr marL="14224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>
            <a:spLocks noGrp="1"/>
          </p:cNvSpPr>
          <p:nvPr>
            <p:ph type="body" idx="4294967295"/>
          </p:nvPr>
        </p:nvSpPr>
        <p:spPr>
          <a:xfrm>
            <a:off x="457200" y="81994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Министерство труда и социальной защиты Российской Федерации 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Приказ </a:t>
            </a:r>
            <a:endParaRPr sz="2960"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от 30 октября 2018 г. № 675н</a:t>
            </a:r>
            <a:endParaRPr sz="2960" dirty="0"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960" dirty="0">
                <a:solidFill>
                  <a:srgbClr val="7030A0"/>
                </a:solidFill>
              </a:rPr>
              <a:t>«Об утверждении методики выявления </a:t>
            </a:r>
            <a:r>
              <a:rPr lang="ru-RU" sz="2960" dirty="0" smtClean="0">
                <a:solidFill>
                  <a:srgbClr val="7030A0"/>
                </a:solidFill>
              </a:rPr>
              <a:t>                   и </a:t>
            </a:r>
            <a:r>
              <a:rPr lang="ru-RU" sz="2960" dirty="0">
                <a:solidFill>
                  <a:srgbClr val="7030A0"/>
                </a:solidFill>
              </a:rPr>
              <a:t>обобщения мнения граждан о качестве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экспертизы»</a:t>
            </a:r>
            <a:endParaRPr sz="2960" dirty="0">
              <a:solidFill>
                <a:srgbClr val="7030A0"/>
              </a:solidFill>
            </a:endParaRPr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503500" y="1267425"/>
            <a:ext cx="8317200" cy="42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title" idx="4294967295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>
                <a:solidFill>
                  <a:srgbClr val="693278"/>
                </a:solidFill>
              </a:rPr>
              <a:t>Десятилетие детства</a:t>
            </a:r>
            <a:endParaRPr sz="3200">
              <a:solidFill>
                <a:srgbClr val="693278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3610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Постановление Правительства РФ от 14.07.2018 г. № 823 «О </a:t>
            </a:r>
            <a:r>
              <a:rPr lang="ru-RU" sz="1377" b="1">
                <a:solidFill>
                  <a:srgbClr val="7030A0"/>
                </a:solidFill>
              </a:rPr>
              <a:t>Координационном совете </a:t>
            </a:r>
            <a:r>
              <a:rPr lang="ru-RU" sz="1377">
                <a:solidFill>
                  <a:srgbClr val="7030A0"/>
                </a:solidFill>
              </a:rPr>
              <a:t>при Правительстве Российской Федерации по проведению в Российской Федерации Десятилетия детства»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>
                <a:solidFill>
                  <a:srgbClr val="7030A0"/>
                </a:solidFill>
              </a:rPr>
              <a:t>(вместе с «Положением о Координационном совете при Правительстве Российской Федерации по проведению в Российской Федерации Десятилетия детств»)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4283968" y="1175792"/>
            <a:ext cx="440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 dirty="0">
                <a:solidFill>
                  <a:srgbClr val="7030A0"/>
                </a:solidFill>
              </a:rPr>
              <a:t>Координационный совет при Правительстве Российской Федерации по проведению в Российской Федерации Десятилетия детства (далее –  Совет) образован в целях обеспечения взаимодействия федеральных  органов государственной власти, органов государственной власти субъектов Российской Федерации, органов местного самоуправления, общественных объединений, научных и других организаций при рассмотрении вопросов, связанных </a:t>
            </a:r>
            <a:r>
              <a:rPr lang="ru-RU" sz="1377" dirty="0" smtClean="0">
                <a:solidFill>
                  <a:srgbClr val="7030A0"/>
                </a:solidFill>
              </a:rPr>
              <a:t>              с </a:t>
            </a:r>
            <a:r>
              <a:rPr lang="ru-RU" sz="1377" dirty="0">
                <a:solidFill>
                  <a:srgbClr val="7030A0"/>
                </a:solidFill>
              </a:rPr>
              <a:t>реализацией Указа Президента Российской Федерации от 29 мая 2017 г. № 240 «Об объявлении </a:t>
            </a:r>
            <a:r>
              <a:rPr lang="ru-RU" sz="1377" dirty="0" smtClean="0">
                <a:solidFill>
                  <a:srgbClr val="7030A0"/>
                </a:solidFill>
              </a:rPr>
              <a:t>             в </a:t>
            </a:r>
            <a:r>
              <a:rPr lang="ru-RU" sz="1377" dirty="0">
                <a:solidFill>
                  <a:srgbClr val="7030A0"/>
                </a:solidFill>
              </a:rPr>
              <a:t>Российской Федерации Десятилетия детства».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7"/>
              <a:buNone/>
            </a:pPr>
            <a:r>
              <a:rPr lang="ru-RU" sz="1377" dirty="0">
                <a:solidFill>
                  <a:srgbClr val="7030A0"/>
                </a:solidFill>
              </a:rPr>
              <a:t>Задачи: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7030A0"/>
              </a:buClr>
              <a:buSzPts val="1377"/>
              <a:buChar char="•"/>
            </a:pPr>
            <a:r>
              <a:rPr lang="ru-RU" sz="1377" dirty="0">
                <a:solidFill>
                  <a:srgbClr val="7030A0"/>
                </a:solidFill>
              </a:rPr>
              <a:t>организация взаимодействия федеральных органов исполнительной власти, органов исполнительной власти субъектов Российской Федерации, общественных объединений, научных и других организаций по вопросам реализации мероприятий, проводимых в рамках Десятилетия детства;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rgbClr val="7030A0"/>
              </a:buClr>
              <a:buSzPts val="1377"/>
              <a:buChar char="•"/>
            </a:pPr>
            <a:r>
              <a:rPr lang="ru-RU" sz="1377" dirty="0">
                <a:solidFill>
                  <a:srgbClr val="7030A0"/>
                </a:solidFill>
              </a:rPr>
              <a:t>взаимодействие с координационными структурами по осуществлению мероприятий </a:t>
            </a:r>
            <a:r>
              <a:rPr lang="ru-RU" sz="1377" dirty="0" smtClean="0">
                <a:solidFill>
                  <a:srgbClr val="7030A0"/>
                </a:solidFill>
              </a:rPr>
              <a:t>                   в </a:t>
            </a:r>
            <a:r>
              <a:rPr lang="ru-RU" sz="1377" dirty="0">
                <a:solidFill>
                  <a:srgbClr val="7030A0"/>
                </a:solidFill>
              </a:rPr>
              <a:t>рамках Десятилетия детства в субъектах Российской Федерации и контроль за их реализацией.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1076</Words>
  <Application>Microsoft Office PowerPoint</Application>
  <PresentationFormat>Экран (4:3)</PresentationFormat>
  <Paragraphs>100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Обзор изменений в нормативно-правовом пространстве библиотеки  (4 кв. 2018 г.)</vt:lpstr>
      <vt:lpstr>Что нового?</vt:lpstr>
      <vt:lpstr>Презентация PowerPoint</vt:lpstr>
      <vt:lpstr>Указ Президента РФ от 31.10.2018 г. № 622 «О Концепции государственной миграционной политики Российской Федерации на 2019–2025 годы»</vt:lpstr>
      <vt:lpstr>Указ Президента РФ от 20.11.2018 г. № 665 «Об утверждении состава Совета при Президенте Российской Федерации по культуре и искусству»</vt:lpstr>
      <vt:lpstr>Национальный проект «Культура»</vt:lpstr>
      <vt:lpstr>Поддержка НКО </vt:lpstr>
      <vt:lpstr>Презентация PowerPoint</vt:lpstr>
      <vt:lpstr>Десятилетие детства</vt:lpstr>
      <vt:lpstr> Федеральная служба государственной статистики  Приказ от 8 ноября 2018 г. № 662 «Об утверждении статистического инструментария для организации Министерством культуры Российской Федерации федерального статистического наблюдения за деятельностью общедоступных (публичных) библиотек и организаций культурно-досугового типа»  </vt:lpstr>
      <vt:lpstr>Презентация PowerPoint</vt:lpstr>
      <vt:lpstr>      </vt:lpstr>
      <vt:lpstr>Презентация PowerPoint</vt:lpstr>
      <vt:lpstr>Презентация PowerPoint</vt:lpstr>
      <vt:lpstr>Постановление Правительства ХМАО – Югры от 05.10.2018 г. № 341-п «О государственной программе Ханты-Мансийского автономного округа – Югры «Культурное пространство»</vt:lpstr>
      <vt:lpstr>Распоряжение Правительства ХМАО – Югры от 05.10.2018 г. № 515-рп «О прогнозе социально-экономического развития Ханты-Мансийского автономного округа – Югры на 2019 год и на плановый период 2020 и 2021 годов»</vt:lpstr>
      <vt:lpstr>2019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изменений в нормативно-правовом пространстве библиотеки  (4 кв. 2018 г.)</dc:title>
  <dc:creator>Табаченко Елена Ивановна</dc:creator>
  <cp:lastModifiedBy>Табаченко Елена Ивановна</cp:lastModifiedBy>
  <cp:revision>2</cp:revision>
  <dcterms:modified xsi:type="dcterms:W3CDTF">2020-08-17T04:32:34Z</dcterms:modified>
</cp:coreProperties>
</file>