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20"/>
  </p:notesMasterIdLst>
  <p:sldIdLst>
    <p:sldId id="256" r:id="rId2"/>
    <p:sldId id="273" r:id="rId3"/>
    <p:sldId id="281" r:id="rId4"/>
    <p:sldId id="282" r:id="rId5"/>
    <p:sldId id="264" r:id="rId6"/>
    <p:sldId id="265" r:id="rId7"/>
    <p:sldId id="279" r:id="rId8"/>
    <p:sldId id="266" r:id="rId9"/>
    <p:sldId id="267" r:id="rId10"/>
    <p:sldId id="258" r:id="rId11"/>
    <p:sldId id="268" r:id="rId12"/>
    <p:sldId id="280" r:id="rId13"/>
    <p:sldId id="260" r:id="rId14"/>
    <p:sldId id="276" r:id="rId15"/>
    <p:sldId id="269" r:id="rId16"/>
    <p:sldId id="262" r:id="rId17"/>
    <p:sldId id="285" r:id="rId18"/>
    <p:sldId id="28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02" autoAdjust="0"/>
    <p:restoredTop sz="99383" autoAdjust="0"/>
  </p:normalViewPr>
  <p:slideViewPr>
    <p:cSldViewPr snapToGrid="0">
      <p:cViewPr>
        <p:scale>
          <a:sx n="80" d="100"/>
          <a:sy n="80" d="100"/>
        </p:scale>
        <p:origin x="-1253" y="-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F00D5-D441-4209-91E1-8EAB9BEF9462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45A54-2E88-4756-BF7E-4908BE05E8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519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45A54-2E88-4756-BF7E-4908BE05E80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274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39BF-B673-4997-8B1B-70C3B8EAB5C1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0E61-F5D7-4332-8744-1148A0A953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39BF-B673-4997-8B1B-70C3B8EAB5C1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0E61-F5D7-4332-8744-1148A0A95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39BF-B673-4997-8B1B-70C3B8EAB5C1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0E61-F5D7-4332-8744-1148A0A95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39BF-B673-4997-8B1B-70C3B8EAB5C1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0E61-F5D7-4332-8744-1148A0A953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39BF-B673-4997-8B1B-70C3B8EAB5C1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0E61-F5D7-4332-8744-1148A0A95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39BF-B673-4997-8B1B-70C3B8EAB5C1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0E61-F5D7-4332-8744-1148A0A953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39BF-B673-4997-8B1B-70C3B8EAB5C1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0E61-F5D7-4332-8744-1148A0A953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39BF-B673-4997-8B1B-70C3B8EAB5C1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0E61-F5D7-4332-8744-1148A0A95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39BF-B673-4997-8B1B-70C3B8EAB5C1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0E61-F5D7-4332-8744-1148A0A95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39BF-B673-4997-8B1B-70C3B8EAB5C1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0E61-F5D7-4332-8744-1148A0A95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39BF-B673-4997-8B1B-70C3B8EAB5C1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A0E61-F5D7-4332-8744-1148A0A953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6939BF-B673-4997-8B1B-70C3B8EAB5C1}" type="datetimeFigureOut">
              <a:rPr lang="ru-RU" smtClean="0"/>
              <a:pPr/>
              <a:t>11.06.2020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48A0E61-F5D7-4332-8744-1148A0A95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2" y="1403232"/>
            <a:ext cx="4818042" cy="423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35945" y="5960350"/>
            <a:ext cx="357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latin typeface="Bahnschrift SemiBold" panose="020B0502040204020203" pitchFamily="34" charset="0"/>
              </a:rPr>
              <a:t> </a:t>
            </a:r>
            <a:r>
              <a:rPr lang="ru-RU" sz="1400" dirty="0" smtClean="0">
                <a:solidFill>
                  <a:schemeClr val="accent1"/>
                </a:solidFill>
                <a:latin typeface="Bahnschrift SemiBold" panose="020B0502040204020203" pitchFamily="34" charset="0"/>
              </a:rPr>
              <a:t>Ханты-Мансийск, 2020</a:t>
            </a:r>
            <a:endParaRPr lang="ru-RU" sz="1400" dirty="0">
              <a:solidFill>
                <a:schemeClr val="accent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88802" y="5131339"/>
            <a:ext cx="106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  <a:latin typeface="Bahnschrift SemiBold" panose="020B0502040204020203" pitchFamily="34" charset="0"/>
              </a:rPr>
              <a:t>12</a:t>
            </a:r>
            <a:r>
              <a:rPr lang="ru-RU" sz="4000" dirty="0" smtClean="0">
                <a:solidFill>
                  <a:schemeClr val="accent1"/>
                </a:solidFill>
                <a:latin typeface="Bahnschrift SemiBold" panose="020B0502040204020203" pitchFamily="34" charset="0"/>
              </a:rPr>
              <a:t>+</a:t>
            </a:r>
            <a:endParaRPr lang="ru-RU" sz="4000" dirty="0">
              <a:solidFill>
                <a:schemeClr val="accent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7603" y="1527057"/>
            <a:ext cx="543997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/>
                </a:solidFill>
                <a:latin typeface="Bahnschrift SemiBold" panose="020B0502040204020203" pitchFamily="34" charset="0"/>
              </a:rPr>
              <a:t>Прекрасный  </a:t>
            </a:r>
            <a:r>
              <a:rPr lang="ru-RU" sz="4800" dirty="0" smtClean="0">
                <a:solidFill>
                  <a:schemeClr val="accent1"/>
                </a:solidFill>
                <a:latin typeface="Bahnschrift SemiBold" panose="020B0502040204020203" pitchFamily="34" charset="0"/>
              </a:rPr>
              <a:t>мир удивительного </a:t>
            </a:r>
            <a:r>
              <a:rPr lang="ru-RU" sz="4800" dirty="0" smtClean="0">
                <a:solidFill>
                  <a:schemeClr val="accent1"/>
                </a:solidFill>
                <a:latin typeface="Bahnschrift SemiBold" panose="020B0502040204020203" pitchFamily="34" charset="0"/>
              </a:rPr>
              <a:t>человека</a:t>
            </a:r>
            <a:endParaRPr lang="ru-RU" sz="4800" dirty="0" smtClean="0">
              <a:solidFill>
                <a:schemeClr val="accent1"/>
              </a:solidFill>
              <a:latin typeface="Bahnschrift SemiBold" panose="020B0502040204020203" pitchFamily="34" charset="0"/>
            </a:endParaRPr>
          </a:p>
          <a:p>
            <a:pPr algn="ctr"/>
            <a:endParaRPr lang="ru-RU" sz="2000" dirty="0" smtClean="0">
              <a:solidFill>
                <a:schemeClr val="accent1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ru-RU" sz="2400" dirty="0" smtClean="0">
                <a:solidFill>
                  <a:schemeClr val="accent1"/>
                </a:solidFill>
                <a:latin typeface="Bahnschrift SemiBold" panose="020B0502040204020203" pitchFamily="34" charset="0"/>
              </a:rPr>
              <a:t> К 160-летию со дня рождения </a:t>
            </a:r>
          </a:p>
          <a:p>
            <a:pPr algn="ctr"/>
            <a:r>
              <a:rPr lang="ru-RU" sz="2400" dirty="0" smtClean="0">
                <a:solidFill>
                  <a:schemeClr val="accent1"/>
                </a:solidFill>
                <a:latin typeface="Bahnschrift SemiBold" panose="020B0502040204020203" pitchFamily="34" charset="0"/>
              </a:rPr>
              <a:t>Антона Павловича Чехова</a:t>
            </a:r>
            <a:endParaRPr lang="ru-RU" sz="2400" dirty="0">
              <a:solidFill>
                <a:schemeClr val="accent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1026" name="Picture 2" descr="C:\Users\Дмитрий\Desktop\Взято в работу\Логотип ГБЮ_CMYK_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4" y="204790"/>
            <a:ext cx="2713036" cy="91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49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28975" y="1518549"/>
            <a:ext cx="4010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/>
            <a:r>
              <a:rPr lang="ru-RU" dirty="0" smtClean="0"/>
              <a:t>Чехов</a:t>
            </a:r>
            <a:r>
              <a:rPr lang="ru-RU" dirty="0"/>
              <a:t>, </a:t>
            </a:r>
            <a:r>
              <a:rPr lang="ru-RU" dirty="0" smtClean="0"/>
              <a:t>А. П. Степь </a:t>
            </a:r>
            <a:r>
              <a:rPr lang="en-US" dirty="0" smtClean="0"/>
              <a:t>/</a:t>
            </a:r>
            <a:r>
              <a:rPr lang="ru-RU" dirty="0" smtClean="0"/>
              <a:t> Антон Павлович Чехов. </a:t>
            </a:r>
            <a:r>
              <a:rPr lang="ru-RU" dirty="0">
                <a:latin typeface="Tahoma"/>
              </a:rPr>
              <a:t>–</a:t>
            </a:r>
            <a:r>
              <a:rPr lang="ru-RU" dirty="0" smtClean="0"/>
              <a:t> Москва : Белый город, 2009. </a:t>
            </a:r>
            <a:r>
              <a:rPr lang="ru-RU" dirty="0">
                <a:latin typeface="Tahoma"/>
              </a:rPr>
              <a:t>–</a:t>
            </a:r>
            <a:r>
              <a:rPr lang="ru-RU" dirty="0" smtClean="0"/>
              <a:t> 461, </a:t>
            </a:r>
            <a:r>
              <a:rPr lang="en-US" dirty="0" smtClean="0"/>
              <a:t>[</a:t>
            </a:r>
            <a:r>
              <a:rPr lang="ru-RU" dirty="0" smtClean="0"/>
              <a:t>2</a:t>
            </a:r>
            <a:r>
              <a:rPr lang="en-US" dirty="0" smtClean="0"/>
              <a:t>]</a:t>
            </a:r>
            <a:r>
              <a:rPr lang="ru-RU" dirty="0" smtClean="0"/>
              <a:t> </a:t>
            </a:r>
            <a:r>
              <a:rPr lang="ru-RU" dirty="0"/>
              <a:t>с. </a:t>
            </a:r>
            <a:r>
              <a:rPr lang="ru-RU" dirty="0">
                <a:latin typeface="Tahoma"/>
              </a:rPr>
              <a:t>–</a:t>
            </a:r>
            <a:r>
              <a:rPr lang="ru-RU" dirty="0" smtClean="0"/>
              <a:t> (Русская классическая библиотека).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3031" r="2348" b="1927"/>
          <a:stretch/>
        </p:blipFill>
        <p:spPr bwMode="auto">
          <a:xfrm>
            <a:off x="530431" y="514350"/>
            <a:ext cx="2370576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0431" y="4629700"/>
            <a:ext cx="60102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dirty="0">
                <a:solidFill>
                  <a:schemeClr val="accent1"/>
                </a:solidFill>
                <a:latin typeface="Trebuchet MS" panose="020B0603020202020204" pitchFamily="34" charset="0"/>
                <a:cs typeface="Times New Roman" pitchFamily="18" charset="0"/>
              </a:rPr>
              <a:t>Девятилетнего Егорушку мать отправляет учиться в город, в </a:t>
            </a:r>
            <a:r>
              <a:rPr lang="ru-RU" sz="2000" dirty="0" smtClean="0">
                <a:solidFill>
                  <a:schemeClr val="accent1"/>
                </a:solidFill>
                <a:latin typeface="Trebuchet MS" panose="020B0603020202020204" pitchFamily="34" charset="0"/>
                <a:cs typeface="Times New Roman" pitchFamily="18" charset="0"/>
              </a:rPr>
              <a:t>гимназию. Мальчику </a:t>
            </a:r>
            <a:r>
              <a:rPr lang="ru-RU" sz="2000" dirty="0">
                <a:solidFill>
                  <a:schemeClr val="accent1"/>
                </a:solidFill>
                <a:latin typeface="Trebuchet MS" panose="020B0603020202020204" pitchFamily="34" charset="0"/>
                <a:cs typeface="Times New Roman" pitchFamily="18" charset="0"/>
              </a:rPr>
              <a:t>предстоит удивительное путешествие с обозом по русской степи.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4" y="791273"/>
            <a:ext cx="2784394" cy="371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66907" y="4567952"/>
            <a:ext cx="46155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Кадр из кинофильма советского режиссера Сергея Бондарчука, снятый </a:t>
            </a:r>
            <a:r>
              <a:rPr lang="ru-RU" sz="1600" dirty="0" smtClean="0"/>
              <a:t>в </a:t>
            </a:r>
            <a:r>
              <a:rPr lang="ru-RU" sz="1600" dirty="0" err="1"/>
              <a:t>Хомутовской</a:t>
            </a:r>
            <a:r>
              <a:rPr lang="ru-RU" sz="1600" dirty="0"/>
              <a:t> степи по мотивам одноименной повести </a:t>
            </a:r>
            <a:endParaRPr lang="ru-RU" sz="1600" dirty="0" smtClean="0"/>
          </a:p>
          <a:p>
            <a:pPr algn="ctr"/>
            <a:r>
              <a:rPr lang="ru-RU" sz="1600" dirty="0" smtClean="0"/>
              <a:t>А</a:t>
            </a:r>
            <a:r>
              <a:rPr lang="ru-RU" sz="1600" dirty="0"/>
              <a:t>. П. Чехова «Степь» </a:t>
            </a:r>
            <a:r>
              <a:rPr lang="ru-RU" sz="1600" dirty="0" smtClean="0"/>
              <a:t>(1977).</a:t>
            </a:r>
            <a:endParaRPr lang="ru-RU" sz="1600" dirty="0"/>
          </a:p>
          <a:p>
            <a:pPr algn="ctr"/>
            <a:r>
              <a:rPr lang="ru-RU" sz="1600" dirty="0" smtClean="0"/>
              <a:t>В </a:t>
            </a:r>
            <a:r>
              <a:rPr lang="ru-RU" sz="1600" dirty="0"/>
              <a:t>главных ролях: Олег Кузнецов, Николай Трофимов, Владимир Седов, Виктор Мамаев.</a:t>
            </a:r>
          </a:p>
        </p:txBody>
      </p:sp>
    </p:spTree>
    <p:extLst>
      <p:ext uri="{BB962C8B-B14F-4D97-AF65-F5344CB8AC3E}">
        <p14:creationId xmlns:p14="http://schemas.microsoft.com/office/powerpoint/2010/main" val="106330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9460" y="1388957"/>
            <a:ext cx="39901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algn="just"/>
            <a:r>
              <a:rPr lang="ru-RU" dirty="0" smtClean="0"/>
              <a:t>Чехов, А. П. </a:t>
            </a:r>
            <a:r>
              <a:rPr lang="ru-RU" dirty="0"/>
              <a:t>Остров Сахалин / </a:t>
            </a:r>
            <a:r>
              <a:rPr lang="ru-RU" dirty="0" smtClean="0"/>
              <a:t>Антон Павлович Чехов. </a:t>
            </a:r>
            <a:r>
              <a:rPr lang="ru-RU" dirty="0">
                <a:latin typeface="Tahoma"/>
              </a:rPr>
              <a:t>–</a:t>
            </a:r>
            <a:r>
              <a:rPr lang="ru-RU" dirty="0" smtClean="0"/>
              <a:t> Москва : АСТ, 2011. </a:t>
            </a:r>
            <a:r>
              <a:rPr lang="ru-RU" dirty="0">
                <a:latin typeface="Tahoma"/>
              </a:rPr>
              <a:t>–</a:t>
            </a:r>
            <a:r>
              <a:rPr lang="ru-RU" dirty="0" smtClean="0"/>
              <a:t> 416 </a:t>
            </a:r>
            <a:r>
              <a:rPr lang="ru-RU" dirty="0"/>
              <a:t>с</a:t>
            </a:r>
            <a:r>
              <a:rPr lang="ru-RU" dirty="0" smtClean="0"/>
              <a:t>. </a:t>
            </a:r>
            <a:r>
              <a:rPr lang="ru-RU" dirty="0">
                <a:latin typeface="Tahoma"/>
              </a:rPr>
              <a:t>–</a:t>
            </a:r>
            <a:r>
              <a:rPr lang="ru-RU" dirty="0" smtClean="0"/>
              <a:t> (Русская классика). 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6520" y="3971141"/>
            <a:ext cx="742208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sz="2000" dirty="0" smtClean="0">
                <a:solidFill>
                  <a:schemeClr val="accent1"/>
                </a:solidFill>
              </a:rPr>
              <a:t>«Остров Сахалин» написан Чеховым в виде путевых заметок в научно-публицистическом жанре. Странствие Чехова началось летом </a:t>
            </a:r>
            <a:r>
              <a:rPr lang="ru-RU" sz="2000" dirty="0">
                <a:solidFill>
                  <a:schemeClr val="accent1"/>
                </a:solidFill>
              </a:rPr>
              <a:t>1890 года с </a:t>
            </a:r>
            <a:r>
              <a:rPr lang="ru-RU" sz="2000" dirty="0" smtClean="0">
                <a:solidFill>
                  <a:schemeClr val="accent1"/>
                </a:solidFill>
              </a:rPr>
              <a:t>полупустого города Николаевского, который в памяти остался как мрачный мирок. </a:t>
            </a:r>
          </a:p>
          <a:p>
            <a:pPr indent="266700" algn="just">
              <a:lnSpc>
                <a:spcPct val="115000"/>
              </a:lnSpc>
            </a:pPr>
            <a:r>
              <a:rPr lang="ru-RU" sz="2000" spc="-10" dirty="0" smtClean="0">
                <a:solidFill>
                  <a:schemeClr val="accent1"/>
                </a:solidFill>
              </a:rPr>
              <a:t>Помимо личных наблюдений автора в содержание</a:t>
            </a:r>
            <a:r>
              <a:rPr lang="ru-RU" sz="2000" dirty="0" smtClean="0">
                <a:solidFill>
                  <a:schemeClr val="accent1"/>
                </a:solidFill>
              </a:rPr>
              <a:t> путевых заметок вошла и другая информация в виде рассказов очевидцев и фактических данных.</a:t>
            </a:r>
            <a:r>
              <a:rPr lang="ru-RU" sz="2000" dirty="0" smtClean="0">
                <a:solidFill>
                  <a:schemeClr val="accent1"/>
                </a:solidFill>
                <a:latin typeface="Trebuchet MS" panose="020B0603020202020204" pitchFamily="34" charset="0"/>
                <a:ea typeface="Calibri"/>
                <a:cs typeface="Times New Roman" pitchFamily="18" charset="0"/>
              </a:rPr>
              <a:t> </a:t>
            </a:r>
            <a:endParaRPr lang="ru-RU" sz="2000" dirty="0">
              <a:solidFill>
                <a:schemeClr val="accent1"/>
              </a:solidFill>
              <a:effectLst/>
              <a:latin typeface="Trebuchet MS" panose="020B0603020202020204" pitchFamily="34" charset="0"/>
              <a:ea typeface="Calibri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408" y="463578"/>
            <a:ext cx="3473908" cy="474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0" y="463578"/>
            <a:ext cx="2310036" cy="33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220075" y="5268010"/>
            <a:ext cx="34662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А. П. Чехов среди родных </a:t>
            </a:r>
          </a:p>
          <a:p>
            <a:pPr algn="ctr"/>
            <a:r>
              <a:rPr lang="ru-RU" sz="1600" dirty="0" smtClean="0"/>
              <a:t>и знакомых перед отъездом </a:t>
            </a:r>
          </a:p>
          <a:p>
            <a:pPr algn="ctr"/>
            <a:r>
              <a:rPr lang="ru-RU" sz="1600" dirty="0" smtClean="0"/>
              <a:t>на остров Сахалин. </a:t>
            </a:r>
          </a:p>
        </p:txBody>
      </p:sp>
    </p:spTree>
    <p:extLst>
      <p:ext uri="{BB962C8B-B14F-4D97-AF65-F5344CB8AC3E}">
        <p14:creationId xmlns:p14="http://schemas.microsoft.com/office/powerpoint/2010/main" val="18659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1389" y="1135021"/>
            <a:ext cx="3982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dirty="0" smtClean="0"/>
              <a:t>Чехов, А. П. Чайка </a:t>
            </a:r>
            <a:r>
              <a:rPr lang="ru-RU" dirty="0"/>
              <a:t>: [</a:t>
            </a:r>
            <a:r>
              <a:rPr lang="ru-RU" dirty="0" smtClean="0"/>
              <a:t>пьесы] </a:t>
            </a:r>
            <a:r>
              <a:rPr lang="ru-RU" dirty="0"/>
              <a:t>/ Антон Чехов. </a:t>
            </a:r>
            <a:r>
              <a:rPr lang="ru-RU" dirty="0">
                <a:latin typeface="Tahoma"/>
              </a:rPr>
              <a:t>–</a:t>
            </a:r>
            <a:r>
              <a:rPr lang="ru-RU" dirty="0" smtClean="0"/>
              <a:t> </a:t>
            </a:r>
            <a:r>
              <a:rPr lang="ru-RU" dirty="0"/>
              <a:t>Санкт-Петербург : Азбука, 2017. </a:t>
            </a:r>
            <a:r>
              <a:rPr lang="ru-RU" dirty="0">
                <a:latin typeface="Tahoma"/>
              </a:rPr>
              <a:t>–</a:t>
            </a:r>
            <a:r>
              <a:rPr lang="ru-RU" dirty="0" smtClean="0"/>
              <a:t> </a:t>
            </a:r>
            <a:r>
              <a:rPr lang="ru-RU" dirty="0"/>
              <a:t>281, [3] с</a:t>
            </a:r>
            <a:r>
              <a:rPr lang="ru-RU" dirty="0" smtClean="0"/>
              <a:t>. </a:t>
            </a:r>
            <a:r>
              <a:rPr lang="ru-RU" dirty="0">
                <a:latin typeface="Tahoma"/>
              </a:rPr>
              <a:t>–</a:t>
            </a:r>
            <a:r>
              <a:rPr lang="ru-RU" dirty="0" smtClean="0"/>
              <a:t> </a:t>
            </a:r>
            <a:r>
              <a:rPr lang="ru-RU" dirty="0"/>
              <a:t>(Азбука-классика</a:t>
            </a:r>
            <a:r>
              <a:rPr lang="ru-RU" dirty="0" smtClean="0"/>
              <a:t>).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10" y="456638"/>
            <a:ext cx="2155641" cy="33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465926"/>
            <a:ext cx="3705226" cy="28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67650" y="3367814"/>
            <a:ext cx="4019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rebuchet MS" panose="020B0603020202020204" pitchFamily="34" charset="0"/>
              </a:rPr>
              <a:t>А. П. Чехов читает </a:t>
            </a:r>
            <a:r>
              <a:rPr lang="ru-RU" sz="1600" dirty="0">
                <a:latin typeface="Trebuchet MS" panose="020B0603020202020204" pitchFamily="34" charset="0"/>
              </a:rPr>
              <a:t>«Чайку» артистам </a:t>
            </a:r>
            <a:r>
              <a:rPr lang="ru-RU" sz="1600" dirty="0" smtClean="0">
                <a:latin typeface="Trebuchet MS" panose="020B0603020202020204" pitchFamily="34" charset="0"/>
              </a:rPr>
              <a:t>Московского художественно-общедоступного театра,1898 г.</a:t>
            </a:r>
            <a:endParaRPr lang="ru-RU" sz="1600" dirty="0">
              <a:latin typeface="Trebuchet MS" panose="020B0603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4814" y="4229099"/>
            <a:ext cx="114157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dirty="0" smtClean="0">
                <a:solidFill>
                  <a:schemeClr val="accent1"/>
                </a:solidFill>
                <a:latin typeface="Trebuchet MS" panose="020B0603020202020204" pitchFamily="34" charset="0"/>
                <a:cs typeface="Times New Roman" pitchFamily="18" charset="0"/>
              </a:rPr>
              <a:t>«Чайка» </a:t>
            </a:r>
            <a:r>
              <a:rPr lang="ru-RU" dirty="0" smtClean="0">
                <a:solidFill>
                  <a:schemeClr val="accent1"/>
                </a:solidFill>
                <a:latin typeface="Tahoma"/>
              </a:rPr>
              <a:t>–</a:t>
            </a:r>
            <a:r>
              <a:rPr lang="ru-RU" dirty="0" smtClean="0">
                <a:solidFill>
                  <a:schemeClr val="accent1"/>
                </a:solidFill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1"/>
                </a:solidFill>
                <a:latin typeface="Trebuchet MS" panose="020B0603020202020204" pitchFamily="34" charset="0"/>
                <a:cs typeface="Times New Roman" pitchFamily="18" charset="0"/>
              </a:rPr>
              <a:t>пьеса в </a:t>
            </a:r>
            <a:r>
              <a:rPr lang="ru-RU" dirty="0" smtClean="0">
                <a:solidFill>
                  <a:schemeClr val="accent1"/>
                </a:solidFill>
                <a:latin typeface="Trebuchet MS" panose="020B0603020202020204" pitchFamily="34" charset="0"/>
                <a:cs typeface="Times New Roman" pitchFamily="18" charset="0"/>
              </a:rPr>
              <a:t>четырех действиях, </a:t>
            </a:r>
            <a:r>
              <a:rPr lang="ru-RU" dirty="0">
                <a:solidFill>
                  <a:schemeClr val="accent1"/>
                </a:solidFill>
                <a:latin typeface="Trebuchet MS" panose="020B0603020202020204" pitchFamily="34" charset="0"/>
                <a:cs typeface="Times New Roman" pitchFamily="18" charset="0"/>
              </a:rPr>
              <a:t>написанная в </a:t>
            </a:r>
            <a:r>
              <a:rPr lang="ru-RU" dirty="0" smtClean="0">
                <a:solidFill>
                  <a:schemeClr val="accent1"/>
                </a:solidFill>
                <a:latin typeface="Trebuchet MS" panose="020B0603020202020204" pitchFamily="34" charset="0"/>
                <a:cs typeface="Times New Roman" pitchFamily="18" charset="0"/>
              </a:rPr>
              <a:t>1895</a:t>
            </a:r>
            <a:r>
              <a:rPr lang="ru-RU" dirty="0" smtClean="0">
                <a:solidFill>
                  <a:schemeClr val="accent1"/>
                </a:solidFill>
                <a:latin typeface="Tahoma"/>
              </a:rPr>
              <a:t>–</a:t>
            </a:r>
            <a:r>
              <a:rPr lang="ru-RU" dirty="0" smtClean="0">
                <a:solidFill>
                  <a:schemeClr val="accent1"/>
                </a:solidFill>
                <a:latin typeface="Trebuchet MS" panose="020B0603020202020204" pitchFamily="34" charset="0"/>
                <a:cs typeface="Times New Roman" pitchFamily="18" charset="0"/>
              </a:rPr>
              <a:t>1896 </a:t>
            </a:r>
            <a:r>
              <a:rPr lang="ru-RU" dirty="0">
                <a:solidFill>
                  <a:schemeClr val="accent1"/>
                </a:solidFill>
                <a:latin typeface="Trebuchet MS" panose="020B0603020202020204" pitchFamily="34" charset="0"/>
                <a:cs typeface="Times New Roman" pitchFamily="18" charset="0"/>
              </a:rPr>
              <a:t>годах и впервые опубликованная </a:t>
            </a:r>
            <a:r>
              <a:rPr lang="ru-RU" dirty="0">
                <a:solidFill>
                  <a:schemeClr val="accent1"/>
                </a:solidFill>
              </a:rPr>
              <a:t>в журнале</a:t>
            </a:r>
            <a:r>
              <a:rPr lang="ru-RU" dirty="0" smtClean="0">
                <a:solidFill>
                  <a:schemeClr val="accent1"/>
                </a:solidFill>
                <a:latin typeface="Trebuchet MS" panose="020B0603020202020204" pitchFamily="34" charset="0"/>
                <a:cs typeface="Times New Roman" pitchFamily="18" charset="0"/>
              </a:rPr>
              <a:t> «Русская мысль». </a:t>
            </a:r>
            <a:r>
              <a:rPr lang="ru-RU" dirty="0" smtClean="0">
                <a:solidFill>
                  <a:schemeClr val="accent1"/>
                </a:solidFill>
              </a:rPr>
              <a:t>После </a:t>
            </a:r>
            <a:r>
              <a:rPr lang="ru-RU" dirty="0">
                <a:solidFill>
                  <a:schemeClr val="accent1"/>
                </a:solidFill>
              </a:rPr>
              <a:t>публикации и первой постановки «Чайка» стала одной из самых популярных чеховских пьес. Почему? Очевидно, потому что писатель обращается к темам и вопросам, актуальным для каждого человека:</a:t>
            </a:r>
          </a:p>
          <a:p>
            <a:pPr indent="266700" algn="just"/>
            <a:r>
              <a:rPr lang="ru-RU" dirty="0" smtClean="0">
                <a:solidFill>
                  <a:schemeClr val="accent1"/>
                </a:solidFill>
              </a:rPr>
              <a:t>Стоит </a:t>
            </a:r>
            <a:r>
              <a:rPr lang="ru-RU" dirty="0">
                <a:solidFill>
                  <a:schemeClr val="accent1"/>
                </a:solidFill>
              </a:rPr>
              <a:t>ли мечта загубленной жизни и тотальных жертв</a:t>
            </a:r>
            <a:r>
              <a:rPr lang="ru-RU" dirty="0" smtClean="0">
                <a:solidFill>
                  <a:schemeClr val="accent1"/>
                </a:solidFill>
              </a:rPr>
              <a:t>? Какое </a:t>
            </a:r>
            <a:r>
              <a:rPr lang="ru-RU" dirty="0">
                <a:solidFill>
                  <a:schemeClr val="accent1"/>
                </a:solidFill>
              </a:rPr>
              <a:t>значение в человеческой жизни приобретает первая любовь, чувства юношеских </a:t>
            </a:r>
            <a:r>
              <a:rPr lang="ru-RU" dirty="0" smtClean="0">
                <a:solidFill>
                  <a:schemeClr val="accent1"/>
                </a:solidFill>
              </a:rPr>
              <a:t>лет? Правильно </a:t>
            </a:r>
            <a:r>
              <a:rPr lang="ru-RU" dirty="0">
                <a:solidFill>
                  <a:schemeClr val="accent1"/>
                </a:solidFill>
              </a:rPr>
              <a:t>ли всю жизнь думать об ошибках прошлого</a:t>
            </a:r>
            <a:r>
              <a:rPr lang="ru-RU" dirty="0" smtClean="0">
                <a:solidFill>
                  <a:schemeClr val="accent1"/>
                </a:solidFill>
              </a:rPr>
              <a:t>? Что </a:t>
            </a:r>
            <a:r>
              <a:rPr lang="ru-RU" dirty="0">
                <a:solidFill>
                  <a:schemeClr val="accent1"/>
                </a:solidFill>
              </a:rPr>
              <a:t>человеку следует выбрать, что более ценно: маленькое счастье («синица в руках») или большая мечта («журавль в небе», «чайка</a:t>
            </a:r>
            <a:r>
              <a:rPr lang="ru-RU" dirty="0" smtClean="0">
                <a:solidFill>
                  <a:schemeClr val="accent1"/>
                </a:solidFill>
              </a:rPr>
              <a:t>»)? 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5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8178" y="4324543"/>
            <a:ext cx="868334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930150" y="342900"/>
            <a:ext cx="10331700" cy="478460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ru-RU" b="1" dirty="0" smtClean="0"/>
              <a:t>            </a:t>
            </a:r>
            <a:r>
              <a:rPr lang="ru-RU" sz="9600" b="1" dirty="0" smtClean="0">
                <a:solidFill>
                  <a:schemeClr val="accent1"/>
                </a:solidFill>
                <a:latin typeface="+mj-lt"/>
              </a:rPr>
              <a:t>125 лет со времени  публикации  рассказа «Анна на шее» (1895)</a:t>
            </a:r>
            <a:endParaRPr lang="ru-RU" sz="96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81951" y="4019550"/>
            <a:ext cx="36671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Кадр из фильма по</a:t>
            </a:r>
            <a:r>
              <a:rPr lang="ru-RU" sz="1600" dirty="0"/>
              <a:t> </a:t>
            </a:r>
            <a:r>
              <a:rPr lang="ru-RU" sz="1600" dirty="0" smtClean="0"/>
              <a:t>одноименному рассказу</a:t>
            </a:r>
            <a:r>
              <a:rPr lang="ru-RU" sz="1600" dirty="0"/>
              <a:t> </a:t>
            </a:r>
            <a:r>
              <a:rPr lang="ru-RU" sz="1600" dirty="0" smtClean="0"/>
              <a:t>А. П</a:t>
            </a:r>
            <a:r>
              <a:rPr lang="ru-RU" sz="1600" dirty="0"/>
              <a:t>. </a:t>
            </a:r>
            <a:r>
              <a:rPr lang="ru-RU" sz="1600" dirty="0" smtClean="0"/>
              <a:t>Чехова.</a:t>
            </a:r>
            <a:r>
              <a:rPr lang="ru-RU" sz="1600" dirty="0"/>
              <a:t> </a:t>
            </a:r>
            <a:endParaRPr lang="ru-RU" sz="1600" dirty="0" smtClean="0"/>
          </a:p>
          <a:p>
            <a:pPr algn="ctr"/>
            <a:r>
              <a:rPr lang="ru-RU" sz="1600" dirty="0" smtClean="0"/>
              <a:t>В главных ролях: Алла Ларионова, Александр Вертинский,</a:t>
            </a:r>
          </a:p>
          <a:p>
            <a:pPr algn="ctr"/>
            <a:r>
              <a:rPr lang="ru-RU" sz="1600" dirty="0" smtClean="0"/>
              <a:t> Михаил Жаров.</a:t>
            </a:r>
            <a:endParaRPr lang="ru-RU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990" y="1263417"/>
            <a:ext cx="3873530" cy="268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04457" y="1637542"/>
            <a:ext cx="367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dirty="0" smtClean="0">
                <a:latin typeface="Trebuchet MS" pitchFamily="34" charset="0"/>
              </a:rPr>
              <a:t>Чехов, А. П. Анна </a:t>
            </a:r>
            <a:r>
              <a:rPr lang="ru-RU" dirty="0">
                <a:latin typeface="Trebuchet MS" pitchFamily="34" charset="0"/>
              </a:rPr>
              <a:t>на </a:t>
            </a:r>
            <a:r>
              <a:rPr lang="ru-RU" dirty="0" smtClean="0">
                <a:latin typeface="Trebuchet MS" pitchFamily="34" charset="0"/>
              </a:rPr>
              <a:t>шее / </a:t>
            </a:r>
            <a:r>
              <a:rPr lang="ru-RU" dirty="0"/>
              <a:t>А. П. </a:t>
            </a:r>
            <a:r>
              <a:rPr lang="ru-RU" dirty="0" smtClean="0"/>
              <a:t>Чехов</a:t>
            </a:r>
            <a:r>
              <a:rPr lang="ru-RU" dirty="0" smtClean="0">
                <a:latin typeface="Trebuchet MS" pitchFamily="34" charset="0"/>
              </a:rPr>
              <a:t>. </a:t>
            </a:r>
            <a:r>
              <a:rPr lang="ru-RU" dirty="0">
                <a:latin typeface="Tahoma"/>
              </a:rPr>
              <a:t>–</a:t>
            </a:r>
            <a:r>
              <a:rPr lang="ru-RU" dirty="0" smtClean="0">
                <a:latin typeface="Trebuchet MS" pitchFamily="34" charset="0"/>
              </a:rPr>
              <a:t> Москва : ПАН пресс, 2007. </a:t>
            </a:r>
            <a:r>
              <a:rPr lang="ru-RU" dirty="0">
                <a:latin typeface="Tahoma"/>
              </a:rPr>
              <a:t>– </a:t>
            </a:r>
            <a:r>
              <a:rPr lang="ru-RU" dirty="0" smtClean="0">
                <a:latin typeface="Trebuchet MS" pitchFamily="34" charset="0"/>
              </a:rPr>
              <a:t>368 </a:t>
            </a:r>
            <a:r>
              <a:rPr lang="ru-RU" dirty="0">
                <a:latin typeface="Trebuchet MS" pitchFamily="34" charset="0"/>
              </a:rPr>
              <a:t>с.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9609" y="4372097"/>
            <a:ext cx="70922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sz="2000" dirty="0" smtClean="0">
                <a:solidFill>
                  <a:schemeClr val="accent1"/>
                </a:solidFill>
                <a:latin typeface="Trebuchet MS" panose="020B0603020202020204" pitchFamily="34" charset="0"/>
                <a:cs typeface="Times New Roman" pitchFamily="18" charset="0"/>
              </a:rPr>
              <a:t>Главная </a:t>
            </a:r>
            <a:r>
              <a:rPr lang="ru-RU" sz="2000" dirty="0">
                <a:solidFill>
                  <a:schemeClr val="accent1"/>
                </a:solidFill>
                <a:latin typeface="Trebuchet MS" panose="020B0603020202020204" pitchFamily="34" charset="0"/>
                <a:cs typeface="Times New Roman" pitchFamily="18" charset="0"/>
              </a:rPr>
              <a:t>героиня, выйдя замуж по расчету, из бедной и скромной девушки превращается в светскую </a:t>
            </a:r>
            <a:r>
              <a:rPr lang="ru-RU" sz="2000" dirty="0" smtClean="0">
                <a:solidFill>
                  <a:schemeClr val="accent1"/>
                </a:solidFill>
                <a:latin typeface="Trebuchet MS" panose="020B0603020202020204" pitchFamily="34" charset="0"/>
                <a:cs typeface="Times New Roman" pitchFamily="18" charset="0"/>
              </a:rPr>
              <a:t>даму. </a:t>
            </a:r>
            <a:r>
              <a:rPr lang="ru-RU" sz="2000" dirty="0" smtClean="0">
                <a:solidFill>
                  <a:schemeClr val="accent1"/>
                </a:solidFill>
              </a:rPr>
              <a:t>Автор умело отобразил, как душевно чистая и светлая девушка после неравного брака постепенно превращается в мещанку в самом худшем смысле этого слова </a:t>
            </a:r>
            <a:r>
              <a:rPr lang="ru-RU" sz="2000" dirty="0">
                <a:solidFill>
                  <a:schemeClr val="accent1"/>
                </a:solidFill>
                <a:latin typeface="Tahoma"/>
              </a:rPr>
              <a:t>–</a:t>
            </a:r>
            <a:r>
              <a:rPr lang="ru-RU" sz="2000" dirty="0" smtClean="0">
                <a:solidFill>
                  <a:schemeClr val="accent1"/>
                </a:solidFill>
              </a:rPr>
              <a:t> самодовольную и высокомерную.</a:t>
            </a:r>
            <a:endParaRPr lang="ru-RU" sz="2000" dirty="0">
              <a:solidFill>
                <a:schemeClr val="accent1"/>
              </a:solidFill>
              <a:latin typeface="Trebuchet MS" panose="020B0603020202020204" pitchFamily="34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45" y="1025139"/>
            <a:ext cx="2186997" cy="308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3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201" y="273627"/>
            <a:ext cx="11551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-150" dirty="0" smtClean="0">
                <a:solidFill>
                  <a:schemeClr val="accent1"/>
                </a:solidFill>
                <a:latin typeface="Trebuchet MS" pitchFamily="34" charset="0"/>
              </a:rPr>
              <a:t>130 </a:t>
            </a:r>
            <a:r>
              <a:rPr lang="ru-RU" sz="2400" b="1" spc="-150" dirty="0">
                <a:solidFill>
                  <a:schemeClr val="accent1"/>
                </a:solidFill>
                <a:latin typeface="Trebuchet MS" pitchFamily="34" charset="0"/>
              </a:rPr>
              <a:t>лет </a:t>
            </a:r>
            <a:r>
              <a:rPr lang="ru-RU" sz="2400" b="1" spc="-150" dirty="0" smtClean="0">
                <a:solidFill>
                  <a:schemeClr val="accent1"/>
                </a:solidFill>
                <a:latin typeface="Trebuchet MS" pitchFamily="34" charset="0"/>
              </a:rPr>
              <a:t>со времени публикации сборника рассказов «Хмурые </a:t>
            </a:r>
            <a:r>
              <a:rPr lang="ru-RU" sz="2400" b="1" spc="-150" dirty="0">
                <a:solidFill>
                  <a:schemeClr val="accent1"/>
                </a:solidFill>
                <a:latin typeface="Trebuchet MS" pitchFamily="34" charset="0"/>
              </a:rPr>
              <a:t>люди</a:t>
            </a:r>
            <a:r>
              <a:rPr lang="ru-RU" sz="2400" b="1" spc="-150" dirty="0" smtClean="0">
                <a:solidFill>
                  <a:schemeClr val="accent1"/>
                </a:solidFill>
                <a:latin typeface="Trebuchet MS" pitchFamily="34" charset="0"/>
              </a:rPr>
              <a:t>» (1890)</a:t>
            </a:r>
            <a:endParaRPr lang="ru-RU" sz="2400" b="1" spc="-150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48" y="1176967"/>
            <a:ext cx="2016472" cy="30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267826" y="4273731"/>
            <a:ext cx="20478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Первый титульный </a:t>
            </a:r>
            <a:r>
              <a:rPr lang="ru-RU" sz="1600" dirty="0"/>
              <a:t>лист сборника «Хмурые люди», 1890 г.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48940" y="1801876"/>
            <a:ext cx="4785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dirty="0" smtClean="0"/>
              <a:t>Чехов, А. П. Хмурые </a:t>
            </a:r>
            <a:r>
              <a:rPr lang="ru-RU" dirty="0"/>
              <a:t>люди </a:t>
            </a:r>
            <a:r>
              <a:rPr lang="ru-RU" dirty="0" smtClean="0"/>
              <a:t>: к 150-летию со дня рождения А. П. Чехова / </a:t>
            </a:r>
            <a:r>
              <a:rPr lang="ru-RU" dirty="0"/>
              <a:t>А. П. </a:t>
            </a:r>
            <a:r>
              <a:rPr lang="ru-RU" dirty="0" smtClean="0"/>
              <a:t>Чехов. </a:t>
            </a:r>
            <a:r>
              <a:rPr lang="ru-RU" dirty="0">
                <a:latin typeface="Tahoma"/>
              </a:rPr>
              <a:t>–</a:t>
            </a:r>
            <a:r>
              <a:rPr lang="ru-RU" dirty="0" smtClean="0"/>
              <a:t> </a:t>
            </a:r>
            <a:r>
              <a:rPr lang="ru-RU" dirty="0"/>
              <a:t>Санкт-Петербург : Азбука-Классика, 2010. </a:t>
            </a:r>
            <a:r>
              <a:rPr lang="ru-RU" dirty="0">
                <a:latin typeface="Tahoma"/>
              </a:rPr>
              <a:t>–</a:t>
            </a:r>
            <a:r>
              <a:rPr lang="ru-RU" dirty="0" smtClean="0"/>
              <a:t> </a:t>
            </a:r>
            <a:r>
              <a:rPr lang="ru-RU" dirty="0"/>
              <a:t>540, [1] с</a:t>
            </a:r>
            <a:r>
              <a:rPr lang="ru-RU" dirty="0" smtClean="0"/>
              <a:t>. </a:t>
            </a:r>
            <a:endParaRPr lang="ru-RU" dirty="0">
              <a:latin typeface="Trebuchet MS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680" y="4631305"/>
            <a:ext cx="80672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sz="2000" dirty="0" smtClean="0">
                <a:solidFill>
                  <a:schemeClr val="accent1"/>
                </a:solidFill>
                <a:latin typeface="Trebuchet MS" panose="020B0603020202020204" pitchFamily="34" charset="0"/>
                <a:cs typeface="Times New Roman" pitchFamily="18" charset="0"/>
              </a:rPr>
              <a:t>«Хмурые люди» — сборник рассказов Антона Павловича Чехова, вышедший в 1890 году в типографии А. С. Суворина. Посвящен композитору </a:t>
            </a:r>
            <a:r>
              <a:rPr lang="ru-RU" sz="2000" dirty="0" smtClean="0">
                <a:solidFill>
                  <a:schemeClr val="accent1"/>
                </a:solidFill>
              </a:rPr>
              <a:t>Петру Ильичу</a:t>
            </a:r>
            <a:r>
              <a:rPr lang="ru-RU" sz="2000" dirty="0" smtClean="0">
                <a:solidFill>
                  <a:schemeClr val="accent1"/>
                </a:solidFill>
                <a:latin typeface="Trebuchet MS" panose="020B0603020202020204" pitchFamily="34" charset="0"/>
                <a:cs typeface="Times New Roman" pitchFamily="18" charset="0"/>
              </a:rPr>
              <a:t> Чайковскому,</a:t>
            </a:r>
            <a:r>
              <a:rPr lang="ru-RU" sz="2000" dirty="0" smtClean="0">
                <a:solidFill>
                  <a:schemeClr val="accent1"/>
                </a:solidFill>
              </a:rPr>
              <a:t> которого очень высоко ценил Чехов. </a:t>
            </a:r>
            <a:endParaRPr lang="ru-RU" sz="2000" dirty="0">
              <a:solidFill>
                <a:schemeClr val="accent1"/>
              </a:solidFill>
              <a:latin typeface="Trebuchet MS" panose="020B0603020202020204" pitchFamily="34" charset="0"/>
              <a:cs typeface="Times New Roman" pitchFamily="18" charset="0"/>
            </a:endParaRPr>
          </a:p>
        </p:txBody>
      </p:sp>
      <p:pic>
        <p:nvPicPr>
          <p:cNvPr id="3074" name="Picture 2" descr="Антон Чехов - Хмурые люди обложка кни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30" y="1083198"/>
            <a:ext cx="2240104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60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1677" y="343585"/>
            <a:ext cx="10808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135 лет </a:t>
            </a:r>
            <a:r>
              <a:rPr lang="ru-RU" sz="2400" b="1" dirty="0" smtClean="0">
                <a:solidFill>
                  <a:schemeClr val="accent1"/>
                </a:solidFill>
              </a:rPr>
              <a:t>со времени публикации рассказа</a:t>
            </a:r>
            <a:r>
              <a:rPr lang="ru-RU" sz="2400" b="1" dirty="0">
                <a:solidFill>
                  <a:schemeClr val="accent1"/>
                </a:solidFill>
              </a:rPr>
              <a:t> «Злоумышленник</a:t>
            </a:r>
            <a:r>
              <a:rPr lang="ru-RU" sz="2400" b="1" dirty="0" smtClean="0">
                <a:solidFill>
                  <a:schemeClr val="accent1"/>
                </a:solidFill>
              </a:rPr>
              <a:t>» (1885)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113" y="1491342"/>
            <a:ext cx="3524594" cy="231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22641" y="1743074"/>
            <a:ext cx="37526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dirty="0" smtClean="0"/>
              <a:t>Чехов</a:t>
            </a:r>
            <a:r>
              <a:rPr lang="ru-RU" dirty="0"/>
              <a:t>, </a:t>
            </a:r>
            <a:r>
              <a:rPr lang="ru-RU" dirty="0" smtClean="0"/>
              <a:t>А. П. Рассказы / Антон Павлович Чехов. </a:t>
            </a:r>
            <a:r>
              <a:rPr lang="ru-RU" dirty="0">
                <a:latin typeface="Tahoma"/>
              </a:rPr>
              <a:t>–</a:t>
            </a:r>
            <a:r>
              <a:rPr lang="ru-RU" dirty="0" smtClean="0"/>
              <a:t> </a:t>
            </a:r>
            <a:r>
              <a:rPr lang="ru-RU" dirty="0"/>
              <a:t>Москва : </a:t>
            </a:r>
            <a:r>
              <a:rPr lang="ru-RU" dirty="0" smtClean="0"/>
              <a:t>АСТ, 2017. </a:t>
            </a:r>
            <a:r>
              <a:rPr lang="ru-RU" dirty="0">
                <a:latin typeface="Tahoma"/>
              </a:rPr>
              <a:t>–</a:t>
            </a:r>
            <a:r>
              <a:rPr lang="ru-RU" dirty="0" smtClean="0"/>
              <a:t> 443, </a:t>
            </a:r>
            <a:r>
              <a:rPr lang="en-US" dirty="0" smtClean="0"/>
              <a:t>[</a:t>
            </a:r>
            <a:r>
              <a:rPr lang="ru-RU" dirty="0" smtClean="0"/>
              <a:t>1</a:t>
            </a:r>
            <a:r>
              <a:rPr lang="en-US" dirty="0" smtClean="0"/>
              <a:t>]</a:t>
            </a:r>
            <a:r>
              <a:rPr lang="ru-RU" dirty="0" smtClean="0"/>
              <a:t> </a:t>
            </a:r>
            <a:r>
              <a:rPr lang="ru-RU" dirty="0"/>
              <a:t>с</a:t>
            </a:r>
            <a:r>
              <a:rPr lang="ru-RU" dirty="0" smtClean="0"/>
              <a:t>. </a:t>
            </a:r>
            <a:r>
              <a:rPr lang="ru-RU" dirty="0">
                <a:latin typeface="Tahoma"/>
              </a:rPr>
              <a:t>–</a:t>
            </a:r>
            <a:r>
              <a:rPr lang="ru-RU" dirty="0" smtClean="0"/>
              <a:t> (Русская литература).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8305" y="4295774"/>
            <a:ext cx="11187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сборник вошли рассказы и повести А. П. Чехова, связанные с судебно-уголовной тематикой. Героями этих произведений оказываются практически все участники судебного процесса: и подсудимые, и служители Фемиды (следователи, мировые судьи, присяжные заседатели, прокуроры, </a:t>
            </a:r>
            <a:r>
              <a:rPr lang="ru-RU" sz="2000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адвокаты</a:t>
            </a:r>
            <a:r>
              <a:rPr lang="en-US" sz="2000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)</a:t>
            </a:r>
            <a:r>
              <a:rPr lang="ru-RU" sz="2000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chemeClr val="accent1"/>
                </a:solidFill>
                <a:latin typeface="+mj-lt"/>
              </a:rPr>
              <a:t> </a:t>
            </a:r>
          </a:p>
          <a:p>
            <a:pPr indent="361950" algn="just"/>
            <a:r>
              <a:rPr lang="ru-RU" sz="2000" dirty="0" smtClean="0">
                <a:solidFill>
                  <a:schemeClr val="accent1"/>
                </a:solidFill>
                <a:latin typeface="+mj-lt"/>
              </a:rPr>
              <a:t>В рассказе «Злоумышленник» показано невежество и недалекость мужика, вместе с этим </a:t>
            </a:r>
            <a:r>
              <a:rPr lang="ru-RU" sz="2000" dirty="0">
                <a:solidFill>
                  <a:schemeClr val="accent1"/>
                </a:solidFill>
                <a:latin typeface="Tahoma"/>
              </a:rPr>
              <a:t>–</a:t>
            </a:r>
            <a:r>
              <a:rPr lang="ru-RU" sz="2000" dirty="0" smtClean="0">
                <a:solidFill>
                  <a:schemeClr val="accent1"/>
                </a:solidFill>
                <a:latin typeface="+mj-lt"/>
              </a:rPr>
              <a:t> несовершенство в системе власти и суда.</a:t>
            </a:r>
            <a:endParaRPr lang="ru-RU" sz="2000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074" name="Picture 2" descr="C:\Users\belousovaev\Desktop\213582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24" y="996043"/>
            <a:ext cx="2206089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0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7971" y="1398345"/>
            <a:ext cx="67284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1"/>
                </a:solidFill>
              </a:rPr>
              <a:t>Писатель оставил своим современникам и потомкам много замечательных произведений, которые никогда не устареют, потому что они описывают человеческую жизнь со всеми ее взлетами, падениями, достоинствами </a:t>
            </a:r>
            <a:endParaRPr lang="ru-RU" sz="2800" dirty="0" smtClean="0">
              <a:solidFill>
                <a:schemeClr val="accent1"/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>и недостатками.</a:t>
            </a:r>
            <a:endParaRPr lang="ru-RU" sz="2400" dirty="0" smtClean="0">
              <a:solidFill>
                <a:schemeClr val="accent1"/>
              </a:solidFill>
            </a:endParaRPr>
          </a:p>
        </p:txBody>
      </p:sp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9426" y="562994"/>
            <a:ext cx="3444874" cy="5809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42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69917" y="238126"/>
            <a:ext cx="10652166" cy="1257300"/>
          </a:xfrm>
        </p:spPr>
        <p:txBody>
          <a:bodyPr/>
          <a:lstStyle/>
          <a:p>
            <a:pPr indent="361950" algn="just"/>
            <a:r>
              <a:rPr lang="ru-RU" sz="2000" dirty="0" smtClean="0">
                <a:solidFill>
                  <a:schemeClr val="accent1"/>
                </a:solidFill>
              </a:rPr>
              <a:t>После смерти Чехова в его личном архиве было обнаружено необычное стихотворение. Оно полностью составлено из названий чеховских произведений. Автор этого поэтического опуса так и остался неизвестным.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57225" y="1581302"/>
            <a:ext cx="3514725" cy="5076673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dirty="0" smtClean="0">
                <a:solidFill>
                  <a:schemeClr val="tx1"/>
                </a:solidFill>
              </a:rPr>
              <a:t>Иванов. Чайка. Дядя Ваня.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Муж. Три сестры. Архиерей.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Вишневый сад. Сирена. В бане.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Медведь. Три года. Юбилей.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dirty="0" smtClean="0">
                <a:solidFill>
                  <a:schemeClr val="tx1"/>
                </a:solidFill>
              </a:rPr>
              <a:t>Агафья. Свадьба. Орден. Горе.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Оратор. Ночь перед судом.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Анюта. Бабы. Ванька. В море.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В потемках. Верочка. Альбом. 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dirty="0" smtClean="0">
                <a:solidFill>
                  <a:schemeClr val="tx1"/>
                </a:solidFill>
              </a:rPr>
              <a:t>Кривое зеркало. Ворона.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Злой мальчик. То была она!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Талант. Мечты. Дочь Альбиона.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Налим. Пари. Кошмар. Жена.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Припадок. Пьяные. Задача.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Студент. Супруга. Тиф. Враги.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Страдальцы. Старость. Неудача.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Святою ночью. Сапоги.</a:t>
            </a: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>
            <a:off x="8039101" y="1399032"/>
            <a:ext cx="3667124" cy="3753993"/>
          </a:xfrm>
        </p:spPr>
        <p:txBody>
          <a:bodyPr>
            <a:normAutofit fontScale="55000" lnSpcReduction="20000"/>
          </a:bodyPr>
          <a:lstStyle/>
          <a:p>
            <a:pPr marL="0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0">
              <a:spcBef>
                <a:spcPts val="0"/>
              </a:spcBef>
              <a:spcAft>
                <a:spcPts val="0"/>
              </a:spcAft>
              <a:buNone/>
            </a:pPr>
            <a:endParaRPr lang="ru-RU" sz="2700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dirty="0" smtClean="0">
                <a:solidFill>
                  <a:schemeClr val="tx1"/>
                </a:solidFill>
              </a:rPr>
              <a:t>Беглец. Беззаконие. Дамы.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err="1" smtClean="0">
                <a:solidFill>
                  <a:schemeClr val="tx1"/>
                </a:solidFill>
              </a:rPr>
              <a:t>Ионыч</a:t>
            </a:r>
            <a:r>
              <a:rPr lang="ru-RU" sz="2700" dirty="0" smtClean="0">
                <a:solidFill>
                  <a:schemeClr val="tx1"/>
                </a:solidFill>
              </a:rPr>
              <a:t>. Мороз. Клевета.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На святках. Приданое. Драма.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В суде. Накануне поста.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dirty="0" smtClean="0">
                <a:solidFill>
                  <a:schemeClr val="tx1"/>
                </a:solidFill>
              </a:rPr>
              <a:t>Заблудшие. Мертвое тело.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Весной. В номерах. Канитель.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В усадьбе. Недоброе дело.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В цирюльне. Счастливчик. Свирель.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dirty="0" smtClean="0">
                <a:solidFill>
                  <a:schemeClr val="tx1"/>
                </a:solidFill>
              </a:rPr>
              <a:t>Событие. Много бумаги.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Володя. В сарае. Тоска.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Винт. Женское счастье. В овраге.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Дуэль. О вреде табака.</a:t>
            </a: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1495425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00550" y="1726030"/>
            <a:ext cx="3305175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Актерская гибель. Ненастье.</a:t>
            </a:r>
            <a:b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Беда. Белолобый. Отец.</a:t>
            </a:r>
            <a:b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Красавицы. Устрицы. Счастье.</a:t>
            </a:r>
            <a:b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ru-RU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Несчастье. Хороший конец.</a:t>
            </a:r>
          </a:p>
          <a:p>
            <a:endParaRPr lang="ru-RU" sz="1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ru-RU" sz="1500" dirty="0" smtClean="0"/>
              <a:t>Роман с контрабасом. Мыслитель.</a:t>
            </a:r>
            <a:br>
              <a:rPr lang="ru-RU" sz="1500" dirty="0" smtClean="0"/>
            </a:br>
            <a:r>
              <a:rPr lang="ru-RU" sz="1500" dirty="0" smtClean="0"/>
              <a:t>Хористка. Экзамен на чин.</a:t>
            </a:r>
            <a:br>
              <a:rPr lang="ru-RU" sz="1500" dirty="0" smtClean="0"/>
            </a:br>
            <a:r>
              <a:rPr lang="ru-RU" sz="1500" dirty="0" smtClean="0"/>
              <a:t>Художество. Нищий. Учитель.</a:t>
            </a:r>
            <a:br>
              <a:rPr lang="ru-RU" sz="1500" dirty="0" smtClean="0"/>
            </a:br>
            <a:r>
              <a:rPr lang="ru-RU" sz="1500" dirty="0" smtClean="0"/>
              <a:t>Письмо. Печенег. Сахалин.</a:t>
            </a:r>
          </a:p>
          <a:p>
            <a:endParaRPr lang="ru-RU" sz="1000" dirty="0"/>
          </a:p>
          <a:p>
            <a:r>
              <a:rPr lang="ru-RU" sz="1500" dirty="0" smtClean="0"/>
              <a:t>Каштанка. Княгиня. Крыжовник.</a:t>
            </a:r>
            <a:br>
              <a:rPr lang="ru-RU" sz="1500" dirty="0" smtClean="0"/>
            </a:br>
            <a:r>
              <a:rPr lang="ru-RU" sz="1500" dirty="0" smtClean="0"/>
              <a:t>Нахлебники. Певчие. Страх.</a:t>
            </a:r>
            <a:br>
              <a:rPr lang="ru-RU" sz="1500" dirty="0" smtClean="0"/>
            </a:br>
            <a:r>
              <a:rPr lang="ru-RU" sz="1500" dirty="0" smtClean="0"/>
              <a:t>Ну, публика! Первый любовник.</a:t>
            </a:r>
            <a:br>
              <a:rPr lang="ru-RU" sz="1500" dirty="0" smtClean="0"/>
            </a:br>
            <a:r>
              <a:rPr lang="ru-RU" sz="1500" dirty="0" smtClean="0"/>
              <a:t>Аптекарша. Черный монах.</a:t>
            </a:r>
            <a:endParaRPr lang="ru-RU" sz="15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467601" y="5622321"/>
            <a:ext cx="4076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/>
              <a:t>Из личного архива А. П. Чехова.</a:t>
            </a:r>
          </a:p>
          <a:p>
            <a:pPr algn="r"/>
            <a:r>
              <a:rPr lang="ru-RU" sz="1400" dirty="0" smtClean="0"/>
              <a:t>Источник: «Книжный мир». № 7. 1910.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2538" y="1997839"/>
            <a:ext cx="96869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Bahnschrift SemiBold"/>
              </a:rPr>
              <a:t>Представленные книги </a:t>
            </a:r>
          </a:p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Bahnschrift SemiBold"/>
              </a:rPr>
              <a:t>ждут вас в </a:t>
            </a:r>
            <a:r>
              <a:rPr lang="ru-RU" sz="3600" b="1" dirty="0">
                <a:solidFill>
                  <a:schemeClr val="accent1"/>
                </a:solidFill>
                <a:latin typeface="Bahnschrift SemiBold"/>
              </a:rPr>
              <a:t>фондах </a:t>
            </a:r>
            <a:endParaRPr lang="ru-RU" sz="3600" b="1" dirty="0" smtClean="0">
              <a:solidFill>
                <a:schemeClr val="accent1"/>
              </a:solidFill>
              <a:latin typeface="Bahnschrift SemiBold"/>
            </a:endParaRPr>
          </a:p>
          <a:p>
            <a:pPr algn="ctr"/>
            <a:r>
              <a:rPr lang="ru-RU" sz="3600" b="1" dirty="0" smtClean="0">
                <a:solidFill>
                  <a:schemeClr val="accent1"/>
                </a:solidFill>
                <a:latin typeface="Bahnschrift SemiBold"/>
              </a:rPr>
              <a:t>Государственной </a:t>
            </a:r>
            <a:r>
              <a:rPr lang="ru-RU" sz="3600" b="1" dirty="0">
                <a:solidFill>
                  <a:schemeClr val="accent1"/>
                </a:solidFill>
                <a:latin typeface="Bahnschrift SemiBold"/>
              </a:rPr>
              <a:t>библиотеки Югры!</a:t>
            </a:r>
          </a:p>
          <a:p>
            <a:pPr algn="ctr"/>
            <a:endParaRPr lang="ru-RU" sz="3600" b="1" dirty="0">
              <a:solidFill>
                <a:schemeClr val="accent1"/>
              </a:solidFill>
              <a:latin typeface="Bahnschrift SemiBold"/>
            </a:endParaRPr>
          </a:p>
          <a:p>
            <a:pPr algn="ctr"/>
            <a:r>
              <a:rPr lang="ru-RU" sz="3600" b="1" dirty="0" smtClean="0">
                <a:latin typeface="Bahnschrift SemiBold"/>
              </a:rPr>
              <a:t>     </a:t>
            </a:r>
            <a:r>
              <a:rPr lang="ru-RU" sz="3600" b="1" dirty="0" smtClean="0">
                <a:solidFill>
                  <a:schemeClr val="accent1"/>
                </a:solidFill>
                <a:latin typeface="Bahnschrift SemiBold"/>
              </a:rPr>
              <a:t>Благодарим </a:t>
            </a:r>
            <a:r>
              <a:rPr lang="ru-RU" sz="3600" b="1" dirty="0">
                <a:solidFill>
                  <a:schemeClr val="accent1"/>
                </a:solidFill>
                <a:latin typeface="Bahnschrift SemiBold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2277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37316" y="534301"/>
            <a:ext cx="70784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i="1" dirty="0" smtClean="0">
                <a:solidFill>
                  <a:schemeClr val="accent1"/>
                </a:solidFill>
              </a:rPr>
              <a:t>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В человеке должно быть все прекрасно: </a:t>
            </a:r>
          </a:p>
          <a:p>
            <a:pPr algn="r"/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и лицо, и одежда, и душа, и мысли </a:t>
            </a:r>
          </a:p>
          <a:p>
            <a:pPr algn="r"/>
            <a:endParaRPr lang="ru-RU" sz="8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А. П. Чехов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AutoShape 4" descr="160-летие Антона Чехова отмечают спектаклями, мастер-классами 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32540" y="2284413"/>
            <a:ext cx="66832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i="1" dirty="0" smtClean="0">
              <a:solidFill>
                <a:schemeClr val="accent1"/>
              </a:solidFill>
            </a:endParaRPr>
          </a:p>
          <a:p>
            <a:pPr algn="ctr"/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29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</a:rPr>
              <a:t>января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1860 </a:t>
            </a:r>
            <a:r>
              <a:rPr lang="ru-RU" sz="2800" dirty="0" smtClean="0">
                <a:latin typeface="Tahoma"/>
              </a:rPr>
              <a:t>–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15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</a:rPr>
              <a:t>июля 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1904</a:t>
            </a:r>
            <a:r>
              <a:rPr lang="ru-RU" sz="2800" i="1" dirty="0" smtClean="0">
                <a:solidFill>
                  <a:schemeClr val="accent1"/>
                </a:solidFill>
              </a:rPr>
              <a:t> </a:t>
            </a:r>
            <a:endParaRPr lang="ru-RU" sz="2800" dirty="0" smtClean="0">
              <a:solidFill>
                <a:schemeClr val="accent1"/>
              </a:solidFill>
            </a:endParaRPr>
          </a:p>
          <a:p>
            <a:pPr algn="ctr"/>
            <a:endParaRPr lang="ru-RU" sz="2400" dirty="0" smtClean="0">
              <a:solidFill>
                <a:schemeClr val="accent1"/>
              </a:solidFill>
            </a:endParaRPr>
          </a:p>
          <a:p>
            <a:pPr algn="ctr"/>
            <a:endParaRPr lang="ru-RU" sz="2000" dirty="0" smtClean="0">
              <a:solidFill>
                <a:schemeClr val="tx2"/>
              </a:solidFill>
            </a:endParaRPr>
          </a:p>
          <a:p>
            <a:pPr indent="361950" algn="just"/>
            <a:r>
              <a:rPr lang="ru-RU" sz="2000" dirty="0" smtClean="0">
                <a:solidFill>
                  <a:schemeClr val="tx2"/>
                </a:solidFill>
              </a:rPr>
              <a:t>В связи со 160-летием со дня рождения русского писателя, прозаика, драматурга Антона Павловича Чехова приглашаем приобщиться к творчеству этого классика мировой литературы, прикоснуться к удивительном миру человека, стремящегося сделать его прекрасным.</a:t>
            </a:r>
            <a:endParaRPr lang="ru-RU" sz="2000" i="1" dirty="0">
              <a:solidFill>
                <a:schemeClr val="tx2"/>
              </a:solidFill>
            </a:endParaRPr>
          </a:p>
        </p:txBody>
      </p:sp>
      <p:pic>
        <p:nvPicPr>
          <p:cNvPr id="14340" name="Picture 4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25" y="789822"/>
            <a:ext cx="3930650" cy="5344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346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018" y="1327643"/>
            <a:ext cx="5022850" cy="401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2069" y="751344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1950" algn="just"/>
            <a:r>
              <a:rPr lang="ru-RU" dirty="0" smtClean="0">
                <a:solidFill>
                  <a:schemeClr val="tx2"/>
                </a:solidFill>
              </a:rPr>
              <a:t>Антон </a:t>
            </a:r>
            <a:r>
              <a:rPr lang="ru-RU" dirty="0">
                <a:solidFill>
                  <a:schemeClr val="tx2"/>
                </a:solidFill>
              </a:rPr>
              <a:t>Павлович Чехов </a:t>
            </a:r>
            <a:r>
              <a:rPr lang="ru-RU" dirty="0">
                <a:latin typeface="Tahoma"/>
              </a:rPr>
              <a:t>–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писатель</a:t>
            </a:r>
            <a:r>
              <a:rPr lang="ru-RU" dirty="0" smtClean="0">
                <a:solidFill>
                  <a:schemeClr val="tx2"/>
                </a:solidFill>
              </a:rPr>
              <a:t>, интерес </a:t>
            </a:r>
            <a:r>
              <a:rPr lang="ru-RU" dirty="0">
                <a:solidFill>
                  <a:schemeClr val="tx2"/>
                </a:solidFill>
              </a:rPr>
              <a:t>к творчеству </a:t>
            </a:r>
            <a:r>
              <a:rPr lang="ru-RU" dirty="0" smtClean="0">
                <a:solidFill>
                  <a:schemeClr val="tx2"/>
                </a:solidFill>
              </a:rPr>
              <a:t>которого велик </a:t>
            </a:r>
            <a:r>
              <a:rPr lang="ru-RU" dirty="0">
                <a:solidFill>
                  <a:schemeClr val="tx2"/>
                </a:solidFill>
              </a:rPr>
              <a:t>так же, как и к его </a:t>
            </a:r>
            <a:r>
              <a:rPr lang="ru-RU" dirty="0" smtClean="0">
                <a:solidFill>
                  <a:schemeClr val="tx2"/>
                </a:solidFill>
              </a:rPr>
              <a:t>жизни. </a:t>
            </a:r>
            <a:r>
              <a:rPr lang="ru-RU" dirty="0">
                <a:solidFill>
                  <a:schemeClr val="tx2"/>
                </a:solidFill>
              </a:rPr>
              <a:t>Чехов </a:t>
            </a:r>
            <a:r>
              <a:rPr lang="ru-RU" dirty="0" smtClean="0">
                <a:latin typeface="Tahoma"/>
              </a:rPr>
              <a:t>– </a:t>
            </a:r>
            <a:r>
              <a:rPr lang="ru-RU" dirty="0" smtClean="0">
                <a:solidFill>
                  <a:schemeClr val="tx2"/>
                </a:solidFill>
              </a:rPr>
              <a:t>это </a:t>
            </a:r>
            <a:r>
              <a:rPr lang="ru-RU" dirty="0">
                <a:solidFill>
                  <a:schemeClr val="tx2"/>
                </a:solidFill>
              </a:rPr>
              <a:t>трогательная страница русской культуры, нежной и изящной, которой мы справедливо гордимся, как драгоценным и неотъемлемым достоянием русского духа и русского народного гения.</a:t>
            </a:r>
          </a:p>
          <a:p>
            <a:pPr indent="361950" algn="just"/>
            <a:r>
              <a:rPr lang="ru-RU" dirty="0" smtClean="0">
                <a:solidFill>
                  <a:schemeClr val="tx2"/>
                </a:solidFill>
              </a:rPr>
              <a:t>Читать А. П. Чехова легко и приятно. Все в нем кажется понятным, все приходится по душе. Он притягивает к себе. Вот почему его много инсценируют и экранизируют. Чеховские образы не выветриваются из сознания, его фразы давно стали фактом нашей речевой биографии: «хамелеон», «человек в футляре», «осетрина-то с душком», </a:t>
            </a:r>
            <a:r>
              <a:rPr lang="ru-RU" dirty="0"/>
              <a:t>«В Москву!</a:t>
            </a:r>
            <a:r>
              <a:rPr lang="ru-RU" dirty="0" smtClean="0">
                <a:solidFill>
                  <a:schemeClr val="tx2"/>
                </a:solidFill>
              </a:rPr>
              <a:t> В Москву!» и многие другие чеховские слова и выражения бытуют как крылатые.</a:t>
            </a:r>
          </a:p>
          <a:p>
            <a:pPr indent="361950" algn="just"/>
            <a:r>
              <a:rPr lang="ru-RU" dirty="0" smtClean="0">
                <a:solidFill>
                  <a:schemeClr val="tx2"/>
                </a:solidFill>
              </a:rPr>
              <a:t>На </a:t>
            </a:r>
            <a:r>
              <a:rPr lang="ru-RU" dirty="0">
                <a:solidFill>
                  <a:schemeClr val="tx2"/>
                </a:solidFill>
              </a:rPr>
              <a:t>выставке </a:t>
            </a:r>
            <a:r>
              <a:rPr lang="ru-RU" dirty="0" smtClean="0">
                <a:solidFill>
                  <a:schemeClr val="tx2"/>
                </a:solidFill>
              </a:rPr>
              <a:t>представлены произведения </a:t>
            </a:r>
            <a:r>
              <a:rPr lang="ru-RU" dirty="0"/>
              <a:t>А. П. Чехова</a:t>
            </a:r>
            <a:r>
              <a:rPr lang="ru-RU" dirty="0" smtClean="0">
                <a:solidFill>
                  <a:schemeClr val="tx2"/>
                </a:solidFill>
              </a:rPr>
              <a:t>, которые будут интересны широкому кругу читателей.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5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ondenast-media.gcdn.co/ad/863ada6a12da9be0edd1f88041823053.jpg/12035ee2/o/w1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658" y="741454"/>
            <a:ext cx="4072040" cy="537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57199" y="735955"/>
            <a:ext cx="682942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 smtClean="0">
                <a:solidFill>
                  <a:schemeClr val="tx2"/>
                </a:solidFill>
              </a:rPr>
              <a:t>В </a:t>
            </a:r>
            <a:r>
              <a:rPr lang="ru-RU" dirty="0">
                <a:solidFill>
                  <a:schemeClr val="tx2"/>
                </a:solidFill>
              </a:rPr>
              <a:t>нас засел стереотип о «невысоком хрупком Чехове</a:t>
            </a:r>
            <a:r>
              <a:rPr lang="ru-RU" dirty="0" smtClean="0">
                <a:solidFill>
                  <a:schemeClr val="tx2"/>
                </a:solidFill>
              </a:rPr>
              <a:t>». Об обратном говорит, </a:t>
            </a:r>
            <a:r>
              <a:rPr lang="ru-RU" dirty="0">
                <a:solidFill>
                  <a:schemeClr val="tx2"/>
                </a:solidFill>
              </a:rPr>
              <a:t>например, такая история. Актер Юрий Яковлев (рост которого 187 сантиметров), игравший </a:t>
            </a:r>
            <a:r>
              <a:rPr lang="ru-RU" dirty="0" smtClean="0">
                <a:solidFill>
                  <a:schemeClr val="tx2"/>
                </a:solidFill>
              </a:rPr>
              <a:t>роль Чехова в спектакле, </a:t>
            </a:r>
            <a:r>
              <a:rPr lang="ru-RU" dirty="0">
                <a:solidFill>
                  <a:schemeClr val="tx2"/>
                </a:solidFill>
              </a:rPr>
              <a:t>однажды имел возможность примерить подлинный </a:t>
            </a:r>
            <a:r>
              <a:rPr lang="ru-RU" dirty="0" smtClean="0">
                <a:solidFill>
                  <a:schemeClr val="tx2"/>
                </a:solidFill>
              </a:rPr>
              <a:t>чеховский </a:t>
            </a:r>
            <a:r>
              <a:rPr lang="ru-RU" dirty="0">
                <a:solidFill>
                  <a:schemeClr val="tx2"/>
                </a:solidFill>
              </a:rPr>
              <a:t>пиджак и был очень удивлен тем, что тот ему </a:t>
            </a:r>
            <a:r>
              <a:rPr lang="ru-RU" dirty="0" smtClean="0">
                <a:solidFill>
                  <a:schemeClr val="tx2"/>
                </a:solidFill>
              </a:rPr>
              <a:t>оказался впору.</a:t>
            </a:r>
          </a:p>
          <a:p>
            <a:pPr indent="361950" algn="just"/>
            <a:endParaRPr lang="ru-RU" sz="1000" dirty="0" smtClean="0">
              <a:solidFill>
                <a:schemeClr val="tx2"/>
              </a:solidFill>
            </a:endParaRPr>
          </a:p>
          <a:p>
            <a:pPr indent="361950" algn="just"/>
            <a:r>
              <a:rPr lang="ru-RU" dirty="0">
                <a:solidFill>
                  <a:schemeClr val="tx2"/>
                </a:solidFill>
              </a:rPr>
              <a:t>Всю жизнь Чехов много занимался благотворительностью. И в своей благотворительной деятельности одной медициной не ограничивался. Он занимался и сбором средств для нуждающихся, и строительством школ, и общественной деятельностью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indent="361950" algn="just"/>
            <a:endParaRPr lang="ru-RU" sz="1000" dirty="0" smtClean="0">
              <a:solidFill>
                <a:schemeClr val="tx2"/>
              </a:solidFill>
            </a:endParaRPr>
          </a:p>
          <a:p>
            <a:pPr indent="361950" algn="just"/>
            <a:r>
              <a:rPr lang="ru-RU" dirty="0">
                <a:solidFill>
                  <a:schemeClr val="tx2"/>
                </a:solidFill>
              </a:rPr>
              <a:t>Всего у </a:t>
            </a:r>
            <a:r>
              <a:rPr lang="ru-RU" dirty="0" smtClean="0">
                <a:solidFill>
                  <a:schemeClr val="tx2"/>
                </a:solidFill>
              </a:rPr>
              <a:t>А. П. Чехова </a:t>
            </a:r>
            <a:r>
              <a:rPr lang="ru-RU" dirty="0">
                <a:solidFill>
                  <a:schemeClr val="tx2"/>
                </a:solidFill>
              </a:rPr>
              <a:t>было около 50 псевдонимов. Среди них такие псевдонимы как Человек без селезенки, Шампанский, Крапива, </a:t>
            </a:r>
            <a:r>
              <a:rPr lang="ru-RU" dirty="0" err="1">
                <a:solidFill>
                  <a:schemeClr val="tx2"/>
                </a:solidFill>
              </a:rPr>
              <a:t>Лаэрт</a:t>
            </a:r>
            <a:r>
              <a:rPr lang="ru-RU" dirty="0">
                <a:solidFill>
                  <a:schemeClr val="tx2"/>
                </a:solidFill>
              </a:rPr>
              <a:t>, Гайка № 6, Гайка </a:t>
            </a:r>
            <a:r>
              <a:rPr lang="ru-RU" dirty="0" smtClean="0">
                <a:solidFill>
                  <a:schemeClr val="tx2"/>
                </a:solidFill>
              </a:rPr>
              <a:t>№ 9</a:t>
            </a:r>
            <a:r>
              <a:rPr lang="ru-RU" dirty="0">
                <a:solidFill>
                  <a:schemeClr val="tx2"/>
                </a:solidFill>
              </a:rPr>
              <a:t>, Шиллер </a:t>
            </a:r>
            <a:r>
              <a:rPr lang="ru-RU" dirty="0" err="1">
                <a:solidFill>
                  <a:schemeClr val="tx2"/>
                </a:solidFill>
              </a:rPr>
              <a:t>Шекспирович</a:t>
            </a:r>
            <a:r>
              <a:rPr lang="ru-RU" dirty="0">
                <a:solidFill>
                  <a:schemeClr val="tx2"/>
                </a:solidFill>
              </a:rPr>
              <a:t> Гете, Юный старец, Брат моего брата и другие. Самым же известным из них является Антоша </a:t>
            </a:r>
            <a:r>
              <a:rPr lang="ru-RU" dirty="0" err="1">
                <a:solidFill>
                  <a:schemeClr val="tx2"/>
                </a:solidFill>
              </a:rPr>
              <a:t>Чехонте</a:t>
            </a:r>
            <a:r>
              <a:rPr lang="ru-RU" dirty="0">
                <a:solidFill>
                  <a:schemeClr val="tx2"/>
                </a:solidFill>
              </a:rPr>
              <a:t>. Вместе с тем, в историю литературы Чехов вошел под своей настоящей фамилией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7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chuvashevaav\Pictures\0003122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7" y="573779"/>
            <a:ext cx="2049608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686051" y="1495315"/>
            <a:ext cx="43560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dirty="0" smtClean="0"/>
              <a:t>Чехов : вечные </a:t>
            </a:r>
            <a:r>
              <a:rPr lang="ru-RU" dirty="0"/>
              <a:t>истины </a:t>
            </a:r>
            <a:r>
              <a:rPr lang="ru-RU" dirty="0" smtClean="0"/>
              <a:t>и мудрые мысли </a:t>
            </a:r>
            <a:r>
              <a:rPr lang="en-US" dirty="0" smtClean="0"/>
              <a:t>/</a:t>
            </a:r>
            <a:r>
              <a:rPr lang="ru-RU" dirty="0" smtClean="0"/>
              <a:t> </a:t>
            </a:r>
            <a:r>
              <a:rPr lang="en-US" dirty="0"/>
              <a:t>[</a:t>
            </a:r>
            <a:r>
              <a:rPr lang="ru-RU" dirty="0" smtClean="0"/>
              <a:t>сост. </a:t>
            </a:r>
            <a:r>
              <a:rPr lang="ru-RU" dirty="0"/>
              <a:t>А. П. </a:t>
            </a:r>
            <a:r>
              <a:rPr lang="ru-RU" dirty="0" err="1" smtClean="0"/>
              <a:t>Бесперстых</a:t>
            </a:r>
            <a:r>
              <a:rPr lang="ru-RU" dirty="0" smtClean="0"/>
              <a:t>]. </a:t>
            </a:r>
            <a:r>
              <a:rPr lang="ru-RU" dirty="0">
                <a:latin typeface="Tahoma"/>
              </a:rPr>
              <a:t>–</a:t>
            </a:r>
            <a:r>
              <a:rPr lang="ru-RU" dirty="0" smtClean="0"/>
              <a:t> </a:t>
            </a:r>
            <a:r>
              <a:rPr lang="ru-RU" dirty="0"/>
              <a:t>Ростов-на-Дону : Феникс, 2013. </a:t>
            </a:r>
            <a:r>
              <a:rPr lang="ru-RU" dirty="0">
                <a:latin typeface="Tahoma"/>
              </a:rPr>
              <a:t>–</a:t>
            </a:r>
            <a:r>
              <a:rPr lang="ru-RU" dirty="0" smtClean="0"/>
              <a:t> </a:t>
            </a:r>
            <a:r>
              <a:rPr lang="ru-RU" dirty="0"/>
              <a:t>302 с.</a:t>
            </a:r>
            <a:r>
              <a:rPr lang="ru-RU" dirty="0" smtClean="0"/>
              <a:t> </a:t>
            </a:r>
            <a:r>
              <a:rPr lang="ru-RU" dirty="0">
                <a:latin typeface="Tahoma"/>
              </a:rPr>
              <a:t>–</a:t>
            </a:r>
            <a:r>
              <a:rPr lang="ru-RU" dirty="0" smtClean="0"/>
              <a:t> (Серия «Вечные истины»).</a:t>
            </a:r>
            <a:endParaRPr lang="ru-RU" dirty="0"/>
          </a:p>
        </p:txBody>
      </p:sp>
      <p:pic>
        <p:nvPicPr>
          <p:cNvPr id="6" name="Рисунок 5" descr="Книга &quot;Жизнь и творчество А.П. Чехова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751" y="3612255"/>
            <a:ext cx="2088409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383520" y="4211619"/>
            <a:ext cx="46367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/>
            <a:r>
              <a:rPr lang="ru-RU" dirty="0" smtClean="0"/>
              <a:t>Кулешов, </a:t>
            </a:r>
            <a:r>
              <a:rPr lang="ru-RU" dirty="0"/>
              <a:t>В</a:t>
            </a:r>
            <a:r>
              <a:rPr lang="ru-RU" dirty="0" smtClean="0"/>
              <a:t>. И</a:t>
            </a:r>
            <a:r>
              <a:rPr lang="ru-RU" dirty="0"/>
              <a:t>. Жизнь и </a:t>
            </a:r>
            <a:r>
              <a:rPr lang="ru-RU" dirty="0" smtClean="0"/>
              <a:t>творчество </a:t>
            </a:r>
            <a:r>
              <a:rPr lang="ru-RU" dirty="0"/>
              <a:t>А. П. Чехова</a:t>
            </a:r>
            <a:r>
              <a:rPr lang="ru-RU" dirty="0" smtClean="0"/>
              <a:t> / В. И. Кулешов. </a:t>
            </a:r>
            <a:r>
              <a:rPr lang="ru-RU" dirty="0">
                <a:latin typeface="Tahoma"/>
              </a:rPr>
              <a:t>–</a:t>
            </a:r>
            <a:r>
              <a:rPr lang="ru-RU" dirty="0" smtClean="0"/>
              <a:t> 2-е изд., </a:t>
            </a:r>
            <a:r>
              <a:rPr lang="ru-RU" dirty="0" err="1" smtClean="0"/>
              <a:t>испр</a:t>
            </a:r>
            <a:r>
              <a:rPr lang="ru-RU" dirty="0" smtClean="0"/>
              <a:t>. </a:t>
            </a:r>
            <a:r>
              <a:rPr lang="ru-RU" dirty="0">
                <a:latin typeface="Tahoma"/>
              </a:rPr>
              <a:t>–</a:t>
            </a:r>
            <a:r>
              <a:rPr lang="ru-RU" dirty="0" smtClean="0"/>
              <a:t> Москва : Школьная библиотека, 1985. </a:t>
            </a:r>
            <a:r>
              <a:rPr lang="ru-RU" dirty="0">
                <a:latin typeface="Tahoma"/>
              </a:rPr>
              <a:t>–</a:t>
            </a:r>
            <a:r>
              <a:rPr lang="ru-RU" dirty="0" smtClean="0"/>
              <a:t> 173 с. </a:t>
            </a:r>
            <a:r>
              <a:rPr lang="ru-RU" dirty="0">
                <a:latin typeface="Tahoma"/>
              </a:rPr>
              <a:t>–</a:t>
            </a:r>
            <a:r>
              <a:rPr lang="ru-RU" dirty="0" smtClean="0"/>
              <a:t> (Школьная библиотека. Для средней школы).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42068" y="354967"/>
            <a:ext cx="464325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solidFill>
                  <a:schemeClr val="accent1"/>
                </a:solidFill>
              </a:rPr>
              <a:t>Чехов </a:t>
            </a:r>
            <a:r>
              <a:rPr lang="ru-RU" dirty="0">
                <a:solidFill>
                  <a:schemeClr val="accent1"/>
                </a:solidFill>
                <a:latin typeface="Tahoma"/>
              </a:rPr>
              <a:t>–</a:t>
            </a:r>
            <a:r>
              <a:rPr lang="ru-RU" dirty="0">
                <a:latin typeface="Tahoma"/>
              </a:rPr>
              <a:t> </a:t>
            </a:r>
            <a:r>
              <a:rPr lang="ru-RU" i="1" dirty="0" smtClean="0">
                <a:solidFill>
                  <a:schemeClr val="accent1"/>
                </a:solidFill>
              </a:rPr>
              <a:t>один </a:t>
            </a:r>
            <a:r>
              <a:rPr lang="ru-RU" i="1" dirty="0">
                <a:solidFill>
                  <a:schemeClr val="accent1"/>
                </a:solidFill>
              </a:rPr>
              <a:t>из лучших друзей России, друг умный, беспристрастный, правдивый</a:t>
            </a:r>
            <a:r>
              <a:rPr lang="ru-RU" i="1" dirty="0" smtClean="0">
                <a:solidFill>
                  <a:schemeClr val="accent1"/>
                </a:solidFill>
              </a:rPr>
              <a:t>, </a:t>
            </a:r>
            <a:r>
              <a:rPr lang="ru-RU" i="1" dirty="0">
                <a:solidFill>
                  <a:schemeClr val="accent1"/>
                </a:solidFill>
              </a:rPr>
              <a:t>друг, любящий </a:t>
            </a:r>
            <a:r>
              <a:rPr lang="ru-RU" i="1" dirty="0" smtClean="0">
                <a:solidFill>
                  <a:schemeClr val="accent1"/>
                </a:solidFill>
              </a:rPr>
              <a:t>ее, </a:t>
            </a:r>
            <a:r>
              <a:rPr lang="ru-RU" i="1" dirty="0">
                <a:solidFill>
                  <a:schemeClr val="accent1"/>
                </a:solidFill>
              </a:rPr>
              <a:t>сострадающий ей во всем, и Россия… долго не забудет его, долго будет учиться понимать жизнь по его </a:t>
            </a:r>
            <a:r>
              <a:rPr lang="ru-RU" i="1" dirty="0" smtClean="0">
                <a:solidFill>
                  <a:schemeClr val="accent1"/>
                </a:solidFill>
              </a:rPr>
              <a:t>писаниям…</a:t>
            </a:r>
          </a:p>
          <a:p>
            <a:pPr algn="r"/>
            <a:endParaRPr lang="ru-RU" sz="800" i="1" dirty="0" smtClean="0">
              <a:solidFill>
                <a:schemeClr val="accent1"/>
              </a:solidFill>
            </a:endParaRPr>
          </a:p>
          <a:p>
            <a:pPr algn="r"/>
            <a:r>
              <a:rPr lang="ru-RU" i="1" dirty="0" smtClean="0">
                <a:solidFill>
                  <a:schemeClr val="accent1"/>
                </a:solidFill>
              </a:rPr>
              <a:t>А</a:t>
            </a:r>
            <a:r>
              <a:rPr lang="ru-RU" i="1" dirty="0">
                <a:solidFill>
                  <a:schemeClr val="accent1"/>
                </a:solidFill>
              </a:rPr>
              <a:t>. М. </a:t>
            </a:r>
            <a:r>
              <a:rPr lang="ru-RU" i="1" dirty="0" smtClean="0">
                <a:solidFill>
                  <a:schemeClr val="accent1"/>
                </a:solidFill>
              </a:rPr>
              <a:t>Горький    </a:t>
            </a:r>
            <a:r>
              <a:rPr lang="ru-RU" sz="2200" i="1" dirty="0" smtClean="0">
                <a:solidFill>
                  <a:schemeClr val="accent1"/>
                </a:solidFill>
              </a:rPr>
              <a:t>      </a:t>
            </a:r>
            <a:r>
              <a:rPr lang="ru-RU" i="1" dirty="0" smtClean="0">
                <a:solidFill>
                  <a:schemeClr val="accent1"/>
                </a:solidFill>
              </a:rPr>
              <a:t>    </a:t>
            </a:r>
            <a:endParaRPr lang="ru-RU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19534" y="3540092"/>
            <a:ext cx="4346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rebuchet MS" panose="020B0603020202020204" pitchFamily="34" charset="0"/>
                <a:cs typeface="Times New Roman" pitchFamily="18" charset="0"/>
              </a:rPr>
              <a:t>Кадр из фильма, снятый по произведению А. П. Чехова</a:t>
            </a:r>
            <a:r>
              <a:rPr lang="ru-RU" sz="1600" dirty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rebuchet MS" panose="020B0603020202020204" pitchFamily="34" charset="0"/>
                <a:cs typeface="Times New Roman" pitchFamily="18" charset="0"/>
              </a:rPr>
              <a:t>«Дама </a:t>
            </a:r>
            <a:r>
              <a:rPr lang="ru-RU" sz="1600" dirty="0">
                <a:latin typeface="Trebuchet MS" panose="020B0603020202020204" pitchFamily="34" charset="0"/>
                <a:cs typeface="Times New Roman" pitchFamily="18" charset="0"/>
              </a:rPr>
              <a:t>с собачкой</a:t>
            </a:r>
            <a:r>
              <a:rPr lang="ru-RU" sz="1600" dirty="0" smtClean="0">
                <a:latin typeface="Trebuchet MS" panose="020B0603020202020204" pitchFamily="34" charset="0"/>
                <a:cs typeface="Times New Roman" pitchFamily="18" charset="0"/>
              </a:rPr>
              <a:t>» (1960).</a:t>
            </a:r>
            <a:r>
              <a:rPr lang="en-US" sz="160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endParaRPr lang="ru-RU" sz="1600" dirty="0" smtClean="0">
              <a:latin typeface="Trebuchet MS" panose="020B0603020202020204" pitchFamily="34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rebuchet MS" panose="020B0603020202020204" pitchFamily="34" charset="0"/>
                <a:cs typeface="Times New Roman" pitchFamily="18" charset="0"/>
              </a:rPr>
              <a:t>В главных ролях:  И. Савина, А. Баталов.</a:t>
            </a:r>
            <a:endParaRPr lang="ru-RU" sz="1600" dirty="0">
              <a:latin typeface="Bahnschrift SemiBold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3080283" y="1439919"/>
            <a:ext cx="376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/>
            <a:r>
              <a:rPr lang="ru-RU" dirty="0" smtClean="0"/>
              <a:t>Чехов, А. П. Дама с собачкой : рассказы</a:t>
            </a:r>
            <a:r>
              <a:rPr lang="ru-RU" dirty="0"/>
              <a:t>, повести, пьесы, воспоминания писателей о Чехове / Антон Чехов. </a:t>
            </a:r>
            <a:r>
              <a:rPr lang="ru-RU" dirty="0">
                <a:latin typeface="Tahoma"/>
              </a:rPr>
              <a:t>–</a:t>
            </a:r>
            <a:r>
              <a:rPr lang="ru-RU" dirty="0" smtClean="0"/>
              <a:t> </a:t>
            </a:r>
            <a:r>
              <a:rPr lang="ru-RU" dirty="0"/>
              <a:t>Москва : </a:t>
            </a:r>
            <a:r>
              <a:rPr lang="ru-RU" dirty="0" err="1"/>
              <a:t>Эксмо</a:t>
            </a:r>
            <a:r>
              <a:rPr lang="ru-RU" dirty="0"/>
              <a:t>, </a:t>
            </a:r>
            <a:r>
              <a:rPr lang="ru-RU" dirty="0" smtClean="0"/>
              <a:t>2006. </a:t>
            </a:r>
            <a:r>
              <a:rPr lang="ru-RU" dirty="0">
                <a:latin typeface="Tahoma"/>
              </a:rPr>
              <a:t>–</a:t>
            </a:r>
            <a:r>
              <a:rPr lang="ru-RU" dirty="0" smtClean="0"/>
              <a:t> </a:t>
            </a:r>
            <a:r>
              <a:rPr lang="ru-RU" dirty="0"/>
              <a:t>638, [1] с. </a:t>
            </a:r>
            <a:r>
              <a:rPr lang="ru-RU" dirty="0">
                <a:latin typeface="Tahoma"/>
              </a:rPr>
              <a:t>–</a:t>
            </a:r>
            <a:r>
              <a:rPr lang="ru-RU" dirty="0" smtClean="0"/>
              <a:t> </a:t>
            </a:r>
            <a:r>
              <a:rPr lang="ru-RU" dirty="0"/>
              <a:t>(Русская классика</a:t>
            </a:r>
            <a:r>
              <a:rPr lang="ru-RU" dirty="0" smtClean="0"/>
              <a:t>).</a:t>
            </a:r>
            <a:endParaRPr lang="ru-RU" dirty="0" smtClean="0">
              <a:latin typeface="Bahnschrift SemiBold" panose="020B0502040204020203" pitchFamily="34" charset="0"/>
            </a:endParaRPr>
          </a:p>
        </p:txBody>
      </p:sp>
      <p:pic>
        <p:nvPicPr>
          <p:cNvPr id="9" name="Рисунок 8" descr="C:\Users\chuvashevaav\Pictures\img_747008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43" y="598375"/>
            <a:ext cx="2362939" cy="339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458" y="760300"/>
            <a:ext cx="3772206" cy="265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1025" y="4992584"/>
            <a:ext cx="111061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dirty="0">
                <a:solidFill>
                  <a:schemeClr val="accent1"/>
                </a:solidFill>
              </a:rPr>
              <a:t>Знакомство на отдыхе в Ялте Гурова и Анны Сергеевны перерастает </a:t>
            </a:r>
            <a:r>
              <a:rPr lang="ru-RU" sz="2000" dirty="0" smtClean="0">
                <a:solidFill>
                  <a:schemeClr val="accent1"/>
                </a:solidFill>
              </a:rPr>
              <a:t>в </a:t>
            </a:r>
            <a:r>
              <a:rPr lang="ru-RU" sz="2000" dirty="0">
                <a:solidFill>
                  <a:schemeClr val="accent1"/>
                </a:solidFill>
              </a:rPr>
              <a:t>глубокое чувство. Их общение вдали от дома открывает перед обоими новый мир, полный иллюзорных надежд на совместное будущее. </a:t>
            </a:r>
            <a:r>
              <a:rPr lang="ru-RU" sz="2000" dirty="0" smtClean="0">
                <a:solidFill>
                  <a:schemeClr val="accent1"/>
                </a:solidFill>
              </a:rPr>
              <a:t>Но </a:t>
            </a:r>
            <a:r>
              <a:rPr lang="ru-RU" sz="2000" dirty="0">
                <a:solidFill>
                  <a:schemeClr val="accent1"/>
                </a:solidFill>
              </a:rPr>
              <a:t>он женат, и у </a:t>
            </a:r>
            <a:r>
              <a:rPr lang="ru-RU" sz="2000" dirty="0" smtClean="0">
                <a:solidFill>
                  <a:schemeClr val="accent1"/>
                </a:solidFill>
              </a:rPr>
              <a:t>нее </a:t>
            </a:r>
            <a:r>
              <a:rPr lang="ru-RU" sz="2000" dirty="0">
                <a:solidFill>
                  <a:schemeClr val="accent1"/>
                </a:solidFill>
              </a:rPr>
              <a:t>своя семья...</a:t>
            </a:r>
          </a:p>
        </p:txBody>
      </p:sp>
    </p:spTree>
    <p:extLst>
      <p:ext uri="{BB962C8B-B14F-4D97-AF65-F5344CB8AC3E}">
        <p14:creationId xmlns:p14="http://schemas.microsoft.com/office/powerpoint/2010/main" val="30360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38" y="489597"/>
            <a:ext cx="2231477" cy="33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9943" y="4701629"/>
            <a:ext cx="652523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dirty="0" smtClean="0">
                <a:solidFill>
                  <a:schemeClr val="accent1"/>
                </a:solidFill>
                <a:latin typeface="Trebuchet MS" pitchFamily="34" charset="0"/>
              </a:rPr>
              <a:t>«</a:t>
            </a:r>
            <a:r>
              <a:rPr lang="ru-RU" sz="2000" dirty="0">
                <a:solidFill>
                  <a:schemeClr val="accent1"/>
                </a:solidFill>
                <a:latin typeface="Trebuchet MS" pitchFamily="34" charset="0"/>
              </a:rPr>
              <a:t>Вишневый сад» как будто вобрал в себя </a:t>
            </a:r>
            <a:r>
              <a:rPr lang="ru-RU" sz="2000" dirty="0" smtClean="0">
                <a:solidFill>
                  <a:schemeClr val="accent1"/>
                </a:solidFill>
                <a:latin typeface="Trebuchet MS" pitchFamily="34" charset="0"/>
              </a:rPr>
              <a:t>все, что </a:t>
            </a:r>
            <a:r>
              <a:rPr lang="ru-RU" sz="2000" dirty="0">
                <a:solidFill>
                  <a:schemeClr val="accent1"/>
                </a:solidFill>
                <a:latin typeface="Trebuchet MS" pitchFamily="34" charset="0"/>
              </a:rPr>
              <a:t>мог дать лучшего для театра Чехов, </a:t>
            </a:r>
            <a:r>
              <a:rPr lang="ru-RU" sz="2000" dirty="0" smtClean="0">
                <a:solidFill>
                  <a:schemeClr val="accent1"/>
                </a:solidFill>
                <a:latin typeface="Trebuchet MS" pitchFamily="34" charset="0"/>
              </a:rPr>
              <a:t>и все, </a:t>
            </a:r>
            <a:r>
              <a:rPr lang="ru-RU" sz="2000" dirty="0">
                <a:solidFill>
                  <a:schemeClr val="accent1"/>
                </a:solidFill>
                <a:latin typeface="Trebuchet MS" pitchFamily="34" charset="0"/>
              </a:rPr>
              <a:t>что мог лучшего сделать театр </a:t>
            </a:r>
            <a:r>
              <a:rPr lang="ru-RU" sz="2000" dirty="0" smtClean="0">
                <a:solidFill>
                  <a:schemeClr val="accent1"/>
                </a:solidFill>
                <a:latin typeface="Trebuchet MS" pitchFamily="34" charset="0"/>
              </a:rPr>
              <a:t>с </a:t>
            </a:r>
            <a:r>
              <a:rPr lang="ru-RU" sz="2000" dirty="0">
                <a:solidFill>
                  <a:schemeClr val="accent1"/>
                </a:solidFill>
                <a:latin typeface="Trebuchet MS" pitchFamily="34" charset="0"/>
              </a:rPr>
              <a:t>произведением </a:t>
            </a:r>
            <a:r>
              <a:rPr lang="ru-RU" sz="2000" dirty="0" smtClean="0">
                <a:solidFill>
                  <a:schemeClr val="accent1"/>
                </a:solidFill>
                <a:latin typeface="Trebuchet MS" pitchFamily="34" charset="0"/>
              </a:rPr>
              <a:t>Чехова.</a:t>
            </a:r>
          </a:p>
          <a:p>
            <a:pPr algn="ctr"/>
            <a:endParaRPr lang="ru-RU" sz="800" dirty="0" smtClean="0">
              <a:solidFill>
                <a:schemeClr val="accent1"/>
              </a:solidFill>
              <a:latin typeface="Trebuchet MS" pitchFamily="34" charset="0"/>
            </a:endParaRPr>
          </a:p>
          <a:p>
            <a:pPr algn="r"/>
            <a:r>
              <a:rPr lang="ru-RU" b="1" dirty="0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ru-RU" b="1" dirty="0" smtClean="0">
                <a:solidFill>
                  <a:schemeClr val="accent1"/>
                </a:solidFill>
                <a:latin typeface="Trebuchet MS" pitchFamily="34" charset="0"/>
              </a:rPr>
              <a:t>             </a:t>
            </a:r>
            <a:r>
              <a:rPr lang="ru-RU" dirty="0" smtClean="0">
                <a:solidFill>
                  <a:schemeClr val="accent1"/>
                </a:solidFill>
                <a:latin typeface="Trebuchet MS" pitchFamily="34" charset="0"/>
              </a:rPr>
              <a:t>В. </a:t>
            </a:r>
            <a:r>
              <a:rPr lang="ru-RU" dirty="0">
                <a:solidFill>
                  <a:schemeClr val="accent1"/>
                </a:solidFill>
                <a:latin typeface="Trebuchet MS" pitchFamily="34" charset="0"/>
              </a:rPr>
              <a:t>И. Немирович-Данченко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390" y="702647"/>
            <a:ext cx="3408218" cy="379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023639" y="4553935"/>
            <a:ext cx="3407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Раневская, Лопахин и Фирс.</a:t>
            </a:r>
          </a:p>
          <a:p>
            <a:pPr algn="ctr"/>
            <a:r>
              <a:rPr lang="ru-RU" sz="1600" dirty="0" smtClean="0"/>
              <a:t>«Вишневый сад».</a:t>
            </a:r>
            <a:r>
              <a:rPr lang="en-US" sz="1600" dirty="0" smtClean="0"/>
              <a:t> </a:t>
            </a:r>
            <a:endParaRPr lang="ru-RU" sz="1600" dirty="0" smtClean="0"/>
          </a:p>
          <a:p>
            <a:pPr algn="ctr"/>
            <a:r>
              <a:rPr lang="ru-RU" sz="1600" dirty="0" smtClean="0"/>
              <a:t>Художник Б</a:t>
            </a:r>
            <a:r>
              <a:rPr lang="ru-RU" sz="1600" dirty="0"/>
              <a:t>. </a:t>
            </a:r>
            <a:r>
              <a:rPr lang="ru-RU" sz="1600" dirty="0" err="1"/>
              <a:t>Йогансон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92483" y="1528824"/>
            <a:ext cx="36655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dirty="0" smtClean="0">
                <a:latin typeface="Tahoma"/>
              </a:rPr>
              <a:t>Чехов, А. П. Вишневый сад </a:t>
            </a:r>
            <a:r>
              <a:rPr lang="en-US" dirty="0" smtClean="0">
                <a:latin typeface="Tahoma"/>
              </a:rPr>
              <a:t>/</a:t>
            </a:r>
            <a:r>
              <a:rPr lang="ru-RU" dirty="0" smtClean="0">
                <a:latin typeface="Tahoma"/>
              </a:rPr>
              <a:t> Антон Чехов. </a:t>
            </a:r>
            <a:r>
              <a:rPr lang="ru-RU" dirty="0">
                <a:latin typeface="Tahoma"/>
              </a:rPr>
              <a:t>– </a:t>
            </a:r>
            <a:r>
              <a:rPr lang="ru-RU" dirty="0" smtClean="0">
                <a:latin typeface="Tahoma"/>
              </a:rPr>
              <a:t>Москва : </a:t>
            </a:r>
            <a:r>
              <a:rPr lang="ru-RU" dirty="0" err="1" smtClean="0">
                <a:latin typeface="Tahoma"/>
              </a:rPr>
              <a:t>Эксмо</a:t>
            </a:r>
            <a:r>
              <a:rPr lang="ru-RU" dirty="0" smtClean="0">
                <a:latin typeface="Tahoma"/>
              </a:rPr>
              <a:t>, 2009. </a:t>
            </a:r>
            <a:r>
              <a:rPr lang="ru-RU" dirty="0">
                <a:latin typeface="Tahoma"/>
              </a:rPr>
              <a:t>– </a:t>
            </a:r>
            <a:r>
              <a:rPr lang="ru-RU" dirty="0" smtClean="0">
                <a:latin typeface="Tahoma"/>
              </a:rPr>
              <a:t>702 с. </a:t>
            </a:r>
            <a:r>
              <a:rPr lang="ru-RU" dirty="0">
                <a:latin typeface="Tahoma"/>
              </a:rPr>
              <a:t>– </a:t>
            </a:r>
            <a:r>
              <a:rPr lang="ru-RU" dirty="0" smtClean="0">
                <a:latin typeface="Tahoma"/>
              </a:rPr>
              <a:t>(Русская классика</a:t>
            </a:r>
            <a:r>
              <a:rPr lang="en-US" dirty="0" smtClean="0">
                <a:latin typeface="Tahoma"/>
              </a:rPr>
              <a:t>)</a:t>
            </a:r>
            <a:r>
              <a:rPr lang="ru-RU" dirty="0" smtClean="0"/>
              <a:t>.</a:t>
            </a:r>
            <a:endParaRPr lang="ru-RU" b="0" i="0" dirty="0">
              <a:effectLst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2239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1810" y="819045"/>
            <a:ext cx="3810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/>
            <a:r>
              <a:rPr lang="ru-RU" dirty="0" smtClean="0"/>
              <a:t>Чехов, А. П. Каштанка : рассказы и </a:t>
            </a:r>
            <a:r>
              <a:rPr lang="ru-RU" dirty="0"/>
              <a:t>пьесы / А. П. Чехов. </a:t>
            </a:r>
            <a:r>
              <a:rPr lang="ru-RU" dirty="0">
                <a:latin typeface="Tahoma"/>
              </a:rPr>
              <a:t>–</a:t>
            </a:r>
            <a:r>
              <a:rPr lang="ru-RU" dirty="0" smtClean="0"/>
              <a:t> Москва : АСТ, 2014. </a:t>
            </a:r>
            <a:r>
              <a:rPr lang="ru-RU" dirty="0">
                <a:latin typeface="Tahoma"/>
              </a:rPr>
              <a:t>–</a:t>
            </a:r>
            <a:r>
              <a:rPr lang="ru-RU" dirty="0" smtClean="0"/>
              <a:t> 82, </a:t>
            </a:r>
            <a:r>
              <a:rPr lang="en-US" dirty="0" smtClean="0"/>
              <a:t>[</a:t>
            </a:r>
            <a:r>
              <a:rPr lang="ru-RU" dirty="0" smtClean="0"/>
              <a:t>5</a:t>
            </a:r>
            <a:r>
              <a:rPr lang="en-US" dirty="0" smtClean="0"/>
              <a:t>]</a:t>
            </a:r>
            <a:r>
              <a:rPr lang="ru-RU" dirty="0" smtClean="0"/>
              <a:t> с. </a:t>
            </a:r>
            <a:r>
              <a:rPr lang="ru-RU" dirty="0">
                <a:latin typeface="Tahoma"/>
              </a:rPr>
              <a:t>–</a:t>
            </a:r>
            <a:r>
              <a:rPr lang="ru-RU" dirty="0" smtClean="0"/>
              <a:t> (Малыш) (Мировая классика для детей).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51809" y="2431910"/>
            <a:ext cx="3810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/>
            <a:r>
              <a:rPr lang="ru-RU" dirty="0" smtClean="0">
                <a:solidFill>
                  <a:schemeClr val="accent1"/>
                </a:solidFill>
                <a:latin typeface="Trebuchet MS" panose="020B0603020202020204" pitchFamily="34" charset="0"/>
                <a:cs typeface="Times New Roman" pitchFamily="18" charset="0"/>
              </a:rPr>
              <a:t>В рассказе Чехова «Каштанка» события разворачиваются вокруг милой рыжей собачки, в жилах которой смешались кровь таксы и дворняжки.</a:t>
            </a:r>
            <a:endParaRPr lang="ru-RU" dirty="0">
              <a:solidFill>
                <a:schemeClr val="accent1"/>
              </a:solidFill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2" name="AutoShape 2" descr="https://img2.wbstatic.net/big/new/2130000/2136074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img2.wbstatic.net/big/new/2130000/2136074-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C:\Users\belousovaev\Desktop\2136074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8" y="416911"/>
            <a:ext cx="2435289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22.userapi.com/c837327/v837327870/6c8d8/7hCKMttTaH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196436"/>
            <a:ext cx="3301340" cy="21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belousovaev\Desktop\chehof_kashtanka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r="2893" b="11026"/>
          <a:stretch/>
        </p:blipFill>
        <p:spPr bwMode="auto">
          <a:xfrm>
            <a:off x="7639048" y="416911"/>
            <a:ext cx="3933825" cy="481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09035" y="4995938"/>
            <a:ext cx="2344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Кадр из фильма «Каштанка» (1975).</a:t>
            </a:r>
          </a:p>
          <a:p>
            <a:pPr algn="ctr"/>
            <a:r>
              <a:rPr lang="ru-RU" sz="1600" dirty="0" smtClean="0"/>
              <a:t>Режиссер </a:t>
            </a:r>
            <a:r>
              <a:rPr lang="ru-RU" sz="1600" dirty="0" smtClean="0">
                <a:latin typeface="Tahoma"/>
              </a:rPr>
              <a:t>– Р. </a:t>
            </a:r>
            <a:r>
              <a:rPr lang="ru-RU" sz="1600" dirty="0" err="1" smtClean="0">
                <a:latin typeface="Tahoma"/>
              </a:rPr>
              <a:t>Балаян</a:t>
            </a:r>
            <a:r>
              <a:rPr lang="ru-RU" sz="1600" dirty="0" smtClean="0">
                <a:latin typeface="Tahoma"/>
              </a:rPr>
              <a:t>.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639047" y="5254349"/>
            <a:ext cx="3933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/>
              <a:t>Кардовский</a:t>
            </a:r>
            <a:r>
              <a:rPr lang="ru-RU" sz="1600" dirty="0" smtClean="0"/>
              <a:t> Д. Н. Иллюстрация </a:t>
            </a:r>
          </a:p>
          <a:p>
            <a:pPr algn="ctr"/>
            <a:r>
              <a:rPr lang="ru-RU" sz="1600" dirty="0" smtClean="0"/>
              <a:t>к рассказу А. П. Чехова «Каштанка».</a:t>
            </a:r>
          </a:p>
          <a:p>
            <a:pPr algn="ctr"/>
            <a:r>
              <a:rPr lang="ru-RU" sz="1600" dirty="0" smtClean="0"/>
              <a:t>Источник: Чехов, А. П. Каштанка : рассказ. </a:t>
            </a:r>
            <a:r>
              <a:rPr lang="ru-RU" sz="1600" dirty="0" smtClean="0">
                <a:latin typeface="Tahoma"/>
              </a:rPr>
              <a:t>– Санкт-Петербург : Изд. Т-</a:t>
            </a:r>
            <a:r>
              <a:rPr lang="ru-RU" sz="1600" dirty="0" err="1" smtClean="0">
                <a:latin typeface="Tahoma"/>
              </a:rPr>
              <a:t>ва</a:t>
            </a:r>
            <a:r>
              <a:rPr lang="ru-RU" sz="1600" dirty="0" smtClean="0">
                <a:latin typeface="Tahoma"/>
              </a:rPr>
              <a:t> А. Ф. Маркса, 1910. – С. 34.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3837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 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414" y="690401"/>
            <a:ext cx="3144235" cy="335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22039" y="4293984"/>
            <a:ext cx="40312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spc="-10" dirty="0"/>
              <a:t>Чехов, </a:t>
            </a:r>
            <a:r>
              <a:rPr lang="ru-RU" spc="-10" dirty="0" smtClean="0"/>
              <a:t>А. П. Толстый </a:t>
            </a:r>
            <a:r>
              <a:rPr lang="ru-RU" spc="-10" dirty="0"/>
              <a:t>и </a:t>
            </a:r>
            <a:r>
              <a:rPr lang="ru-RU" spc="-10" dirty="0" smtClean="0"/>
              <a:t>тонкий : </a:t>
            </a:r>
            <a:r>
              <a:rPr lang="ru-RU" spc="-10" dirty="0"/>
              <a:t>рассказы / А. П. Чехов. </a:t>
            </a:r>
            <a:r>
              <a:rPr lang="ru-RU" dirty="0">
                <a:latin typeface="Tahoma"/>
              </a:rPr>
              <a:t>–</a:t>
            </a:r>
            <a:r>
              <a:rPr lang="ru-RU" spc="-10" dirty="0" smtClean="0"/>
              <a:t> </a:t>
            </a:r>
            <a:r>
              <a:rPr lang="ru-RU" spc="-10" dirty="0"/>
              <a:t>Москва :</a:t>
            </a:r>
            <a:r>
              <a:rPr lang="ru-RU" dirty="0" smtClean="0"/>
              <a:t> </a:t>
            </a:r>
            <a:r>
              <a:rPr lang="ru-RU" spc="-20" dirty="0" smtClean="0"/>
              <a:t>Художественная литература, 1985</a:t>
            </a:r>
            <a:r>
              <a:rPr lang="ru-RU" spc="-20" dirty="0"/>
              <a:t>. </a:t>
            </a:r>
            <a:r>
              <a:rPr lang="ru-RU" spc="-20" dirty="0">
                <a:latin typeface="Tahoma"/>
              </a:rPr>
              <a:t>–</a:t>
            </a:r>
            <a:r>
              <a:rPr lang="ru-RU" dirty="0" smtClean="0"/>
              <a:t> 399 с. </a:t>
            </a:r>
            <a:r>
              <a:rPr lang="ru-RU" dirty="0">
                <a:latin typeface="Tahoma"/>
              </a:rPr>
              <a:t>–</a:t>
            </a:r>
            <a:r>
              <a:rPr lang="ru-RU" dirty="0" smtClean="0"/>
              <a:t> (Русская классическая литература).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96199" y="4263129"/>
            <a:ext cx="418147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accent1"/>
                </a:solidFill>
                <a:latin typeface="Trebuchet MS" panose="020B0603020202020204" pitchFamily="34" charset="0"/>
                <a:ea typeface="Calibri"/>
                <a:cs typeface="Times New Roman"/>
              </a:rPr>
              <a:t>В </a:t>
            </a:r>
            <a:r>
              <a:rPr lang="ru-RU" sz="2000" dirty="0" smtClean="0">
                <a:solidFill>
                  <a:schemeClr val="accent1"/>
                </a:solidFill>
                <a:latin typeface="Trebuchet MS" panose="020B0603020202020204" pitchFamily="34" charset="0"/>
                <a:ea typeface="Calibri"/>
                <a:cs typeface="Times New Roman"/>
              </a:rPr>
              <a:t>произведениях </a:t>
            </a:r>
            <a:r>
              <a:rPr lang="ru-RU" sz="2000" dirty="0">
                <a:solidFill>
                  <a:schemeClr val="accent1"/>
                </a:solidFill>
                <a:latin typeface="Trebuchet MS" panose="020B0603020202020204" pitchFamily="34" charset="0"/>
                <a:ea typeface="Calibri"/>
                <a:cs typeface="Times New Roman"/>
              </a:rPr>
              <a:t>автор осмеивает существующие </a:t>
            </a:r>
            <a:endParaRPr lang="ru-RU" sz="2000" dirty="0" smtClean="0">
              <a:solidFill>
                <a:schemeClr val="accent1"/>
              </a:solidFill>
              <a:latin typeface="Trebuchet MS" panose="020B06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accent1"/>
                </a:solidFill>
                <a:latin typeface="Trebuchet MS" panose="020B0603020202020204" pitchFamily="34" charset="0"/>
                <a:ea typeface="Calibri"/>
                <a:cs typeface="Times New Roman"/>
              </a:rPr>
              <a:t>в </a:t>
            </a:r>
            <a:r>
              <a:rPr lang="ru-RU" sz="2000" dirty="0">
                <a:solidFill>
                  <a:schemeClr val="accent1"/>
                </a:solidFill>
                <a:latin typeface="Trebuchet MS" panose="020B0603020202020204" pitchFamily="34" charset="0"/>
                <a:ea typeface="Calibri"/>
                <a:cs typeface="Times New Roman"/>
              </a:rPr>
              <a:t>любом обществе человеческие пороки: лицемерие и «чинопочитание». </a:t>
            </a:r>
            <a:endParaRPr lang="ru-RU" sz="2000" dirty="0">
              <a:solidFill>
                <a:schemeClr val="accent1"/>
              </a:solidFill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22039" y="1185988"/>
            <a:ext cx="3709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dirty="0" smtClean="0">
                <a:latin typeface="Tahoma"/>
              </a:rPr>
              <a:t>Чехов, А. П. Юмористические рассказы </a:t>
            </a:r>
            <a:r>
              <a:rPr lang="en-US" dirty="0" smtClean="0">
                <a:latin typeface="Tahoma"/>
              </a:rPr>
              <a:t>/</a:t>
            </a:r>
            <a:r>
              <a:rPr lang="ru-RU" dirty="0" smtClean="0">
                <a:latin typeface="Tahoma"/>
              </a:rPr>
              <a:t> Антон Чехов</a:t>
            </a:r>
            <a:r>
              <a:rPr lang="ru-RU" dirty="0">
                <a:latin typeface="Tahoma"/>
              </a:rPr>
              <a:t>. – </a:t>
            </a:r>
            <a:r>
              <a:rPr lang="ru-RU" dirty="0" smtClean="0">
                <a:latin typeface="Tahoma"/>
              </a:rPr>
              <a:t>Москва : </a:t>
            </a:r>
            <a:r>
              <a:rPr lang="ru-RU" dirty="0" err="1" smtClean="0">
                <a:latin typeface="Tahoma"/>
              </a:rPr>
              <a:t>Эксмо</a:t>
            </a:r>
            <a:r>
              <a:rPr lang="ru-RU" dirty="0" smtClean="0">
                <a:latin typeface="Tahoma"/>
              </a:rPr>
              <a:t>, 2015. </a:t>
            </a:r>
            <a:r>
              <a:rPr lang="ru-RU" dirty="0">
                <a:latin typeface="Tahoma"/>
              </a:rPr>
              <a:t>– </a:t>
            </a:r>
            <a:r>
              <a:rPr lang="ru-RU" dirty="0" smtClean="0">
                <a:latin typeface="Tahoma"/>
              </a:rPr>
              <a:t>640 с</a:t>
            </a:r>
            <a:r>
              <a:rPr lang="ru-RU" dirty="0">
                <a:latin typeface="Tahoma"/>
              </a:rPr>
              <a:t>. </a:t>
            </a:r>
            <a:r>
              <a:rPr lang="ru-RU" dirty="0" smtClean="0">
                <a:latin typeface="Tahoma"/>
              </a:rPr>
              <a:t>– (Русская классика).</a:t>
            </a:r>
            <a:endParaRPr lang="ru-RU" b="0" i="0" dirty="0">
              <a:solidFill>
                <a:srgbClr val="000000"/>
              </a:solidFill>
              <a:effectLst/>
              <a:latin typeface="Tahom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0" t="6332"/>
          <a:stretch/>
        </p:blipFill>
        <p:spPr bwMode="auto">
          <a:xfrm>
            <a:off x="620689" y="345525"/>
            <a:ext cx="1998709" cy="30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Толстый и тонкий. Рассказ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90" y="3545897"/>
            <a:ext cx="1998708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32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5500</TotalTime>
  <Words>1420</Words>
  <Application>Microsoft Office PowerPoint</Application>
  <PresentationFormat>Произвольный</PresentationFormat>
  <Paragraphs>112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retr0 kululu-mululu</cp:lastModifiedBy>
  <cp:revision>278</cp:revision>
  <dcterms:created xsi:type="dcterms:W3CDTF">2020-05-01T15:05:41Z</dcterms:created>
  <dcterms:modified xsi:type="dcterms:W3CDTF">2020-06-11T14:51:20Z</dcterms:modified>
</cp:coreProperties>
</file>