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8" r:id="rId3"/>
    <p:sldId id="265" r:id="rId4"/>
    <p:sldId id="342" r:id="rId5"/>
    <p:sldId id="345" r:id="rId6"/>
    <p:sldId id="344" r:id="rId7"/>
    <p:sldId id="343" r:id="rId8"/>
    <p:sldId id="341" r:id="rId9"/>
    <p:sldId id="346" r:id="rId10"/>
    <p:sldId id="391" r:id="rId11"/>
    <p:sldId id="354" r:id="rId12"/>
    <p:sldId id="356" r:id="rId13"/>
    <p:sldId id="371" r:id="rId14"/>
    <p:sldId id="372" r:id="rId15"/>
    <p:sldId id="373" r:id="rId16"/>
    <p:sldId id="374" r:id="rId17"/>
    <p:sldId id="375" r:id="rId18"/>
    <p:sldId id="370" r:id="rId19"/>
    <p:sldId id="381" r:id="rId20"/>
    <p:sldId id="368" r:id="rId21"/>
    <p:sldId id="367" r:id="rId22"/>
    <p:sldId id="364" r:id="rId23"/>
    <p:sldId id="366" r:id="rId24"/>
    <p:sldId id="365" r:id="rId25"/>
    <p:sldId id="363" r:id="rId26"/>
    <p:sldId id="362" r:id="rId27"/>
    <p:sldId id="382" r:id="rId28"/>
    <p:sldId id="25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70"/>
    <a:srgbClr val="FF8F8F"/>
    <a:srgbClr val="008000"/>
    <a:srgbClr val="8E00C0"/>
    <a:srgbClr val="9933FF"/>
    <a:srgbClr val="9ED600"/>
    <a:srgbClr val="FF3300"/>
    <a:srgbClr val="66CCFF"/>
    <a:srgbClr val="3366FF"/>
    <a:srgbClr val="9A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60"/>
  </p:normalViewPr>
  <p:slideViewPr>
    <p:cSldViewPr>
      <p:cViewPr>
        <p:scale>
          <a:sx n="100" d="100"/>
          <a:sy n="100" d="100"/>
        </p:scale>
        <p:origin x="-1992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6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58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0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8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07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8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7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2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3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6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05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13FF-FA8F-4BE8-839E-97659022FEA8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2B70D-ED67-4DA6-933C-FB900B0BE4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6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.png"/><Relationship Id="rId7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FF66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60" y="529298"/>
            <a:ext cx="3327273" cy="9708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7"/>
          <a:stretch>
            <a:fillRect/>
          </a:stretch>
        </p:blipFill>
        <p:spPr>
          <a:xfrm>
            <a:off x="0" y="1500174"/>
            <a:ext cx="9144000" cy="535785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1406" y="71414"/>
            <a:ext cx="8939274" cy="6724696"/>
            <a:chOff x="71406" y="71414"/>
            <a:chExt cx="8939274" cy="672469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6682" y="366690"/>
              <a:ext cx="8643998" cy="64294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4282" y="214290"/>
              <a:ext cx="8643998" cy="64294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1406" y="71414"/>
              <a:ext cx="8643998" cy="64294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500034" y="1983380"/>
            <a:ext cx="8064000" cy="2160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ЗАПОВЕДНАЯ СИСТЕМА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РОССИИ</a:t>
            </a:r>
            <a:r>
              <a:rPr lang="ru-RU" sz="36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(ЭКОЛОГИЧЕСКИЕ ИЗДАНИЯ ИЗ ФОНДОВ ГБЮ)</a:t>
            </a:r>
            <a:endParaRPr lang="ru-RU" sz="3600" dirty="0">
              <a:solidFill>
                <a:srgbClr val="69327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Рабочий стол\книга-с-бабочкой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06" y="4000504"/>
            <a:ext cx="5357850" cy="239971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37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AD0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643998" cy="3143272"/>
          </a:xfrm>
        </p:spPr>
        <p:txBody>
          <a:bodyPr>
            <a:normAutofit/>
          </a:bodyPr>
          <a:lstStyle/>
          <a:p>
            <a:pPr algn="r"/>
            <a:r>
              <a:rPr lang="ru-RU" sz="1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В послании Федеральному Собранию в феврале 2019 года </a:t>
            </a:r>
            <a:br>
              <a:rPr lang="ru-RU" sz="1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Владимир Путин сказал: «…необходимо законодательно зафиксировать: в заповедниках возможен исключительно экологический туризм, без изъятия территорий, вырубок </a:t>
            </a:r>
            <a:br>
              <a:rPr lang="ru-RU" sz="1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леса или капитального строительства».</a:t>
            </a:r>
            <a: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ЗАПОВЕДНАЯ СИСТЕМА РОССИИ</a:t>
            </a:r>
            <a:r>
              <a:rPr lang="ru-RU" sz="36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История </a:t>
            </a:r>
            <a:r>
              <a:rPr lang="ru-RU" sz="32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современность</a:t>
            </a:r>
            <a:endParaRPr lang="ru-RU" sz="3600" i="1" dirty="0">
              <a:solidFill>
                <a:srgbClr val="6932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932040" y="3357562"/>
            <a:ext cx="3886274" cy="307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just">
              <a:spcBef>
                <a:spcPct val="0"/>
              </a:spcBef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января, начиная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с 1997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года,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по инициативе </a:t>
            </a:r>
            <a:r>
              <a:rPr lang="ru-RU" i="1" dirty="0" err="1">
                <a:latin typeface="Arial" pitchFamily="34" charset="0"/>
                <a:cs typeface="Arial" pitchFamily="34" charset="0"/>
              </a:rPr>
              <a:t>WWF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России отмечается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день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создания заповедной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системы. 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 descr="D:\Рабочий стол\КНИГИ ЭКО 2020\Новая папка (3)\102329949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3C2BE"/>
              </a:clrFrom>
              <a:clrTo>
                <a:srgbClr val="C3C2B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829" y="3286124"/>
            <a:ext cx="4269901" cy="331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7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7"/>
          <a:stretch>
            <a:fillRect/>
          </a:stretch>
        </p:blipFill>
        <p:spPr>
          <a:xfrm>
            <a:off x="0" y="2214554"/>
            <a:ext cx="9144000" cy="4643446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323528" y="357166"/>
            <a:ext cx="2808312" cy="37147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spc="-20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Каттанео</a:t>
            </a:r>
            <a:r>
              <a:rPr lang="ru-RU" sz="1500" b="1" i="1" spc="-20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spc="-20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М., </a:t>
            </a:r>
            <a:r>
              <a:rPr lang="ru-RU" sz="1500" b="1" i="1" spc="-20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Трифони</a:t>
            </a:r>
            <a:r>
              <a:rPr lang="ru-RU" sz="1500" b="1" i="1" spc="-20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Ж.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Самые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знаменитые заповедники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мира,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2003.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Научно-популярное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издание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 </a:t>
            </a:r>
            <a:r>
              <a:rPr lang="ru-RU" sz="1200" i="1" spc="-3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наиболее </a:t>
            </a:r>
            <a:r>
              <a:rPr lang="ru-RU" sz="1200" i="1" spc="-30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интересных заповедных местах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природы, т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е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основных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охраняемых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районах Земли, в </a:t>
            </a:r>
            <a:r>
              <a:rPr lang="ru-RU" sz="1200" i="1" spc="-3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которых сохранились </a:t>
            </a:r>
            <a:r>
              <a:rPr lang="ru-RU" sz="1200" i="1" spc="-3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следы  чего-то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называемого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Раем. Тексты  описание и фото-презентация об истории и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биоразнообразии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природных парков 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системати-зируется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по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географическому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принципу.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5940152" y="836712"/>
            <a:ext cx="2891720" cy="28558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500" b="1" i="1" spc="-20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Заповедники </a:t>
            </a:r>
            <a:r>
              <a:rPr lang="ru-RU" sz="1500" b="1" i="1" spc="-20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мира, </a:t>
            </a:r>
            <a:r>
              <a:rPr lang="ru-RU" sz="1500" b="1" i="1" spc="-20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2008.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рассказывает лишь о некоторых знаменитых заповедных территориях, расположенных на разных континентах – ведь сейчас их около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70 000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, и занимают они примерно  10 % суши.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Материалы подготовлены учёными-географами ярко, познавательно и интересно для самой широкой аудитории.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2915816" y="3673524"/>
            <a:ext cx="3013506" cy="263579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spc="-20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Самые знамениты заповедные места </a:t>
            </a:r>
            <a:r>
              <a:rPr lang="ru-RU" sz="1500" b="1" i="1" spc="-20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мира, </a:t>
            </a:r>
            <a:r>
              <a:rPr lang="ru-RU" sz="1500" b="1" i="1" spc="-20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2002</a:t>
            </a:r>
            <a:r>
              <a:rPr lang="ru-RU" sz="1500" b="1" i="1" spc="-20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lang="ru-RU" sz="1500" b="1" i="1" spc="-20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Только очутившись один на один с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природой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от нашей индустриальной уверенности не остается и следа. Но ведь Природа вдвойне прекрасна – все это живое воплощение мудрости Природы и разума Человека, взявшего первозданную природу под защиту национальных парков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3" name="Picture 5" descr="G:\!!! РАБОТА Библиотека\ФОТО работа в Библиотеке\книги выставка\IMG_20200507_134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412684"/>
            <a:ext cx="2143140" cy="2969985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G:\!!! РАБОТА Библиотека\ФОТО работа в Библиотеке\книги выставка\IMG_20200507_134929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9071" y="353343"/>
            <a:ext cx="2186995" cy="307183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G:\!!! РАБОТА Библиотека\ФОТО работа в Библиотеке\книги выставка\IMG_20200507_160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212976"/>
            <a:ext cx="2343204" cy="2908558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4"/>
          <a:stretch>
            <a:fillRect/>
          </a:stretch>
        </p:blipFill>
        <p:spPr>
          <a:xfrm>
            <a:off x="0" y="3357562"/>
            <a:ext cx="9144000" cy="35004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395536" y="357166"/>
            <a:ext cx="2880320" cy="37147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Штильмарк,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Ф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А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История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российских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заповедников,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1996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содержит обширные 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докумен-тальные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 архивные сведения по истории заповедников Российской империи РСФСР и Российской Федерации за столетний период. Это первая часть монографии «Эволюция заповедного дела в России».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4" name="Picture 2" descr="G:\!!! РАБОТА Библиотека\ФОТО работа в Библиотеке\книги выставка\IMG_20200507_133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43" y="3068960"/>
            <a:ext cx="2272906" cy="3114153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Текст 2"/>
          <p:cNvSpPr txBox="1">
            <a:spLocks/>
          </p:cNvSpPr>
          <p:nvPr/>
        </p:nvSpPr>
        <p:spPr>
          <a:xfrm>
            <a:off x="3428992" y="3573016"/>
            <a:ext cx="5286412" cy="264320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Заповедники европейской части РСФСР : </a:t>
            </a:r>
          </a:p>
          <a:p>
            <a:pPr lvl="0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[в 2 частях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], 1988–1989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Справочники из серии «Заповедники СССР» содержат данные о заповедниках севера и юга европейской части РСФСР. В очерках, написанных сотрудниками заповедников, обращается внимание на типичность или своеобразие физико-географического облика и растительного покрова каждой заповедной территории, описывается разнообразие животных (от типичных в этих зонах до редких, занесенных в Красные книги), а также особенности экологии и акклиматизированных форм. Освещается история создания заповедников, оценивается современное (соответствующее году публикации) состояние естественных экосистем и обсуждаются проблемы дальнейшего развития сети заповедников в этом регионе.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9" name="Picture 2" descr="G:\!!! РАБОТА Библиотека\ФОТО работа в Библиотеке\книги выставка\IMG_20200507_134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5" y="404664"/>
            <a:ext cx="2232248" cy="306969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G:\!!! РАБОТА Библиотека\ФОТО работа в Библиотеке\книги выставка\IMG_20200507_134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8965" y="404665"/>
            <a:ext cx="2220630" cy="306969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1"/>
          <a:stretch>
            <a:fillRect/>
          </a:stretch>
        </p:blipFill>
        <p:spPr>
          <a:xfrm>
            <a:off x="0" y="2786058"/>
            <a:ext cx="9144000" cy="40719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683568" y="357166"/>
            <a:ext cx="3459804" cy="37147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Заповедники Средней Азии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и Казахстана,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1990.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Данная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книга-справочник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из серии «Заповедники СССР» знакомит читателя с природными особенностями от жарких пустынь и  влажных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тугайных лесов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до высокогорий Памира и Тянь-Шаня. Подробно охарактеризованы состояние экосистем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                  30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заповедников, их контрастность ландшафтов, уникальный мир животных и растений с большим числом эндемиков и реликтовых видов.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4246160" y="3645024"/>
            <a:ext cx="4574312" cy="252028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Заповедники Прибалтики и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Белоруссии,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1989.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Справочник из серии «Заповедники СССР» представляет 16 заповедников зоны широколиственно-хвойных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лесов. В</a:t>
            </a:r>
            <a:r>
              <a:rPr lang="ru-RU" sz="1200" i="1" dirty="0" smtClean="0"/>
              <a:t> 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очерках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подробно рассматривается геологическое прошлое заповедников, особенности рельефа, почвенно-растительного и животного мира. Показано большое значение приморских заповедников для остановки на отдых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перелетных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промысловых птиц, гнездящихся на европейском Севере, а континентальных – для сохранения зональных широколиственных лесов и верховых болот.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4" descr="G:\!!! РАБОТА Библиотека\ФОТО работа в Библиотеке\книги выставка\IMG_20200507_134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1" y="357166"/>
            <a:ext cx="2376264" cy="311148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5" descr="G:\!!! РАБОТА Библиотека\ФОТО работа в Библиотеке\книги выставка\IMG_20200507_134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068960"/>
            <a:ext cx="2399970" cy="314743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5715016"/>
            <a:ext cx="577288" cy="7200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6"/>
          <a:stretch>
            <a:fillRect/>
          </a:stretch>
        </p:blipFill>
        <p:spPr>
          <a:xfrm>
            <a:off x="0" y="3214686"/>
            <a:ext cx="9144000" cy="36433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9AD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4716016" y="3645024"/>
            <a:ext cx="4070826" cy="207170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Дежкин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В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мире заповедной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природы,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1989.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книге рассказывается о заповедниках РСФСР,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</a:t>
            </a:r>
            <a:r>
              <a:rPr lang="ru-RU" sz="1200" i="1" dirty="0"/>
              <a:t> 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сложном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, порой драматическом пути их развития, о современном состоянии и перспективах.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Природоохранные территории поддерживают общее, начинающее хромать экологическое равновесие биосферы, поддерживают типичные ландшафты, уникальные явления природы, тысячи видов растений и животных, занимаются наукой и просвещением.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467544" y="428604"/>
            <a:ext cx="4032448" cy="342902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Колосов, 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М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Охрана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животных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России,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1989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lvl="0">
              <a:defRPr/>
            </a:pPr>
            <a:endParaRPr lang="ru-RU" sz="800" b="1" i="1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Издание, богатое цветными иллюстрациями, предназначено любителям природы и знакомит их с фауной России. Автор ведет речь о </a:t>
            </a:r>
            <a:r>
              <a:rPr lang="ru-RU" sz="1200" i="1" spc="-3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биологических основах охраны и использования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 животного мира, его составе и распространении по природным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ландшафтным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зонам. Задача заповедников и иных природоохранных территорий сохранять животных и зоны их обитания, обогащать фауну, минимизировать влияние хозяйственной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деятель-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ности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 природу.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4" descr="G:\!!! РАБОТА Библиотека\ФОТО работа в Библиотеке\книги выставка\IMG_20200507_133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613226"/>
            <a:ext cx="1922693" cy="281577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 descr="G:\!!! РАБОТА Библиотека\ФОТО работа в Библиотеке\книги выставка\IMG_20200507_161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504" y="3202771"/>
            <a:ext cx="1921416" cy="2758839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5715016"/>
            <a:ext cx="577288" cy="7200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7"/>
          <a:stretch>
            <a:fillRect/>
          </a:stretch>
        </p:blipFill>
        <p:spPr>
          <a:xfrm>
            <a:off x="0" y="3071810"/>
            <a:ext cx="9144000" cy="37861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5715016"/>
            <a:ext cx="577288" cy="7200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" name="Заголовок 1"/>
          <p:cNvSpPr>
            <a:spLocks noGrp="1"/>
          </p:cNvSpPr>
          <p:nvPr>
            <p:ph type="ctrTitle"/>
          </p:nvPr>
        </p:nvSpPr>
        <p:spPr>
          <a:xfrm>
            <a:off x="285720" y="71414"/>
            <a:ext cx="8643998" cy="228601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Сегодня в России функционируют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105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государственных природных заповедников, </a:t>
            </a:r>
            <a:b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52 национальных парка, 57 федеральных заказников, 17 федеральных памятников природы,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i="1" dirty="0" smtClean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а также более </a:t>
            </a:r>
            <a:r>
              <a:rPr lang="ru-RU" sz="14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12 000 </a:t>
            </a:r>
            <a:r>
              <a:rPr lang="ru-RU" sz="14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природных парков, заказников, памятников природы и других территорий, находящихся под защитой на региональном уровне. </a:t>
            </a:r>
            <a:br>
              <a:rPr lang="ru-RU" sz="14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Эти ценнейшие территории являются последним пристанищем для таких уникальных видов животных, как амурский тигр, дальневосточный леопард, снежный барс, </a:t>
            </a:r>
            <a:r>
              <a:rPr lang="ru-RU" sz="1400" i="1" dirty="0" err="1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даурский</a:t>
            </a:r>
            <a:r>
              <a:rPr lang="ru-RU" sz="14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журавль </a:t>
            </a:r>
            <a:br>
              <a:rPr lang="ru-RU" sz="14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и многих других.</a:t>
            </a:r>
          </a:p>
        </p:txBody>
      </p:sp>
      <p:pic>
        <p:nvPicPr>
          <p:cNvPr id="24" name="Picture 2" descr="D:\Рабочий стол\slide-8.jpg"/>
          <p:cNvPicPr>
            <a:picLocks noChangeAspect="1" noChangeArrowheads="1"/>
          </p:cNvPicPr>
          <p:nvPr/>
        </p:nvPicPr>
        <p:blipFill>
          <a:blip r:embed="rId4"/>
          <a:srcRect b="6112"/>
          <a:stretch>
            <a:fillRect/>
          </a:stretch>
        </p:blipFill>
        <p:spPr bwMode="auto">
          <a:xfrm>
            <a:off x="1428728" y="2209461"/>
            <a:ext cx="7072362" cy="443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66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6"/>
          <a:stretch>
            <a:fillRect/>
          </a:stretch>
        </p:blipFill>
        <p:spPr>
          <a:xfrm>
            <a:off x="0" y="2714620"/>
            <a:ext cx="9144000" cy="41433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5715016"/>
            <a:ext cx="577288" cy="7200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5" name="Текст 2"/>
          <p:cNvSpPr txBox="1">
            <a:spLocks/>
          </p:cNvSpPr>
          <p:nvPr/>
        </p:nvSpPr>
        <p:spPr>
          <a:xfrm>
            <a:off x="4500562" y="836712"/>
            <a:ext cx="3527822" cy="2571768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Заповедники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России,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2009.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Популярное красочное энциклопедическое издание о заповедниках России. Легкие повествовательные тексты позволяют побывать в мире заповедной природы, узнав об истории создания резервата и его сегодняшней судьбе. Перелистывая яркие профессиональные фотографии и почувствовав красоту наших заповедных гор, лесов, тундр, степей и побережий, надеемся, вам захочется стать ближе к природе и помочь заповедникам в их нелегкой борьбе за её сохранение.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6" name="Picture 2" descr="G:\!!! РАБОТА Библиотека\ФОТО работа в Библиотеке\книги выставка\IMG_20200507_160858.jpg"/>
          <p:cNvPicPr>
            <a:picLocks noChangeAspect="1" noChangeArrowheads="1"/>
          </p:cNvPicPr>
          <p:nvPr/>
        </p:nvPicPr>
        <p:blipFill>
          <a:blip r:embed="rId4" cstate="print"/>
          <a:srcRect b="3846"/>
          <a:stretch>
            <a:fillRect/>
          </a:stretch>
        </p:blipFill>
        <p:spPr bwMode="auto">
          <a:xfrm>
            <a:off x="971600" y="548680"/>
            <a:ext cx="2736304" cy="3129977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Заголовок 1"/>
          <p:cNvSpPr>
            <a:spLocks noGrp="1"/>
          </p:cNvSpPr>
          <p:nvPr>
            <p:ph type="ctrTitle"/>
          </p:nvPr>
        </p:nvSpPr>
        <p:spPr>
          <a:xfrm>
            <a:off x="1071538" y="3717032"/>
            <a:ext cx="7786742" cy="2428892"/>
          </a:xfrm>
        </p:spPr>
        <p:txBody>
          <a:bodyPr>
            <a:normAutofit/>
          </a:bodyPr>
          <a:lstStyle/>
          <a:p>
            <a:pPr fontAlgn="base"/>
            <a:r>
              <a:rPr lang="ru-RU" sz="1200" dirty="0" smtClean="0"/>
              <a:t>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В 2019 году активно шло создание новых особо охраняемых природных территорий (ООПТ) федерального значения.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основном это связано с «майским указом»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президента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принятым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в его исполнение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нацпроектом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«Экология», которыми предусмотрено создание до 2024 года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24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федеральных ООПТ и увеличение общей площади ООПТ на 5 млн га.</a:t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результате в 2019 году созданы национальные парки</a:t>
            </a:r>
            <a:r>
              <a:rPr lang="ru-RU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ru-RU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Зигальга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(Челябинская область),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Койгородский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(Республика Коми),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Самурский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(Республика Дагестан), 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Токинско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-Становой (Амурская область),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Кыталык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(Якутия).</a:t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Расширена </a:t>
            </a:r>
            <a:r>
              <a:rPr lang="ru-RU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территория национального парка 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«Земля леопарда» (Приморский край).</a:t>
            </a:r>
            <a:br>
              <a:rPr lang="ru-RU" sz="1200" i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Архангельской области создан заказник 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Двинско-Пинежский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». </a:t>
            </a:r>
            <a:endParaRPr lang="ru-RU" sz="1200" dirty="0">
              <a:solidFill>
                <a:srgbClr val="6932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8E00C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1"/>
          <a:stretch>
            <a:fillRect/>
          </a:stretch>
        </p:blipFill>
        <p:spPr>
          <a:xfrm>
            <a:off x="0" y="2786058"/>
            <a:ext cx="9144000" cy="40719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8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20" name="Текст 2"/>
          <p:cNvSpPr txBox="1">
            <a:spLocks/>
          </p:cNvSpPr>
          <p:nvPr/>
        </p:nvSpPr>
        <p:spPr>
          <a:xfrm>
            <a:off x="571472" y="357166"/>
            <a:ext cx="3500462" cy="37147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Крутыпорох,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Ф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И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Сокровища </a:t>
            </a: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Аскании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-Нова,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1972.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Посмотрев альбом, читатель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узнает,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как разнообразны животные, населяющие украинский заповедник «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Аскания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-Нова», как они привыкают к местным условиям, какие у них привычки. В альбоме можно ознакомиться с фотографиями в разделах: копытные, олени, верблюды, антилопы, козлы и  бараны, быки, страусы, летающие птицы, водоплавающие птицы. Это все удивительные обитатели природного резервата.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4286248" y="4143380"/>
            <a:ext cx="4500594" cy="371477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 err="1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Баргузинский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1973.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о заповеднике, созданном на территории Бурятии еще в 1916 году. На территории заповедника в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263 000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га произрастает свыше 600 высших растений, обитает 39 видов зверей и 230 видов птиц.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Баргузинский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 государственный природный биосферный заповедник имени К. Забелина является самым известным не только в России, но и во всех близлежащих странах. По статистике, его с удовольствием посещают граждане Казахстана, Киргизии, Монголии, Китая, Кореи и Японии. </a:t>
            </a:r>
          </a:p>
        </p:txBody>
      </p:sp>
      <p:pic>
        <p:nvPicPr>
          <p:cNvPr id="22" name="Picture 2" descr="G:\!!! РАБОТА Библиотека\ФОТО работа в Библиотеке\книги выставка\IMG_20200507_160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000372"/>
            <a:ext cx="2714644" cy="3417805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" descr="G:\!!! РАБОТА Библиотека\ФОТО работа в Библиотеке\книги выставка\IMG_20200507_161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429000"/>
            <a:ext cx="1285884" cy="1608033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5" descr="G:\!!! РАБОТА Библиотека\ФОТО работа в Библиотеке\книги выставка\IMG_20200507_134053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928670"/>
            <a:ext cx="2808879" cy="3017788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G:\!!! РАБОТА Библиотека\ФОТО работа в Библиотеке\книги выставка\IMG_20200507_134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76672"/>
            <a:ext cx="3319843" cy="348566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AD0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1472" y="357166"/>
            <a:ext cx="8064000" cy="21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ОСОБО ОХРАНЯЕМЫЕ ПРИРОДНЫЕ ТЕРРИТОРИИ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ХАНТЫ-МАНСИЙСКОГО АВТОНОМНОГО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ОКРУГА </a:t>
            </a:r>
            <a:r>
              <a:rPr lang="ru-RU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–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ЮГРЫ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327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b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2700" b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ИЗДАНИЯХ ИЗ ФОНДОВ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b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ГОСУДАРСТВЕННОЙ БИБЛИОТЕКИ </a:t>
            </a:r>
            <a:r>
              <a:rPr lang="ru-RU" sz="2700" b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ЮГРЫ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196" name="Picture 4" descr="D:\Рабочий стол\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589603"/>
            <a:ext cx="5214974" cy="391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G:\!!! РАБОТА Библиотека\ФОТО работа в Библиотеке\книги выставка\IMG_20200507_162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643182"/>
            <a:ext cx="2129274" cy="385765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7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AD0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Рабочий стол\yugra.jpg"/>
          <p:cNvPicPr>
            <a:picLocks noChangeAspect="1" noChangeArrowheads="1"/>
          </p:cNvPicPr>
          <p:nvPr/>
        </p:nvPicPr>
        <p:blipFill>
          <a:blip r:embed="rId2"/>
          <a:srcRect b="2222"/>
          <a:stretch>
            <a:fillRect/>
          </a:stretch>
        </p:blipFill>
        <p:spPr bwMode="auto">
          <a:xfrm>
            <a:off x="285720" y="285728"/>
            <a:ext cx="8643998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2852"/>
            <a:ext cx="9144000" cy="67151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43174" y="214290"/>
            <a:ext cx="6286544" cy="2062103"/>
          </a:xfrm>
          <a:prstGeom prst="rect">
            <a:avLst/>
          </a:prstGeom>
          <a:gradFill>
            <a:gsLst>
              <a:gs pos="0">
                <a:srgbClr val="9ED6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  <p:txBody>
          <a:bodyPr wrap="square">
            <a:spAutoFit/>
          </a:bodyPr>
          <a:lstStyle/>
          <a:p>
            <a:pPr algn="r"/>
            <a:r>
              <a:rPr lang="ru-RU" sz="24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 – это книга, которую надо прочитать и правильно понять. Ошибочное понимание приносит большой вред.</a:t>
            </a:r>
          </a:p>
          <a:p>
            <a:pPr algn="r"/>
            <a:r>
              <a:rPr lang="ru-RU" sz="20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Микаэл</a:t>
            </a:r>
            <a:r>
              <a:rPr lang="ru-RU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Лазаревич Налбандян</a:t>
            </a:r>
          </a:p>
          <a:p>
            <a:pPr algn="r"/>
            <a:r>
              <a:rPr lang="ru-RU" sz="16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(армянский писатель и философ</a:t>
            </a:r>
            <a:r>
              <a:rPr lang="ru-RU" sz="16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</p:txBody>
      </p:sp>
      <p:pic>
        <p:nvPicPr>
          <p:cNvPr id="9" name="Picture 2" descr="D:\Рабочий стол\книга-с-бабочкой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43780" y="1053130"/>
            <a:ext cx="2699724" cy="13043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7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AD0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85720" y="-285776"/>
            <a:ext cx="8643998" cy="3143272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В природе, как и в радуге, важен каждый   </a:t>
            </a:r>
            <a:b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        цвет, каждый звук и запах, каждое живое  </a:t>
            </a:r>
            <a:b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            существо и каждый ландшафт.</a:t>
            </a:r>
            <a:br>
              <a:rPr lang="ru-RU" sz="2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0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КРАСНАЯ КНИГА ПРИРОДЫ</a:t>
            </a:r>
            <a:endParaRPr lang="ru-RU" sz="3600" i="1" dirty="0">
              <a:solidFill>
                <a:srgbClr val="69327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3" descr="D:\Рабочий стол\jsgXbJoi1bs.jpg"/>
          <p:cNvPicPr>
            <a:picLocks noChangeAspect="1" noChangeArrowheads="1"/>
          </p:cNvPicPr>
          <p:nvPr/>
        </p:nvPicPr>
        <p:blipFill>
          <a:blip r:embed="rId2"/>
          <a:srcRect t="6777" r="10252"/>
          <a:stretch>
            <a:fillRect/>
          </a:stretch>
        </p:blipFill>
        <p:spPr bwMode="auto">
          <a:xfrm>
            <a:off x="467544" y="2177132"/>
            <a:ext cx="2357454" cy="432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059832" y="2420888"/>
            <a:ext cx="5758482" cy="4008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-1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Красная </a:t>
            </a:r>
            <a:r>
              <a:rPr kumimoji="0" lang="ru-RU" b="1" i="1" u="none" strike="noStrike" kern="1200" cap="none" spc="-1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книга </a:t>
            </a:r>
            <a:r>
              <a:rPr kumimoji="0" lang="ru-RU" i="1" u="none" strike="noStrike" kern="1200" cap="none" spc="-1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(Википедия) </a:t>
            </a:r>
            <a:r>
              <a:rPr kumimoji="0" lang="ru-RU" b="0" i="1" u="none" strike="noStrike" kern="1200" cap="none" spc="-1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– это аннотированный 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список редких и находящихся под угрозой </a:t>
            </a:r>
            <a:r>
              <a:rPr lang="ru-RU" i="1" spc="-30" dirty="0">
                <a:latin typeface="Arial" pitchFamily="34" charset="0"/>
                <a:ea typeface="+mj-ea"/>
                <a:cs typeface="Arial" pitchFamily="34" charset="0"/>
              </a:rPr>
              <a:t>исчезновения или исчезнувших животных, растений 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 грибов. </a:t>
            </a:r>
          </a:p>
          <a:p>
            <a:pPr lvl="0" algn="just">
              <a:spcBef>
                <a:spcPct val="0"/>
              </a:spcBef>
              <a:defRPr/>
            </a:pPr>
            <a:r>
              <a:rPr lang="ru-RU" i="1" dirty="0">
                <a:latin typeface="Arial" pitchFamily="34" charset="0"/>
                <a:ea typeface="+mj-ea"/>
                <a:cs typeface="Arial" pitchFamily="34" charset="0"/>
              </a:rPr>
              <a:t>Красная книга является основным документом, </a:t>
            </a:r>
            <a:r>
              <a:rPr lang="ru-RU" i="1" dirty="0" smtClean="0">
                <a:latin typeface="Arial" pitchFamily="34" charset="0"/>
                <a:ea typeface="+mj-ea"/>
                <a:cs typeface="Arial" pitchFamily="34" charset="0"/>
              </a:rPr>
              <a:t>в котором</a:t>
            </a:r>
            <a:r>
              <a:rPr lang="ru-RU" i="1" dirty="0" smtClean="0"/>
              <a:t> </a:t>
            </a:r>
            <a:r>
              <a:rPr kumimoji="0" lang="ru-RU" b="0" i="1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обобщены </a:t>
            </a:r>
            <a:r>
              <a:rPr kumimoji="0" lang="ru-RU" b="0" i="1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материалы о </a:t>
            </a:r>
            <a:r>
              <a:rPr kumimoji="0" lang="ru-RU" b="0" i="1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современном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состоянии 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редких и находящихся под угрозой исчезновения видов растений и животных, на основании которых проводится разработка научных и практических мер, направленных на их </a:t>
            </a:r>
            <a:r>
              <a:rPr kumimoji="0" lang="ru-RU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охрану, воспроизводство и рациональное </a:t>
            </a:r>
            <a:r>
              <a:rPr kumimoji="0" lang="ru-RU" b="0" i="1" u="none" strike="noStrike" kern="1200" cap="none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использование.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Дата </a:t>
            </a: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основания: </a:t>
            </a:r>
            <a:r>
              <a:rPr kumimoji="0" lang="ru-RU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1964 г.</a:t>
            </a:r>
            <a:endParaRPr kumimoji="0" lang="ru-RU" sz="33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410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5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28662" y="142852"/>
            <a:ext cx="792961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 «Юганский»</a:t>
            </a:r>
            <a:endParaRPr kumimoji="0" lang="ru-RU" sz="2500" b="0" i="1" u="sng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3203848" y="3286124"/>
            <a:ext cx="2592288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Байкалова,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С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Стрельников,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Е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Г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Стрельникова,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О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Г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Юганский заповедник,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1998.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– экскурс в историю Юганского заповедника, 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распо-ложенного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междуречье Оби и Иртыша на Западно-Сибирской низменности, а также рассказ о растительном и животном мире заповедника.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5796136" y="857232"/>
            <a:ext cx="2919268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Стрельников,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Е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Г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Стрельникова,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О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Г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Божелесье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1998.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– фотоальбом дарит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публицис-тическое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повествование и красочные фотографии для желающих увидеть удивительный мир заповедной северной природы. Данное путешествие по Юганскому заповеднику адресовано краеведам, туристам, ученым и учителям, школьникам и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всем,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кто любит природу.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500034" y="500042"/>
            <a:ext cx="2714644" cy="364333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Переясловец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М. Заповедник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«Юганский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»,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2001.</a:t>
            </a:r>
          </a:p>
          <a:p>
            <a:pPr marL="342900" lvl="0" indent="-342900" algn="just">
              <a:buFont typeface="Arial" pitchFamily="34" charset="0"/>
              <a:buChar char="•"/>
              <a:defRPr/>
            </a:pPr>
            <a:endParaRPr lang="ru-RU" sz="1050" dirty="0" smtClean="0">
              <a:latin typeface="Monotype Corsiva" pitchFamily="66" charset="0"/>
            </a:endParaRPr>
          </a:p>
          <a:p>
            <a:pPr lvl="0" algn="just">
              <a:defRPr/>
            </a:pPr>
            <a:r>
              <a:rPr lang="ru-RU" sz="1200" i="1" spc="-1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Книга-фотоальбом – презентация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заповедных красот и загадок заповедного уголка Сибири через призму изучения флоры,  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орнито-фауны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териофауны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, мира грызунов, мелких и крупных хищников, а также через 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инте-ресные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подходы в организации экологического просвещения населения.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8" name="Picture 2" descr="G:\!!! РАБОТА Библиотека\ФОТО работа в Библиотеке\книги выставка\IMG_20200507_163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1"/>
            <a:ext cx="1909555" cy="2500329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G:\!!! РАБОТА Библиотека\ФОТО работа в Библиотеке\книги выставка\IMG_20200507_163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927769"/>
            <a:ext cx="1714512" cy="2286917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G:\!!! РАБОТА Библиотека\ФОТО работа в Библиотеке\книги выставка\IMG_20200507_165002_STERE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9988" y="3446925"/>
            <a:ext cx="1749005" cy="257174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28662" y="142852"/>
            <a:ext cx="792961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 «Малая Сосьва»</a:t>
            </a:r>
            <a:endParaRPr kumimoji="0" lang="ru-RU" sz="2500" b="0" i="1" u="sng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428596" y="500042"/>
            <a:ext cx="2415212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Васин, А. М., 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Васина, А. Л. 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«Малая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Сосьва,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2000.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9327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Фотоальбом</a:t>
            </a:r>
            <a:r>
              <a:rPr kumimoji="0" lang="ru-RU" sz="1100" b="0" i="1" u="none" strike="noStrike" kern="1200" cap="none" spc="0" normalizeH="0" noProof="0" dirty="0" smtClean="0">
                <a:ln>
                  <a:noFill/>
                </a:ln>
                <a:solidFill>
                  <a:srgbClr val="69327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художественная </a:t>
            </a:r>
            <a:r>
              <a:rPr kumimoji="0" lang="ru-RU" sz="1100" b="0" i="1" u="none" strike="noStrike" kern="1200" cap="none" spc="0" normalizeH="0" noProof="0" dirty="0" smtClean="0">
                <a:ln>
                  <a:noFill/>
                </a:ln>
                <a:solidFill>
                  <a:srgbClr val="69327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презентация </a:t>
            </a:r>
            <a:r>
              <a:rPr kumimoji="0" lang="ru-RU" sz="1100" b="0" i="1" u="none" strike="noStrike" kern="1200" cap="none" spc="0" normalizeH="0" noProof="0" dirty="0" smtClean="0">
                <a:ln>
                  <a:noFill/>
                </a:ln>
                <a:solidFill>
                  <a:srgbClr val="69327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Государственного природного заповедника, а также увлекательный рассказ специалистов о животном и растительном мире, фенологии Кондо-Сосьвинского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kumimoji="0" lang="ru-RU" sz="1100" b="0" i="1" u="none" strike="noStrike" kern="1200" cap="none" spc="0" normalizeH="0" noProof="0" dirty="0" err="1" smtClean="0">
                <a:ln>
                  <a:noFill/>
                </a:ln>
                <a:solidFill>
                  <a:srgbClr val="69327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риобья</a:t>
            </a:r>
            <a:r>
              <a:rPr kumimoji="0" lang="ru-RU" sz="1100" b="0" i="1" u="none" strike="noStrike" kern="1200" cap="none" spc="0" normalizeH="0" noProof="0" dirty="0" smtClean="0">
                <a:ln>
                  <a:noFill/>
                </a:ln>
                <a:solidFill>
                  <a:srgbClr val="69327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представление опыта эколого-просветительской деятельности на ООПТ.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6156176" y="857232"/>
            <a:ext cx="2592288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Васин, А. М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500" b="1" i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«Малая Сосьва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»,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2000.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о судьбе и задачах государственного заповедника в Тюменской области, о научных наблюдениях и о  природных условиях, растительном и животном мире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Кондо-Сосьвинских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просторов заповедника, а также о мероприятиях по пропаганде природоохранных знаний.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3214678" y="3071810"/>
            <a:ext cx="2869490" cy="321471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Государственный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природный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«Малая Сосьва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»,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2006.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Яркий красочный альбом является презентацией и летописью истории,  посвященной 30-летию заповедника «Малая Сосьва». Представлен долгий путь и немалые достижения заповедника, как природоохранного, научно-исследовательского, эколого-просветительского учреждения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lvl="0" algn="just"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Интересная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основная задача заповедника </a:t>
            </a:r>
            <a:r>
              <a:rPr lang="ru-RU" sz="11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сохранение, изучение и </a:t>
            </a:r>
            <a:r>
              <a:rPr lang="ru-RU" sz="1100" i="1" spc="-2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восстановление популяции аборигенного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западносибирского речного бобра.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7" name="Picture 2" descr="G:\!!! РАБОТА Библиотека\ФОТО работа в Библиотеке\книги выставка\IMG_20200507_163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070920"/>
            <a:ext cx="1500198" cy="199311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G:\!!! РАБОТА Библиотека\ФОТО работа в Библиотеке\книги выставка\IMG_20200507_163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479456"/>
            <a:ext cx="2071702" cy="280331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G:\!!! РАБОТА Библиотека\ФОТО работа в Библиотеке\книги выставка\IMG_20200507_164412_STERE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785794"/>
            <a:ext cx="2578847" cy="2214578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28662" y="142852"/>
            <a:ext cx="792961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Научно-популярные издания </a:t>
            </a: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(журналы)</a:t>
            </a:r>
            <a:endParaRPr kumimoji="0" lang="ru-RU" sz="2500" b="0" i="1" u="sng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66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642910" y="4214818"/>
            <a:ext cx="3786214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Тарханова, А. Ф. </a:t>
            </a:r>
          </a:p>
          <a:p>
            <a:pPr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Тропой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бескорыстной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любви,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2010.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книге рассказывается о людях, работающих в особо охраняемых природных территориях (ООПТ)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Югры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О тех, кто живёт, трудится в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двух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заповедниках,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семи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заказниках,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трех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природных парках,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девяти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памятниках природы автономного округа и для нас с вами сохраняет среду жизни человечества и его здоровья, природные ресурсы.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788024" y="861792"/>
            <a:ext cx="4070255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Беловол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Л. 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вами навсегда, ваш </a:t>
            </a: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Сташкевич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2018.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Литературно-публицистическое издание, посвященное жизни и творчеству Л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Ф.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Сташкевича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– заслуженного эколога Российской Федерации, фотохудожника, руководителя Природного парка «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Кондинские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озера». Адресована книга тем, кого волнуют проблемы живой природы, кто выбирает для себя профессию и кому интересна история нашего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Отечества.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5362" name="Picture 2" descr="G:\!!! РАБОТА Библиотека\ФОТО работа в Библиотеке\книги выставка\IMG_20200507_164707_STERE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413" y="908720"/>
            <a:ext cx="2130030" cy="3132397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G:\!!! РАБОТА Библиотека\ФОТО работа в Библиотеке\книги выставка\IMG_20200507_134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852936"/>
            <a:ext cx="2214578" cy="3085595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28662" y="142852"/>
            <a:ext cx="792961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Природный парк «</a:t>
            </a:r>
            <a:r>
              <a:rPr lang="ru-RU" sz="2500" b="1" i="1" u="sng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Кондинские</a:t>
            </a: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озёра»</a:t>
            </a:r>
            <a:endParaRPr kumimoji="0" lang="ru-RU" sz="2500" b="0" i="1" u="sng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500034" y="642918"/>
            <a:ext cx="2643206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Сташкевич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Л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Ф.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Природный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парк «</a:t>
            </a:r>
            <a:r>
              <a:rPr lang="ru-RU" sz="1500" b="1" i="1" dirty="0" err="1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Кондинские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озёра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»,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2012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Рассмотрены природные условия и ресурсы территории парка в верховьях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реки Конды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, даны </a:t>
            </a:r>
            <a:r>
              <a:rPr lang="ru-RU" sz="1100" i="1" spc="-1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характеристика созданной системы </a:t>
            </a:r>
            <a:r>
              <a:rPr lang="ru-RU" sz="11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мониторинга, описание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раститель-ности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 фауны Парка, 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экологи-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ческого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состояния природных сред в условиях функционирования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нефтедобывающего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комплекса и рекреационной деятельности.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5786446" y="642918"/>
            <a:ext cx="3071834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Сташкевич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Л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Ф.</a:t>
            </a:r>
          </a:p>
          <a:p>
            <a:pPr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Природный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парк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«</a:t>
            </a:r>
            <a:r>
              <a:rPr lang="ru-RU" sz="1500" b="1" i="1" dirty="0" err="1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Кондинские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озёра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»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(дополнение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монографии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),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2012</a:t>
            </a:r>
          </a:p>
          <a:p>
            <a:pPr marL="342900" lvl="0" indent="-342900" algn="just">
              <a:buFont typeface="Arial" pitchFamily="34" charset="0"/>
              <a:buChar char="•"/>
              <a:defRPr/>
            </a:pPr>
            <a:endParaRPr lang="ru-RU" sz="1000" dirty="0" smtClean="0">
              <a:latin typeface="Monotype Corsiva" pitchFamily="66" charset="0"/>
            </a:endParaRPr>
          </a:p>
          <a:p>
            <a:pPr lvl="0" algn="just"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Визуальное представление природного парка и деятельности сотрудников по её сбережению в условиях ограниченного природопользования. Радуга цветов природы в авторских фотографиях, а в одухотворенности людей, заботящихся о природе, надежда на спасение Северного Зауралья.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2987824" y="3714752"/>
            <a:ext cx="2798622" cy="236972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Тарханова,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Ф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Беспалова,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Т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Л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Природный парк «</a:t>
            </a:r>
            <a:r>
              <a:rPr lang="ru-RU" sz="1500" b="1" i="1" dirty="0" err="1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Кондинские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озёра».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повествует об опыте сотрудничества коллектива Парка с тюменскими учеными по организации системы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экомониторинга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– контроля за состоянием  природного комплекса и возможными его изменениями.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3314" name="Picture 2" descr="G:\!!! РАБОТА Библиотека\ФОТО работа в Библиотеке\книги выставка\IMG_20200507_163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487521"/>
            <a:ext cx="2000264" cy="2727561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 descr="G:\!!! РАБОТА Библиотека\ФОТО работа в Библиотеке\книги выставка\IMG_20200507_163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1" y="3486769"/>
            <a:ext cx="1928827" cy="2597706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 descr="G:\!!! РАБОТА Библиотека\ФОТО работа в Библиотеке\книги выставка\IMG_20200507_1637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8337" y="755623"/>
            <a:ext cx="1798697" cy="2662586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28662" y="142852"/>
            <a:ext cx="792961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Природный парк «Самаровский чугас»</a:t>
            </a:r>
            <a:endParaRPr kumimoji="0" lang="ru-RU" sz="2500" b="0" i="1" u="sng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9AD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395536" y="642918"/>
            <a:ext cx="2304256" cy="32861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Гордеев,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Ю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И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Самаровский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чугас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–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остров древних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кедров,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1998.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рассказывает о памятнике природы «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Ханты-Мансийские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холмы» на островке первозданной природы в черте города. О наблюдениях за сезонными изменениями природы в любое время года интересно почитать и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учителям,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 юным натуралистам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843808" y="4143380"/>
            <a:ext cx="3643338" cy="271462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Материалы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научно-практических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конференций,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2007, 2008, 2011.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изданиях приведены доклады конференций и материалы практических исследований: о значении особо охраняемых природных территорий для сохранения ландшафтного и биологического разнообразия, о результатах научных исследований,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экообразования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и просвещения, развития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экотуризма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на территории ООПТ.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6429388" y="785794"/>
            <a:ext cx="2357454" cy="3429024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Флора и фауна природного парка «Самаровский чугас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»,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2005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Монография о растительном и животном мире на территории парка представляет серию книг. В книге «Орнитофауна» рассказывается о пернатых обитателях, в том числе охраняемых и сохраняемых редких видах, занесенных в Красную книгу.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4338" name="Picture 2" descr="G:\!!! РАБОТА Библиотека\ФОТО работа в Библиотеке\книги выставка\IMG_20200507_164542_STERE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785794"/>
            <a:ext cx="1424926" cy="200097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3" descr="G:\!!! РАБОТА Библиотека\ФОТО работа в Библиотеке\книги выставка\IMG_20200507_164834_STERE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2000240"/>
            <a:ext cx="1396563" cy="2007851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G:\!!! РАБОТА Библиотека\ФОТО работа в Библиотеке\книги выставка\IMG_20200507_1652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647" y="3628212"/>
            <a:ext cx="1558034" cy="2214578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5" descr="G:\!!! РАБОТА Библиотека\ФОТО работа в Библиотеке\книги выставка\IMG_20200507_1653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3432" y="3741675"/>
            <a:ext cx="1529365" cy="212759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3" name="Picture 7" descr="G:\!!! РАБОТА Библиотека\ФОТО работа в Библиотеке\книги выставка\IMG_20200507_1617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785794"/>
            <a:ext cx="1415050" cy="2007851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28662" y="142852"/>
            <a:ext cx="792961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Заказник «</a:t>
            </a:r>
            <a:r>
              <a:rPr lang="ru-RU" sz="2500" b="1" i="1" u="sng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Елизаровский</a:t>
            </a: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kumimoji="0" lang="ru-RU" sz="2500" b="0" i="1" u="sng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6156176" y="1000108"/>
            <a:ext cx="2487790" cy="392909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Тарханов,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Лоси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спешат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домой,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1995.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Фотоальбом о Государственном заказнике «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Елизаровский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». В пойме левобережья Оби создан заказник площадью 76,6 тыс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га с</a:t>
            </a:r>
            <a:r>
              <a:rPr lang="ru-RU" sz="1100" i="1" dirty="0"/>
              <a:t> 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целью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восстановления и воспроизводства диких зверей и птиц, ценных промысловых рыб, редких видов растений, сбережению пернатых и зверей, занесённых в Красную книгу России и мирового сообщества. Только лось через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соргу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и топь проходит… Люди там – не только хозяйственники, но и хранители природных законов, смелые и благородные.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0245" name="Picture 5" descr="D:\Рабочий стол\зак Елизаровский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000108"/>
            <a:ext cx="5467143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G:\!!! РАБОТА Библиотека\ФОТО работа в Библиотеке\книги выставка\IMG_20200507_1654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395117"/>
            <a:ext cx="2905875" cy="3819965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933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848"/>
            <a:ext cx="9144000" cy="6469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928662" y="142852"/>
            <a:ext cx="792961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ru-RU" sz="2500" b="1" i="1" u="sng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Издания для творческого изучения природы с детьми</a:t>
            </a:r>
            <a:endParaRPr kumimoji="0" lang="ru-RU" sz="2500" b="0" i="1" u="sng" strike="noStrike" kern="1200" cap="none" spc="0" normalizeH="0" baseline="0" noProof="0" dirty="0">
              <a:ln>
                <a:noFill/>
              </a:ln>
              <a:solidFill>
                <a:srgbClr val="69327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5724128" y="714356"/>
            <a:ext cx="3062714" cy="30003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Сикорская,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П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Кушникова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И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Экологическое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сафари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на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воздушном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шаре, 2003.</a:t>
            </a:r>
            <a:endParaRPr lang="ru-RU" sz="1500" b="1" i="1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spc="-1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предназначена для дополнительного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экообразования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учащихся 7-9-х классов и даёт представление об основных экологических проблемах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ХМАО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- Югры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, практически исследуемых во время экологических экспедиций. Книга помогает детям получать первичные навыки определения качества среды обитания.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642910" y="4149080"/>
            <a:ext cx="4857784" cy="221457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Сикорская,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П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Кушникова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И.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Экологическая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экспедиция на воздушном шаре в заповедные места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Югры, 2004.</a:t>
            </a:r>
            <a:endParaRPr lang="ru-RU" sz="1500" b="1" i="1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Издание состоит их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трех 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книг, посвящённых заповедным местам </a:t>
            </a:r>
            <a:r>
              <a:rPr lang="ru-RU" sz="11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ХМАО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- Югры</a:t>
            </a:r>
            <a:r>
              <a:rPr lang="ru-RU" sz="11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Первая книга «Готовимся к экспедиции» помогает учащимся и педагогам изучить историю заповедного дела в мире и в России, историю и механику воздухоплавания, знакомит с правилами безопасности в полете и поведения в заповедниках.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6386" name="Picture 2" descr="G:\!!! РАБОТА Библиотека\ФОТО работа в Библиотеке\книги выставка\IMG_20200507_165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85860"/>
            <a:ext cx="2000264" cy="267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G:\!!! РАБОТА Библиотека\ФОТО работа в Библиотеке\книги выставка\IMG_20200507_165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822475"/>
            <a:ext cx="2044215" cy="271464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6388" name="Picture 4" descr="G:\!!! РАБОТА Библиотека\ФОТО работа в Библиотеке\книги выставка\IMG_20200507_165626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278172"/>
            <a:ext cx="2028719" cy="2687575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5" descr="G:\!!! РАБОТА Библиотека\ФОТО работа в Библиотеке\книги выставка\IMG_20200507_165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786190"/>
            <a:ext cx="1938891" cy="250033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86"/>
            <a:ext cx="9144000" cy="6469614"/>
          </a:xfrm>
          <a:prstGeom prst="rect">
            <a:avLst/>
          </a:prstGeom>
        </p:spPr>
      </p:pic>
      <p:pic>
        <p:nvPicPr>
          <p:cNvPr id="5122" name="Picture 2" descr="D:\Рабочий стол\0901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643998" cy="6429420"/>
          </a:xfrm>
          <a:prstGeom prst="rect">
            <a:avLst/>
          </a:prstGeom>
          <a:noFill/>
        </p:spPr>
      </p:pic>
      <p:pic>
        <p:nvPicPr>
          <p:cNvPr id="9" name="Picture 2" descr="D:\Рабочий стол\книга-с-бабочкой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907432"/>
            <a:ext cx="3643338" cy="1631808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8E0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7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AD0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579966" y="1353588"/>
            <a:ext cx="8064000" cy="3218420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ru-RU" sz="4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Читайте вместе с нами!</a:t>
            </a:r>
            <a:r>
              <a:rPr lang="ru-RU" sz="4800" b="1" i="1" dirty="0" smtClean="0">
                <a:latin typeface="Monotype Corsiva" pitchFamily="66" charset="0"/>
              </a:rPr>
              <a:t/>
            </a:r>
            <a:br>
              <a:rPr lang="ru-RU" sz="4800" b="1" i="1" dirty="0" smtClean="0">
                <a:latin typeface="Monotype Corsiva" pitchFamily="66" charset="0"/>
              </a:rPr>
            </a:br>
            <a:r>
              <a:rPr lang="ru-RU" sz="4000" b="1" i="1" dirty="0" smtClean="0">
                <a:latin typeface="Monotype Corsiva" pitchFamily="66" charset="0"/>
              </a:rPr>
              <a:t/>
            </a:r>
            <a:br>
              <a:rPr lang="ru-RU" sz="4000" b="1" i="1" dirty="0" smtClean="0"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Всегда Ваша – </a:t>
            </a:r>
            <a:br>
              <a:rPr lang="ru-RU" sz="2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Государственная библиотека </a:t>
            </a:r>
            <a:r>
              <a:rPr lang="ru-RU" sz="2800" b="1" i="1" dirty="0" err="1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Югры</a:t>
            </a:r>
            <a:r>
              <a:rPr lang="ru-RU" sz="2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Приходите: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 г. Ханты-Мансийск, ул. Мира, 2</a:t>
            </a:r>
            <a:b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Звоните: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 8 (3467) 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32-26-53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33-35-98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33-56-90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Пишите: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ugra@okrlib.ru</a:t>
            </a:r>
            <a:br>
              <a:rPr lang="en-US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Заходите: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www.okrlib.ru</a:t>
            </a:r>
            <a:r>
              <a:rPr lang="ru-RU" sz="2000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solidFill>
                <a:srgbClr val="69327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Рабочий стол\книга-с-бабочкой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743488"/>
            <a:ext cx="4402126" cy="197166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>
            <a:fillRect/>
          </a:stretch>
        </p:blipFill>
        <p:spPr>
          <a:xfrm>
            <a:off x="131416" y="1853943"/>
            <a:ext cx="7632233" cy="49713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8E0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285728"/>
            <a:ext cx="8643998" cy="6429420"/>
          </a:xfrm>
          <a:prstGeom prst="rect">
            <a:avLst/>
          </a:prstGeom>
          <a:noFill/>
          <a:ln w="38100">
            <a:solidFill>
              <a:srgbClr val="9ED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6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589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8F8F"/>
              </a:gs>
              <a:gs pos="31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285728"/>
            <a:ext cx="6000792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октябре 1948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года создан Международный союз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охраны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природы (</a:t>
            </a:r>
            <a:r>
              <a:rPr lang="ru-RU" sz="13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МСОП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),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одной из задач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которого </a:t>
            </a:r>
            <a:r>
              <a:rPr lang="ru-RU" sz="1300" i="1" dirty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создать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перечень видов, находящихся на грани вымирания. Специальная комиссия начала работать над ней с 1949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года,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но лишь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 1963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году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было готово первое издание справочника</a:t>
            </a:r>
            <a:r>
              <a:rPr lang="ru-RU" sz="1400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</a:t>
            </a:r>
            <a:r>
              <a:rPr lang="ru-RU" sz="14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который был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назван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Красной книгой. Она имела небольшой тираж и рассылалась только ученым и некоторым политикам.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Она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была похожа на календарь со сменными страницами.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содержала информацию о 312 видах птиц и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211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видах 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млекопитающих. Со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временем появлялась новая информация, поэтому владельцам книг периодически высылались обновленные страницы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r>
              <a:rPr lang="ru-RU" sz="14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sz="14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indent="271463" algn="just"/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Второе издание содержало три тома и вышло в 1966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году.</a:t>
            </a:r>
            <a:r>
              <a:rPr lang="ru-RU" sz="20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список адресатов Красной книги добавились природоохранные организации. Впервые появилась информация о рептилиях (119 видах) и амфибиях.</a:t>
            </a:r>
          </a:p>
          <a:p>
            <a:pPr indent="271463" algn="just"/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Третье издание увидело свет в 1972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году.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нем было упомянуто более 1200 видов животных. Теперь информация о каждом из них была разбита на несколько разделов. В первом давалось описание вида и его современное состояние, а далее численность вида, его ареал обитания, предпринимаемые меры по охране вида.</a:t>
            </a:r>
          </a:p>
          <a:p>
            <a:pPr indent="271463" algn="just"/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Последним типовым изданием считается Красная книга, вышедшая в 1978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году.</a:t>
            </a:r>
            <a:r>
              <a:rPr lang="ru-RU" sz="16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ней некоторые страницы окрашены в зеленый цвет. Это те виды, чью численность удалось восстановить до безопасного значения. С тех пор работа над книгой продолжается, в ней регулярно появляются новые страницы, но структура книги остается неизменной.</a:t>
            </a:r>
            <a:r>
              <a:rPr lang="ru-RU" sz="1300" dirty="0" smtClean="0"/>
              <a:t> </a:t>
            </a:r>
          </a:p>
          <a:p>
            <a:pPr indent="271463" algn="just"/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Последнее 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издание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 Красной книги России датировано 2017 годом</a:t>
            </a:r>
            <a:r>
              <a:rPr lang="ru-RU" sz="14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Она содержит порядка 860 страниц, на которых описаны более 430 видов животных и растений.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2" name="Picture 2" descr="D:\Рабочий стол\Животные Красной книги.png"/>
          <p:cNvPicPr>
            <a:picLocks noChangeAspect="1" noChangeArrowheads="1"/>
          </p:cNvPicPr>
          <p:nvPr/>
        </p:nvPicPr>
        <p:blipFill>
          <a:blip r:embed="rId4"/>
          <a:srcRect l="7031" t="6250" r="54297" b="21874"/>
          <a:stretch>
            <a:fillRect/>
          </a:stretch>
        </p:blipFill>
        <p:spPr bwMode="auto">
          <a:xfrm>
            <a:off x="6572264" y="285728"/>
            <a:ext cx="2143140" cy="2987408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572264" y="3263816"/>
            <a:ext cx="2176200" cy="218521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i="1" u="sng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Важно</a:t>
            </a:r>
            <a:r>
              <a:rPr lang="ru-RU" sz="1400" b="1" i="1" u="sng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!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Международная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издана в 1963 году и хранится в </a:t>
            </a:r>
            <a:r>
              <a:rPr lang="ru-RU" sz="1200" i="1" spc="-2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швейцарском городе </a:t>
            </a:r>
            <a:r>
              <a:rPr lang="ru-RU" sz="1200" i="1" spc="-20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Морхе</a:t>
            </a:r>
            <a:r>
              <a:rPr lang="ru-RU" sz="1200" i="1" spc="-2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just"/>
            <a:r>
              <a:rPr lang="ru-RU" sz="1400" b="1" i="1" u="sng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Важно!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cs typeface="Arial" pitchFamily="34" charset="0"/>
              </a:rPr>
              <a:t>Международная Красная книга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не является </a:t>
            </a:r>
            <a:r>
              <a:rPr lang="ru-RU" sz="1200" i="1" spc="-1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юридическим документом </a:t>
            </a:r>
            <a:r>
              <a:rPr lang="ru-RU" sz="1200" i="1" spc="-1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–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это справочник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содержа-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щий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самые общие рекомендации по охране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6"/>
          <a:stretch>
            <a:fillRect/>
          </a:stretch>
        </p:blipFill>
        <p:spPr>
          <a:xfrm flipH="1">
            <a:off x="0" y="3214686"/>
            <a:ext cx="9144000" cy="36433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028426" y="3140968"/>
            <a:ext cx="4071966" cy="2786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lvl="0" algn="just">
              <a:defRPr/>
            </a:pPr>
            <a:r>
              <a:rPr lang="ru-RU" sz="13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</a:t>
            </a:r>
            <a:r>
              <a:rPr lang="ru-RU" sz="13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РСФСР : </a:t>
            </a:r>
            <a:r>
              <a:rPr lang="ru-RU" sz="13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животные,</a:t>
            </a:r>
            <a:r>
              <a:rPr lang="ru-RU" sz="13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1983. </a:t>
            </a:r>
            <a:endParaRPr lang="ru-RU" sz="13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defRPr/>
            </a:pPr>
            <a:r>
              <a:rPr lang="ru-RU" sz="13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РСФСР </a:t>
            </a:r>
            <a:r>
              <a:rPr lang="ru-RU" sz="1300" b="1" i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 растения</a:t>
            </a:r>
            <a:r>
              <a:rPr lang="ru-RU" sz="1300" b="1" i="1" spc="-10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300" b="1" i="1" spc="-10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1988. </a:t>
            </a:r>
            <a:endParaRPr lang="ru-RU" sz="13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defRPr/>
            </a:pPr>
            <a:endParaRPr lang="ru-RU" sz="600" b="1" i="1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R="0" lvl="0" indent="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РСФСР подготовлена Главным управлением охотничьего хозяйства и заповедников при Совете Министров РСФСР в соответствии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со ст. 26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Закона об охране и </a:t>
            </a:r>
            <a:r>
              <a:rPr lang="ru-RU" sz="1300" i="1" spc="-2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использовании животного мира. Данные издания –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результат коллективной работы различных </a:t>
            </a:r>
            <a:r>
              <a:rPr lang="ru-RU" sz="1300" i="1" spc="-20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научно-исследовательских и учебных учреждений.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первую Красную книгу РСФСР вошло 247 видов и подвидов животных.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500034" y="571480"/>
            <a:ext cx="321471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Первая «</a:t>
            </a:r>
            <a:r>
              <a:rPr lang="ru-RU" sz="1200" b="1" i="1" u="sng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СССР»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была издана в 1978 году. В ней были перечислены животные и растения, которые могут безвозвратно исчезнуть.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21506" name="Picture 2" descr="G:\!!! РАБОТА Библиотека\ФОТО работа в Библиотеке\книги выставка\IMG_20200507_140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5" y="332656"/>
            <a:ext cx="1781746" cy="278380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 descr="G:\!!! РАБОТА Библиотека\ФОТО работа в Библиотеке\книги выставка\IMG_20200507_140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32656"/>
            <a:ext cx="1827545" cy="278380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D:\Рабочий стол\screen3.jpg"/>
          <p:cNvPicPr>
            <a:picLocks noChangeAspect="1" noChangeArrowheads="1"/>
          </p:cNvPicPr>
          <p:nvPr/>
        </p:nvPicPr>
        <p:blipFill>
          <a:blip r:embed="rId5"/>
          <a:srcRect l="44898" t="7128" r="4565" b="4980"/>
          <a:stretch>
            <a:fillRect/>
          </a:stretch>
        </p:blipFill>
        <p:spPr bwMode="auto">
          <a:xfrm>
            <a:off x="571472" y="1664792"/>
            <a:ext cx="3214710" cy="419310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538" y="2214554"/>
            <a:ext cx="9144000" cy="6469614"/>
          </a:xfrm>
          <a:prstGeom prst="rect">
            <a:avLst/>
          </a:prstGeom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6084168" y="436492"/>
            <a:ext cx="2664296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500" b="1" i="1" dirty="0" err="1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Скалдина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О. В.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книга.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Растения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России,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2013.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Растения, внесенные в эту книгу находятся под угрозой полного вымирания.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 страниц книги вы узнаете почему исчезают растения, можно ли их спасти, а также вас ждут </a:t>
            </a:r>
            <a:r>
              <a:rPr lang="ru-RU" sz="1200" i="1" spc="-20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удивительные </a:t>
            </a:r>
            <a:r>
              <a:rPr lang="ru-RU" sz="1200" i="1" spc="-2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иллюстрированные </a:t>
            </a:r>
            <a:r>
              <a:rPr lang="ru-RU" sz="1200" i="1" spc="-20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истории об уникальных творениях </a:t>
            </a:r>
            <a:r>
              <a:rPr lang="ru-RU" sz="12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природы. 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6"/>
          <a:stretch>
            <a:fillRect/>
          </a:stretch>
        </p:blipFill>
        <p:spPr>
          <a:xfrm flipH="1">
            <a:off x="0" y="3214686"/>
            <a:ext cx="9144000" cy="3643314"/>
          </a:xfrm>
          <a:prstGeom prst="rect">
            <a:avLst/>
          </a:prstGeom>
        </p:spPr>
      </p:pic>
      <p:pic>
        <p:nvPicPr>
          <p:cNvPr id="18" name="Picture 2" descr="G:\!!! РАБОТА Библиотека\ФОТО работа в Библиотеке\книги выставка\IMG_20200507_140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617" y="3748011"/>
            <a:ext cx="2004175" cy="260982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G:\!!! РАБОТА Библиотека\ФОТО работа в Библиотеке\книги выставка\IMG_20200507_14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57166"/>
            <a:ext cx="1968229" cy="263747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G:\!!! РАБОТА Библиотека\ФОТО работа в Библиотеке\книги выставка\IMG_20200507_1408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658" y="3748011"/>
            <a:ext cx="1975702" cy="2571641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3275856" y="3358702"/>
            <a:ext cx="2520280" cy="280660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1500" b="1" i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Скалдина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О. В.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книга. Птицы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России,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2013. </a:t>
            </a:r>
          </a:p>
          <a:p>
            <a:pPr marR="0" lvl="0" indent="177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latin typeface="Monotype Corsiva" pitchFamily="66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Красную книгу России занесено 123 вида птиц, т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е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. под угрозой исчезновения находится каждый шестой вид России. Книга полезна детям </a:t>
            </a:r>
            <a:r>
              <a:rPr lang="ru-RU" sz="1200" i="1" spc="-30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среднего и старшего школьного возраста, студентам,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учителям и путешественникам,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всем,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кто увлекается птицами.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539552" y="428604"/>
            <a:ext cx="2664296" cy="31432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Скалдина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О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В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книга. 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Растения России,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2011.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популярном издании собрана важная информация о наиболее интересных представителях фауны нашей страны, которым грозит опасность исчезновения, их распространении, внешнем </a:t>
            </a:r>
            <a:r>
              <a:rPr lang="ru-RU" sz="1200" i="1" spc="-30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виде, биологии. Яркие фотографии </a:t>
            </a:r>
            <a:r>
              <a:rPr lang="ru-RU" sz="1200" i="1" spc="-30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 увлекательные статьи помогут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ближе узнать о жизни и привычках растений, угрозах братьям нашим меньшим.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9AD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6171482" y="500042"/>
            <a:ext cx="2648990" cy="342902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Зеленая книга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Сибири, 1996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</a:p>
          <a:p>
            <a:pPr lvl="0" algn="just">
              <a:defRPr/>
            </a:pPr>
            <a:endParaRPr lang="ru-RU" sz="6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книге описываются принципы выделения и паспортизации редких и нуждающихся в охране растительных сообществ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(на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примере создания условий для их произрастания в Центральном Сибирском ботаническом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саду).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Практическая научная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деятель-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ность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проводилась совместно с Российским фондом 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фундамен-тальных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исследований.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458" name="Picture 2" descr="G:\!!! РАБОТА Библиотека\ФОТО работа в Библиотеке\книги выставка\IMG_20200507_161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662106"/>
            <a:ext cx="1857388" cy="2644975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G:\!!! РАБОТА Библиотека\ФОТО работа в Библиотеке\книги выставка\IMG_20200507_161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7185" y="599298"/>
            <a:ext cx="1687889" cy="2613678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G:\!!! РАБОТА Библиотека\ФОТО работа в Библиотеке\книги выставка\IMG_20200507_160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786190"/>
            <a:ext cx="1896242" cy="250033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22" name="Текст 2"/>
          <p:cNvSpPr txBox="1">
            <a:spLocks/>
          </p:cNvSpPr>
          <p:nvPr/>
        </p:nvSpPr>
        <p:spPr>
          <a:xfrm>
            <a:off x="3059832" y="3546688"/>
            <a:ext cx="2808312" cy="29786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Редкие и исчезающие животные: по страницам Красной книги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СССР,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1987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lvl="0">
              <a:defRPr/>
            </a:pPr>
            <a:endParaRPr lang="ru-RU" sz="600" b="1" i="1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Справочное издание, в котором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можно узнать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 жизни редких и исчезающих позвоночных животных нашей страны, их повадках, характерных особенностях, об угрожающих им опасностях и тех мерах, которые предпринимаются для их спасения. Книга полезна для широкого круга читателей.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>
            <a:off x="395536" y="332656"/>
            <a:ext cx="2703814" cy="342902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Лукашанец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Д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А.,</a:t>
            </a:r>
          </a:p>
          <a:p>
            <a:pPr lvl="0" algn="just">
              <a:defRPr/>
            </a:pPr>
            <a:r>
              <a:rPr lang="ru-RU" sz="1500" b="1" i="1" dirty="0" err="1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Скалдина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О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В.</a:t>
            </a: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книга. Подводный мир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России,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2015.</a:t>
            </a:r>
          </a:p>
          <a:p>
            <a:pPr lvl="0" algn="just">
              <a:defRPr/>
            </a:pPr>
            <a:endParaRPr lang="ru-RU" sz="8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 algn="just">
              <a:defRPr/>
            </a:pP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Научно-популярное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издание для больших и маленьких. В данной книге повествование разделено на главы по основным охранным статусам. Что ожидает пресноводную и морскую фауну России? В наших руках сохранить то, что есть, и не допустить новых потерь среди </a:t>
            </a:r>
            <a:r>
              <a:rPr lang="ru-RU" sz="1200" i="1" dirty="0" err="1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предста-вителей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животного царства.</a:t>
            </a:r>
            <a:endParaRPr lang="ru-RU" sz="1200" i="1" dirty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66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D:\Рабочий стол\original_Pochemu_krasnaya_kniga_krasnaya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DE4DE"/>
              </a:clrFrom>
              <a:clrTo>
                <a:srgbClr val="CDE4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4643446"/>
            <a:ext cx="3643338" cy="1904213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G:\!!! РАБОТА Библиотека\ФОТО работа в Библиотеке\книги выставка\IMG_20200507_162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7166"/>
            <a:ext cx="2122261" cy="271464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 descr="G:\!!! РАБОТА Библиотека\ФОТО работа в Библиотеке\книги выставка\IMG_20200507_162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416" y="357166"/>
            <a:ext cx="1935616" cy="271464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5572132" y="357166"/>
            <a:ext cx="310432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Другие Красные книги</a:t>
            </a:r>
          </a:p>
          <a:p>
            <a:endParaRPr lang="ru-RU" sz="800" b="1" i="1" u="sng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/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Ряд стран и даже городов создают свои местные Красные книги, которые организованы по тому же принципу, что и международная. </a:t>
            </a:r>
            <a:endParaRPr lang="ru-RU" sz="13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/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них описаны только виды, обитающие на территории страны или региона.</a:t>
            </a:r>
          </a:p>
          <a:p>
            <a:pPr algn="just"/>
            <a:endParaRPr lang="ru-RU" sz="10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/>
            <a:r>
              <a:rPr lang="ru-RU" sz="12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400" b="1" i="1" u="sng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Важно!</a:t>
            </a:r>
            <a:r>
              <a:rPr lang="ru-RU" sz="14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 некоторых странах, например, в России и других государствах СНГ, Красная книга является юридическим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документом.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Виды, занесенные в нее, автоматически попадают под защиту государственной власти.</a:t>
            </a:r>
          </a:p>
          <a:p>
            <a:endParaRPr lang="ru-RU" sz="10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Своя Красная книга есть в каждом регионе Российской Федерации</a:t>
            </a:r>
          </a:p>
          <a:p>
            <a:endParaRPr lang="ru-RU" sz="11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571472" y="3308924"/>
            <a:ext cx="4357718" cy="30003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Ханты-Мансийского автономного округа –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Югры, 2003, 2013. </a:t>
            </a:r>
            <a:endParaRPr lang="ru-RU" sz="1500" b="1" i="1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endParaRPr lang="ru-RU" sz="1200" b="1" i="1" u="sng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defRPr/>
            </a:pP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Официальный документ, содержащий свод сведений о состоянии, распространении и мерах охраны редких и находящихся под угрозой исчезновения видов диких животных и дикорастущих растений и грибов, обитающих на территории Ханты-Мансийского автономного округа </a:t>
            </a:r>
            <a:r>
              <a:rPr lang="ru-RU" sz="1300" i="1" dirty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–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Югры. </a:t>
            </a:r>
          </a:p>
          <a:p>
            <a:pPr lvl="0" algn="just">
              <a:defRPr/>
            </a:pP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Красная книга 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обновляется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по мере изменения экологической ситуации в автономном округе и поступления новых данных, но не реже 1 раза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                         в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10 лет. </a:t>
            </a:r>
          </a:p>
        </p:txBody>
      </p:sp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386"/>
            <a:ext cx="9144000" cy="6469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2"/>
          <p:cNvSpPr txBox="1">
            <a:spLocks/>
          </p:cNvSpPr>
          <p:nvPr/>
        </p:nvSpPr>
        <p:spPr>
          <a:xfrm>
            <a:off x="428596" y="357166"/>
            <a:ext cx="8215370" cy="371477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Красная книга глазами детей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 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Москва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Ханты-Мансийск,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2011 / Екатеринбург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2013</a:t>
            </a:r>
            <a:endParaRPr lang="ru-RU" sz="1500" b="1" i="1" dirty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Все выпуски книги-альбома презентуют творческие работы детского международного конкурса «Красная книга глазами детей», подразделяя на номинации: живопись, графика, скульптура, декоративно-прикладное искусство, фотография, поэзия,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эссе.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Рассматривая детские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работы,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мы задумываемся, что природа – общая ценность, и общечеловеческая задача – ее сохранить максимально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близко к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естественному состоянию. Забота участников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проекта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– наше общее дело.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18" name="Picture 2" descr="G:\!!! РАБОТА Библиотека\ФОТО работа в Библиотеке\книги выставка\IMG_20200507_162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3" y="2179406"/>
            <a:ext cx="2189639" cy="3085514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G:\!!! РАБОТА Библиотека\ФОТО работа в Библиотеке\книги выставка\IMG_20200507_162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2046" y="2223847"/>
            <a:ext cx="2273588" cy="3158092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G:\!!! РАБОТА Библиотека\ФОТО работа в Библиотеке\книги выставка\IMG_20200507_162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3" y="2928934"/>
            <a:ext cx="2200328" cy="3090639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22" name="Текст 2"/>
          <p:cNvSpPr txBox="1">
            <a:spLocks/>
          </p:cNvSpPr>
          <p:nvPr/>
        </p:nvSpPr>
        <p:spPr>
          <a:xfrm>
            <a:off x="2714612" y="5500702"/>
            <a:ext cx="5143536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Мы не унаследовали Землю у наших отцов. 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Мы взяли её в долг у наших детей. </a:t>
            </a:r>
            <a:endParaRPr lang="ru-RU" sz="14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6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                                    Из материалов ООН</a:t>
            </a:r>
            <a:endParaRPr lang="ru-RU" sz="11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933FF"/>
              </a:gs>
              <a:gs pos="35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643" y="388386"/>
            <a:ext cx="9144000" cy="6469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14290"/>
            <a:ext cx="8643998" cy="6429420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5940152" y="388386"/>
            <a:ext cx="2880320" cy="257176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Дроздов,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Н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Н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Макеев,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К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Охрана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природы /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в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2-х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книгах,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2012.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Книга познакомит ребят с понятиями «Биосфера» и  «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Эко-логическое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разнообразие»,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рас-скажет </a:t>
            </a: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много нового о различных формах защиты окружающей среды и  поможет разобраться в разнице между заповедником, заказником и национальным парком.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428596" y="493202"/>
            <a:ext cx="5143536" cy="207170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Дроздов,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Н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Н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.,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Макеев,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А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К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lang="ru-RU" sz="1500" b="1" i="1" dirty="0" smtClean="0">
              <a:solidFill>
                <a:srgbClr val="008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defRPr/>
            </a:pP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По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страницам Красной книги / в 2-х </a:t>
            </a:r>
            <a:r>
              <a:rPr lang="ru-RU" sz="1500" b="1" i="1" dirty="0" smtClean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книгах, </a:t>
            </a:r>
            <a:r>
              <a:rPr lang="ru-RU" sz="1500" b="1" i="1" dirty="0">
                <a:solidFill>
                  <a:srgbClr val="008000"/>
                </a:solidFill>
                <a:latin typeface="Arial" pitchFamily="34" charset="0"/>
                <a:ea typeface="+mj-ea"/>
                <a:cs typeface="Arial" pitchFamily="34" charset="0"/>
              </a:rPr>
              <a:t>2012.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300" i="1" dirty="0" smtClean="0">
                <a:solidFill>
                  <a:srgbClr val="693278"/>
                </a:solidFill>
                <a:latin typeface="Arial" pitchFamily="34" charset="0"/>
                <a:ea typeface="+mj-ea"/>
                <a:cs typeface="Arial" pitchFamily="34" charset="0"/>
              </a:rPr>
              <a:t>Книги серии «Живая природа с Николаем Дроздовым» адресованы юным читателям, тем, кто только начинает знакомиться с удивительным миром природы, впервые открывает её тайны и загадки. Эта книга познакомит ребят с редкими и исчезающими видами животных, расскажет, какие меры по защите природы предпринимаются разными странами и как важно сохранить всё богатство и многообразие видов нашей планеты.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1100" i="1" dirty="0" smtClean="0">
              <a:solidFill>
                <a:srgbClr val="693278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2" descr="G:\!!! РАБОТА Библиотека\ФОТО работа в Библиотеке\книги выставка\IMG_20200507_140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13" y="3253508"/>
            <a:ext cx="2271195" cy="3033011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G:\!!! РАБОТА Библиотека\ФОТО работа в Библиотеке\книги выставка\IMG_20200507_135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616" y="3253508"/>
            <a:ext cx="2292480" cy="3053570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G:\!!! РАБОТА Библиотека\ФОТО работа в Библиотеке\книги выставка\IMG_20200507_135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774" y="3159890"/>
            <a:ext cx="2415076" cy="2949737"/>
          </a:xfrm>
          <a:prstGeom prst="rect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62" y="5715016"/>
            <a:ext cx="577288" cy="72000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7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3125</TotalTime>
  <Words>2624</Words>
  <Application>Microsoft Office PowerPoint</Application>
  <PresentationFormat>Экран (4:3)</PresentationFormat>
  <Paragraphs>197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ЗАПОВЕДНАЯ СИСТЕМА РОССИИ (ЭКОЛОГИЧЕСКИЕ ИЗДАНИЯ ИЗ ФОНДОВ ГБЮ)</vt:lpstr>
      <vt:lpstr>В природе, как и в радуге, важен каждый             цвет, каждый звук и запах, каждое живое                существо и каждый ландшафт.  КРАСНАЯ КНИГА ПРИРОДЫ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послании Федеральному Собранию в феврале 2019 года  Владимир Путин сказал: «…необходимо законодательно зафиксировать: в заповедниках возможен исключительно экологический туризм, без изъятия территорий, вырубок  леса или капитального строительства».   ЗАПОВЕДНАЯ СИСТЕМА РОССИИ История и современность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 Сегодня в России функционируют  105 государственных природных заповедников,  52 национальных парка, 57 федеральных заказников, 17 федеральных памятников природы,  а также более 12 000 природных парков, заказников, памятников природы и других территорий, находящихся под защитой на региональном уровне.  Эти ценнейшие территории являются последним пристанищем для таких уникальных видов животных, как амурский тигр, дальневосточный леопард, снежный барс, даурский журавль  и многих других.</vt:lpstr>
      <vt:lpstr> В 2019 году активно шло создание новых особо охраняемых природных территорий (ООПТ) федерального значения. В основном это связано с «майским указом» президента и принятым в его исполнение нацпроектом «Экология», которыми предусмотрено создание до 2024 года  24 федеральных ООПТ и увеличение общей площади ООПТ на 5 млн га.  В результате в 2019 году созданы национальные парки: Зигальга (Челябинская область), Койгородский (Республика Коми), Самурский (Республика Дагестан),  Токинско-Становой (Амурская область), Кыталык (Якутия).  Расширена территория национального парка  «Земля леопарда» (Приморский край). В Архангельской области создан заказник  «Двинско-Пинежский».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Читайте вместе с нами!   Всегда Ваша –  Государственная библиотека Югры  Приходите:  г. Ханты-Мансийск, ул. Мира, 2 Звоните:  8 (3467) 32-26-53, 33-35-98, 33-56-90 Пишите:  ugra@okrlib.ru Заходите:  www.okrlib.ru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Спасибо за внимание!  Всегда Ваша – Государственная библиотека Югры  Приходите: г. Ханты-Мансийск, ул. Мира, 2 Звоните: 8 (3467) 322 653, 333 598, 335 690 Пишите: ugra@okrlib.ru Заходите: www.okrlib.ru</dc:title>
  <dc:creator>Гражданкина Ольга Евгеньевна</dc:creator>
  <cp:lastModifiedBy>Пуртова Альбина Владимировна</cp:lastModifiedBy>
  <cp:revision>219</cp:revision>
  <dcterms:created xsi:type="dcterms:W3CDTF">2019-03-11T06:51:50Z</dcterms:created>
  <dcterms:modified xsi:type="dcterms:W3CDTF">2020-05-19T14:24:21Z</dcterms:modified>
</cp:coreProperties>
</file>