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omfortaa" charset="0"/>
      <p:regular r:id="rId12"/>
      <p:bold r:id="rId13"/>
    </p:embeddedFont>
    <p:embeddedFont>
      <p:font typeface="Playfair Display" charset="-52"/>
      <p:regular r:id="rId14"/>
      <p:bold r:id="rId15"/>
      <p:italic r:id="rId16"/>
      <p:boldItalic r:id="rId17"/>
    </p:embeddedFont>
    <p:embeddedFont>
      <p:font typeface="Lobster" charset="-52"/>
      <p:regular r:id="rId18"/>
    </p:embeddedFont>
    <p:embeddedFont>
      <p:font typeface="Lato" charset="0"/>
      <p:regular r:id="rId19"/>
      <p:bold r:id="rId20"/>
      <p:italic r:id="rId21"/>
      <p:boldItalic r:id="rId22"/>
    </p:embeddedFont>
    <p:embeddedFont>
      <p:font typeface="Comic Sans MS" pitchFamily="66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1638" y="-6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80260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6f83aa9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6f83aa9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7f709f73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7f709f73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7f709f735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7f709f735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6f83aa9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6f83aa91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7f709f735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7f709f735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6f83aa9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6f83aa9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7f709f735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7f709f735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7f709f735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7f709f735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7f709f735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7f709f735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ot.sh/statya/611/zapreshchyonnaya-himiya" TargetMode="External"/><Relationship Id="rId7" Type="http://schemas.openxmlformats.org/officeDocument/2006/relationships/hyperlink" Target="https://www.nkj.ru/archive/articles/486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onoprienko.ru/?p=5434" TargetMode="External"/><Relationship Id="rId5" Type="http://schemas.openxmlformats.org/officeDocument/2006/relationships/hyperlink" Target="https://www.hij.ru/read/detail.php?ELEMENT_ID=1320" TargetMode="External"/><Relationship Id="rId4" Type="http://schemas.openxmlformats.org/officeDocument/2006/relationships/hyperlink" Target="https://elementy.ru/nauchno-populyarnaya_biblioteka/433156/Okhota_za_planetoy_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t="22386" b="22380"/>
          <a:stretch/>
        </p:blipFill>
        <p:spPr>
          <a:xfrm>
            <a:off x="433825" y="359800"/>
            <a:ext cx="3795003" cy="139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4">
            <a:alphaModFix/>
          </a:blip>
          <a:srcRect l="12178" r="12178"/>
          <a:stretch/>
        </p:blipFill>
        <p:spPr>
          <a:xfrm>
            <a:off x="433775" y="1886650"/>
            <a:ext cx="3795002" cy="285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5">
            <a:alphaModFix/>
          </a:blip>
          <a:srcRect l="34735" r="34735"/>
          <a:stretch/>
        </p:blipFill>
        <p:spPr>
          <a:xfrm>
            <a:off x="4356064" y="359800"/>
            <a:ext cx="2146499" cy="439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6">
            <a:alphaModFix/>
          </a:blip>
          <a:srcRect l="31715" r="31715"/>
          <a:stretch/>
        </p:blipFill>
        <p:spPr>
          <a:xfrm>
            <a:off x="6629825" y="359800"/>
            <a:ext cx="2146499" cy="44023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609850" y="3923800"/>
            <a:ext cx="7778700" cy="677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dirty="0">
                <a:latin typeface="Comfortaa"/>
                <a:ea typeface="Comfortaa"/>
                <a:cs typeface="Comfortaa"/>
                <a:sym typeface="Comfortaa"/>
              </a:rPr>
              <a:t>Новые имена современной науки</a:t>
            </a:r>
            <a:endParaRPr sz="32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14"/>
          <p:cNvCxnSpPr/>
          <p:nvPr/>
        </p:nvCxnSpPr>
        <p:spPr>
          <a:xfrm rot="10800000" flipH="1">
            <a:off x="0" y="2577625"/>
            <a:ext cx="9147900" cy="459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4"/>
          <p:cNvCxnSpPr/>
          <p:nvPr/>
        </p:nvCxnSpPr>
        <p:spPr>
          <a:xfrm>
            <a:off x="4326575" y="17250"/>
            <a:ext cx="34500" cy="51090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14"/>
          <p:cNvSpPr txBox="1"/>
          <p:nvPr/>
        </p:nvSpPr>
        <p:spPr>
          <a:xfrm>
            <a:off x="230125" y="230125"/>
            <a:ext cx="3969900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i="1" dirty="0">
                <a:latin typeface="Lato"/>
                <a:ea typeface="Lato"/>
                <a:cs typeface="Lato"/>
                <a:sym typeface="Lato"/>
              </a:rPr>
              <a:t>Тот, кто совершает открытие, </a:t>
            </a:r>
            <a:r>
              <a:rPr lang="ru" sz="2200" i="1" dirty="0" smtClean="0">
                <a:latin typeface="Lato"/>
                <a:ea typeface="Lato"/>
                <a:cs typeface="Lato"/>
                <a:sym typeface="Lato"/>
              </a:rPr>
              <a:t>видит то</a:t>
            </a:r>
            <a:r>
              <a:rPr lang="ru-RU" sz="2200" i="1" dirty="0">
                <a:latin typeface="Lato"/>
                <a:ea typeface="Lato"/>
                <a:cs typeface="Lato"/>
                <a:sym typeface="Lato"/>
              </a:rPr>
              <a:t>,</a:t>
            </a:r>
            <a:r>
              <a:rPr lang="ru" sz="2200" i="1" dirty="0" smtClean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" sz="2200" i="1" dirty="0">
                <a:latin typeface="Lato"/>
                <a:ea typeface="Lato"/>
                <a:cs typeface="Lato"/>
                <a:sym typeface="Lato"/>
              </a:rPr>
              <a:t>что видят все, и думает то, </a:t>
            </a:r>
            <a:endParaRPr lang="ru" sz="2200" i="1" dirty="0" smtClean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i="1" dirty="0" smtClean="0">
                <a:latin typeface="Lato"/>
                <a:ea typeface="Lato"/>
                <a:cs typeface="Lato"/>
                <a:sym typeface="Lato"/>
              </a:rPr>
              <a:t>что </a:t>
            </a:r>
            <a:r>
              <a:rPr lang="ru" sz="2200" i="1" dirty="0">
                <a:latin typeface="Lato"/>
                <a:ea typeface="Lato"/>
                <a:cs typeface="Lato"/>
                <a:sym typeface="Lato"/>
              </a:rPr>
              <a:t>никому не приходит </a:t>
            </a:r>
            <a:endParaRPr lang="ru" sz="2200" i="1" dirty="0" smtClean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i="1" dirty="0" smtClean="0">
                <a:latin typeface="Lato"/>
                <a:ea typeface="Lato"/>
                <a:cs typeface="Lato"/>
                <a:sym typeface="Lato"/>
              </a:rPr>
              <a:t>в </a:t>
            </a:r>
            <a:r>
              <a:rPr lang="ru" sz="2200" i="1" dirty="0">
                <a:latin typeface="Lato"/>
                <a:ea typeface="Lato"/>
                <a:cs typeface="Lato"/>
                <a:sym typeface="Lato"/>
              </a:rPr>
              <a:t>голову. </a:t>
            </a:r>
            <a:endParaRPr sz="2200" i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 dirty="0">
                <a:latin typeface="Lato"/>
                <a:ea typeface="Lato"/>
                <a:cs typeface="Lato"/>
                <a:sym typeface="Lobster"/>
              </a:rPr>
              <a:t>Альберт Сент Дьерди</a:t>
            </a:r>
            <a:endParaRPr i="1" dirty="0">
              <a:latin typeface="Lato"/>
              <a:ea typeface="Lato"/>
              <a:cs typeface="Lato"/>
              <a:sym typeface="Lobster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253150" y="2968725"/>
            <a:ext cx="380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4487625" y="264650"/>
            <a:ext cx="455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4637200" y="230125"/>
            <a:ext cx="4372500" cy="227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i="1" dirty="0">
                <a:latin typeface="Lato"/>
                <a:ea typeface="Lato"/>
                <a:cs typeface="Lato"/>
                <a:sym typeface="Lato"/>
              </a:rPr>
              <a:t>Нет преград человеческой мысли. </a:t>
            </a:r>
            <a:endParaRPr sz="2200" i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 dirty="0">
                <a:latin typeface="Lato"/>
                <a:ea typeface="Lato"/>
                <a:cs typeface="Lato"/>
                <a:sym typeface="Lobster"/>
              </a:rPr>
              <a:t>Сергей Павлович Королев</a:t>
            </a:r>
            <a:endParaRPr i="1" dirty="0">
              <a:latin typeface="Lato"/>
              <a:ea typeface="Lato"/>
              <a:cs typeface="Lato"/>
              <a:sym typeface="Lobster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4487625" y="2681075"/>
            <a:ext cx="45105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i="1" dirty="0">
                <a:latin typeface="Lato"/>
                <a:ea typeface="Lato"/>
                <a:cs typeface="Lato"/>
                <a:sym typeface="Lato"/>
              </a:rPr>
              <a:t>Сначала неизбежно </a:t>
            </a:r>
            <a:r>
              <a:rPr lang="ru" sz="2200" i="1" dirty="0" smtClean="0">
                <a:latin typeface="Lato"/>
                <a:ea typeface="Lato"/>
                <a:cs typeface="Lato"/>
                <a:sym typeface="Lato"/>
              </a:rPr>
              <a:t>идут </a:t>
            </a:r>
            <a:r>
              <a:rPr lang="ru" sz="2200" i="1" dirty="0">
                <a:latin typeface="Lato"/>
                <a:ea typeface="Lato"/>
                <a:cs typeface="Lato"/>
                <a:sym typeface="Lato"/>
              </a:rPr>
              <a:t>мысль, фантазия, сказка. За ними шествует научный расчет и уже, в конце концов, исполнение венчает мысль. 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Lobster"/>
              <a:ea typeface="Lobster"/>
              <a:cs typeface="Lobster"/>
              <a:sym typeface="Lobster"/>
            </a:endParaRPr>
          </a:p>
          <a:p>
            <a:pPr algn="r"/>
            <a:r>
              <a:rPr lang="ru" i="1" dirty="0">
                <a:latin typeface="Lato"/>
                <a:ea typeface="Lato"/>
                <a:cs typeface="Lato"/>
                <a:sym typeface="Lobster"/>
              </a:rPr>
              <a:t>Константин Эдуардович Циолковский</a:t>
            </a:r>
            <a:endParaRPr i="1" dirty="0">
              <a:latin typeface="Lato"/>
              <a:ea typeface="Lato"/>
              <a:cs typeface="Lato"/>
              <a:sym typeface="Lobster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207464" y="2821684"/>
            <a:ext cx="3969900" cy="224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" sz="2200" i="1" dirty="0">
                <a:latin typeface="Lato"/>
                <a:ea typeface="Lato"/>
                <a:cs typeface="Lato"/>
                <a:sym typeface="Lato"/>
              </a:rPr>
              <a:t>Успехи науки </a:t>
            </a:r>
            <a:r>
              <a:rPr lang="ru-RU" sz="2200" i="1" dirty="0">
                <a:latin typeface="Lato"/>
                <a:ea typeface="Lato"/>
                <a:cs typeface="Lato"/>
              </a:rPr>
              <a:t>–</a:t>
            </a:r>
            <a:r>
              <a:rPr lang="ru" sz="2200" i="1" dirty="0" smtClean="0"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" sz="2200" i="1" dirty="0">
                <a:latin typeface="Lato"/>
                <a:ea typeface="Lato"/>
                <a:cs typeface="Lato"/>
                <a:sym typeface="Lato"/>
              </a:rPr>
              <a:t>дело времени и смелости ума. </a:t>
            </a:r>
            <a:endParaRPr sz="2200" i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Lato"/>
                <a:ea typeface="Lato"/>
                <a:cs typeface="Lato"/>
                <a:sym typeface="Lato"/>
              </a:rPr>
              <a:t>                                                                                          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Lato"/>
                <a:ea typeface="Lato"/>
                <a:cs typeface="Lato"/>
                <a:sym typeface="Lato"/>
              </a:rPr>
              <a:t>                                                               </a:t>
            </a:r>
            <a:endParaRPr sz="16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 dirty="0">
                <a:latin typeface="Lato"/>
                <a:ea typeface="Lato"/>
                <a:cs typeface="Lato"/>
                <a:sym typeface="Lobster"/>
              </a:rPr>
              <a:t>Вольтер</a:t>
            </a:r>
            <a:endParaRPr i="1" dirty="0">
              <a:latin typeface="Lato"/>
              <a:ea typeface="Lato"/>
              <a:cs typeface="Lato"/>
              <a:sym typeface="Lob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l="5437" t="7813" b="7813"/>
          <a:stretch/>
        </p:blipFill>
        <p:spPr>
          <a:xfrm flipH="1">
            <a:off x="3" y="0"/>
            <a:ext cx="4320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4320003" y="188721"/>
            <a:ext cx="4503459" cy="523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>
                <a:latin typeface="Lobster"/>
                <a:ea typeface="Lobster"/>
                <a:cs typeface="Lobster"/>
                <a:sym typeface="Lobster"/>
              </a:rPr>
              <a:t>Константин Юрьевич Батыгин</a:t>
            </a:r>
            <a:endParaRPr sz="2200"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4554960" y="829123"/>
            <a:ext cx="4482508" cy="407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 dirty="0">
                <a:latin typeface="Lato"/>
                <a:ea typeface="Lato"/>
                <a:cs typeface="Lato"/>
                <a:sym typeface="Comic Sans MS"/>
              </a:rPr>
              <a:t>Американский астрофизик русского </a:t>
            </a:r>
            <a:r>
              <a:rPr lang="ru" sz="2000" i="1" dirty="0" smtClean="0">
                <a:latin typeface="Lato"/>
                <a:ea typeface="Lato"/>
                <a:cs typeface="Lato"/>
                <a:sym typeface="Comic Sans MS"/>
              </a:rPr>
              <a:t>происхождения.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 dirty="0" smtClean="0">
                <a:latin typeface="Lato"/>
                <a:ea typeface="Lato"/>
                <a:cs typeface="Lato"/>
                <a:sym typeface="Comic Sans MS"/>
              </a:rPr>
              <a:t>Константин </a:t>
            </a:r>
            <a:r>
              <a:rPr lang="ru" sz="2000" i="1" dirty="0">
                <a:latin typeface="Lato"/>
                <a:ea typeface="Lato"/>
                <a:cs typeface="Lato"/>
                <a:sym typeface="Comic Sans MS"/>
              </a:rPr>
              <a:t>Батыгин и Майкл Браун предположили существование девятой </a:t>
            </a:r>
            <a:r>
              <a:rPr lang="ru" sz="2000" i="1" dirty="0" smtClean="0">
                <a:latin typeface="Lato"/>
                <a:ea typeface="Lato"/>
                <a:cs typeface="Lato"/>
                <a:sym typeface="Comic Sans MS"/>
              </a:rPr>
              <a:t>планеты в Солнечной </a:t>
            </a:r>
            <a:r>
              <a:rPr lang="ru" sz="2000" i="1" dirty="0">
                <a:latin typeface="Lato"/>
                <a:ea typeface="Lato"/>
                <a:cs typeface="Lato"/>
                <a:sym typeface="Comic Sans MS"/>
              </a:rPr>
              <a:t>системе в статье, опубликованной 20 января </a:t>
            </a:r>
            <a:endParaRPr lang="ru" sz="2000" i="1" dirty="0" smtClean="0">
              <a:latin typeface="Lato"/>
              <a:ea typeface="Lato"/>
              <a:cs typeface="Lato"/>
              <a:sym typeface="Comic Sans M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 dirty="0" smtClean="0">
                <a:latin typeface="Lato"/>
                <a:ea typeface="Lato"/>
                <a:cs typeface="Lato"/>
                <a:sym typeface="Comic Sans MS"/>
              </a:rPr>
              <a:t>2016 </a:t>
            </a:r>
            <a:r>
              <a:rPr lang="ru" sz="2000" i="1" dirty="0">
                <a:latin typeface="Lato"/>
                <a:ea typeface="Lato"/>
                <a:cs typeface="Lato"/>
                <a:sym typeface="Comic Sans MS"/>
              </a:rPr>
              <a:t>года в The Astronomikal Journal.  </a:t>
            </a:r>
            <a:endParaRPr sz="2000" i="1" dirty="0">
              <a:latin typeface="Lato"/>
              <a:ea typeface="Lato"/>
              <a:cs typeface="Lato"/>
              <a:sym typeface="Comic Sans M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 dirty="0">
                <a:latin typeface="Lato"/>
                <a:ea typeface="Lato"/>
                <a:cs typeface="Lato"/>
                <a:sym typeface="Comic Sans MS"/>
              </a:rPr>
              <a:t>В 2015 году вошел в список FORBES </a:t>
            </a:r>
            <a:r>
              <a:rPr lang="ru" sz="2000" i="1" dirty="0" smtClean="0">
                <a:latin typeface="Lato"/>
                <a:ea typeface="Lato"/>
                <a:cs typeface="Lato"/>
                <a:sym typeface="Comic Sans MS"/>
              </a:rPr>
              <a:t>«30 </a:t>
            </a:r>
            <a:r>
              <a:rPr lang="ru" sz="2000" i="1" dirty="0">
                <a:latin typeface="Lato"/>
                <a:ea typeface="Lato"/>
                <a:cs typeface="Lato"/>
                <a:sym typeface="Comic Sans MS"/>
              </a:rPr>
              <a:t>ученых младше тридцати лет, изменивших </a:t>
            </a:r>
            <a:r>
              <a:rPr lang="ru" sz="2000" i="1" dirty="0" smtClean="0">
                <a:latin typeface="Lato"/>
                <a:ea typeface="Lato"/>
                <a:cs typeface="Lato"/>
                <a:sym typeface="Comic Sans MS"/>
              </a:rPr>
              <a:t>мир». </a:t>
            </a:r>
            <a:endParaRPr sz="2000" i="1" dirty="0">
              <a:latin typeface="Lato"/>
              <a:ea typeface="Lato"/>
              <a:cs typeface="Lato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 rotWithShape="1">
          <a:blip r:embed="rId3">
            <a:alphaModFix/>
          </a:blip>
          <a:srcRect l="17963" r="22864"/>
          <a:stretch/>
        </p:blipFill>
        <p:spPr>
          <a:xfrm>
            <a:off x="4802829" y="-8875"/>
            <a:ext cx="4320000" cy="51415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228491" y="115075"/>
            <a:ext cx="4574338" cy="523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7800"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>
                <a:latin typeface="Lobster"/>
                <a:ea typeface="Lobster"/>
                <a:cs typeface="Lobster"/>
                <a:sym typeface="Lobster"/>
              </a:rPr>
              <a:t>Артем Ромаевич Оганов</a:t>
            </a:r>
            <a:endParaRPr sz="2200"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184100" y="851500"/>
            <a:ext cx="319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228490" y="690400"/>
            <a:ext cx="4352389" cy="418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 dirty="0">
                <a:latin typeface="Lato"/>
                <a:ea typeface="Lato"/>
                <a:cs typeface="Lato"/>
                <a:sym typeface="Comic Sans MS"/>
              </a:rPr>
              <a:t>Один из самых известных российских ученых нового поколения. Российский кристаллограф-теоретик, минералог, химик, педагог, профессор РАН. Наиболее известен работами по созданию методов компьютерного дизайна новых материалов и предсказания кристаллических структур, а также по химии высоких давлений и изучению вещества планетных недр. </a:t>
            </a:r>
            <a:endParaRPr sz="2000" i="1" dirty="0">
              <a:latin typeface="Lato"/>
              <a:ea typeface="Lato"/>
              <a:cs typeface="Lato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 l="5437" t="12558" b="12558"/>
          <a:stretch/>
        </p:blipFill>
        <p:spPr>
          <a:xfrm flipH="1">
            <a:off x="3" y="0"/>
            <a:ext cx="4323422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4323426" y="184439"/>
            <a:ext cx="4571998" cy="5231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>
                <a:latin typeface="Lobster"/>
                <a:ea typeface="Lobster"/>
                <a:cs typeface="Lobster"/>
                <a:sym typeface="Lobster"/>
              </a:rPr>
              <a:t>Григорий  Яковлевич </a:t>
            </a:r>
            <a:r>
              <a:rPr lang="ru" sz="2200" dirty="0" smtClean="0">
                <a:latin typeface="Lobster"/>
                <a:ea typeface="Lobster"/>
                <a:cs typeface="Lobster"/>
                <a:sym typeface="Lobster"/>
              </a:rPr>
              <a:t>Перельман</a:t>
            </a:r>
            <a:endParaRPr sz="2200"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4821300" y="909025"/>
            <a:ext cx="423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4527612" y="722248"/>
            <a:ext cx="4470688" cy="443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 dirty="0">
                <a:latin typeface="Lato"/>
                <a:ea typeface="Lato"/>
                <a:cs typeface="Lato"/>
                <a:sym typeface="Comic Sans MS"/>
              </a:rPr>
              <a:t>Гениальный </a:t>
            </a:r>
            <a:r>
              <a:rPr lang="ru" sz="2000" i="1" dirty="0" smtClean="0">
                <a:latin typeface="Lato"/>
                <a:ea typeface="Lato"/>
                <a:cs typeface="Lato"/>
                <a:sym typeface="Comic Sans MS"/>
              </a:rPr>
              <a:t>математик, доказавший гипотезу Пуанкаре </a:t>
            </a:r>
            <a:r>
              <a:rPr lang="ru-RU" sz="2000" dirty="0" smtClean="0"/>
              <a:t>–</a:t>
            </a:r>
            <a:r>
              <a:rPr lang="ru" sz="2000" i="1" dirty="0" smtClean="0">
                <a:latin typeface="Lato"/>
                <a:ea typeface="Lato"/>
                <a:cs typeface="Lato"/>
                <a:sym typeface="Comic Sans MS"/>
              </a:rPr>
              <a:t> </a:t>
            </a:r>
            <a:r>
              <a:rPr lang="ru" sz="2000" i="1" dirty="0">
                <a:latin typeface="Lato"/>
                <a:ea typeface="Lato"/>
                <a:cs typeface="Lato"/>
                <a:sym typeface="Comic Sans MS"/>
              </a:rPr>
              <a:t>одну </a:t>
            </a:r>
            <a:r>
              <a:rPr lang="ru" sz="2000" i="1" dirty="0" smtClean="0">
                <a:latin typeface="Lato"/>
                <a:ea typeface="Lato"/>
                <a:cs typeface="Lato"/>
                <a:sym typeface="Comic Sans MS"/>
              </a:rPr>
              <a:t>из сложнейших </a:t>
            </a:r>
            <a:r>
              <a:rPr lang="ru" sz="2000" i="1" dirty="0">
                <a:latin typeface="Lato"/>
                <a:ea typeface="Lato"/>
                <a:cs typeface="Lato"/>
                <a:sym typeface="Comic Sans MS"/>
              </a:rPr>
              <a:t>загадок</a:t>
            </a:r>
            <a:endParaRPr sz="2000" i="1" dirty="0">
              <a:latin typeface="Lato"/>
              <a:ea typeface="Lato"/>
              <a:cs typeface="Lato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 dirty="0">
                <a:latin typeface="Lato"/>
                <a:ea typeface="Lato"/>
                <a:cs typeface="Lato"/>
                <a:sym typeface="Comic Sans MS"/>
              </a:rPr>
              <a:t>тысячелетия. За свое</a:t>
            </a:r>
            <a:endParaRPr sz="2000" i="1" dirty="0">
              <a:latin typeface="Lato"/>
              <a:ea typeface="Lato"/>
              <a:cs typeface="Lato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 dirty="0">
                <a:latin typeface="Lato"/>
                <a:ea typeface="Lato"/>
                <a:cs typeface="Lato"/>
                <a:sym typeface="Comic Sans MS"/>
              </a:rPr>
              <a:t>доказательство </a:t>
            </a:r>
            <a:r>
              <a:rPr lang="ru" sz="2000" i="1" dirty="0" smtClean="0">
                <a:latin typeface="Lato"/>
                <a:ea typeface="Lato"/>
                <a:cs typeface="Lato"/>
                <a:sym typeface="Comic Sans MS"/>
              </a:rPr>
              <a:t>удостоен</a:t>
            </a:r>
            <a:endParaRPr sz="2000" i="1" dirty="0">
              <a:latin typeface="Lato"/>
              <a:ea typeface="Lato"/>
              <a:cs typeface="Lato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 dirty="0">
                <a:latin typeface="Lato"/>
                <a:ea typeface="Lato"/>
                <a:cs typeface="Lato"/>
                <a:sym typeface="Comic Sans MS"/>
              </a:rPr>
              <a:t>Филдсовской премии, а также</a:t>
            </a:r>
            <a:endParaRPr sz="2000" i="1" dirty="0">
              <a:latin typeface="Lato"/>
              <a:ea typeface="Lato"/>
              <a:cs typeface="Lato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 dirty="0">
                <a:latin typeface="Lato"/>
                <a:ea typeface="Lato"/>
                <a:cs typeface="Lato"/>
                <a:sym typeface="Comic Sans MS"/>
              </a:rPr>
              <a:t>премии, установленной</a:t>
            </a:r>
            <a:endParaRPr sz="2000" i="1" dirty="0">
              <a:latin typeface="Lato"/>
              <a:ea typeface="Lato"/>
              <a:cs typeface="Lato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 dirty="0">
                <a:latin typeface="Lato"/>
                <a:ea typeface="Lato"/>
                <a:cs typeface="Lato"/>
                <a:sym typeface="Comic Sans MS"/>
              </a:rPr>
              <a:t>Математическим институтом</a:t>
            </a:r>
            <a:endParaRPr sz="2000" i="1" dirty="0">
              <a:latin typeface="Lato"/>
              <a:ea typeface="Lato"/>
              <a:cs typeface="Lato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 dirty="0" smtClean="0">
                <a:latin typeface="Lato"/>
                <a:ea typeface="Lato"/>
                <a:cs typeface="Lato"/>
                <a:sym typeface="Comic Sans MS"/>
              </a:rPr>
              <a:t>Клэя, </a:t>
            </a:r>
            <a:r>
              <a:rPr lang="ru" sz="2000" i="1" dirty="0">
                <a:latin typeface="Lato"/>
                <a:ea typeface="Lato"/>
                <a:cs typeface="Lato"/>
                <a:sym typeface="Comic Sans MS"/>
              </a:rPr>
              <a:t>за решение задач</a:t>
            </a:r>
            <a:endParaRPr sz="2000" i="1" dirty="0">
              <a:latin typeface="Lato"/>
              <a:ea typeface="Lato"/>
              <a:cs typeface="Lato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 dirty="0">
                <a:latin typeface="Lato"/>
                <a:ea typeface="Lato"/>
                <a:cs typeface="Lato"/>
                <a:sym typeface="Comic Sans MS"/>
              </a:rPr>
              <a:t>тысячелетия. Удивил всех</a:t>
            </a:r>
            <a:endParaRPr sz="2000" i="1" dirty="0">
              <a:latin typeface="Lato"/>
              <a:ea typeface="Lato"/>
              <a:cs typeface="Lato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 dirty="0">
                <a:latin typeface="Lato"/>
                <a:ea typeface="Lato"/>
                <a:cs typeface="Lato"/>
                <a:sym typeface="Comic Sans MS"/>
              </a:rPr>
              <a:t>отказом от премии в размере</a:t>
            </a:r>
            <a:endParaRPr sz="2000" i="1" dirty="0">
              <a:latin typeface="Lato"/>
              <a:ea typeface="Lato"/>
              <a:cs typeface="Lato"/>
              <a:sym typeface="Comic Sans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 dirty="0">
                <a:latin typeface="Lato"/>
                <a:ea typeface="Lato"/>
                <a:cs typeface="Lato"/>
                <a:sym typeface="Comic Sans MS"/>
              </a:rPr>
              <a:t>миллиона долларов. </a:t>
            </a:r>
            <a:endParaRPr sz="17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 l="24394" r="24389"/>
          <a:stretch/>
        </p:blipFill>
        <p:spPr>
          <a:xfrm flipH="1">
            <a:off x="4802822" y="17756"/>
            <a:ext cx="4320000" cy="512574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266330" y="187734"/>
            <a:ext cx="4536492" cy="523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7800"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>
                <a:latin typeface="Lobster"/>
                <a:ea typeface="Lobster"/>
                <a:cs typeface="Lobster"/>
                <a:sym typeface="Lobster"/>
              </a:rPr>
              <a:t>Евгений Викторович Кунин</a:t>
            </a:r>
            <a:endParaRPr sz="2200"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191342" y="770950"/>
            <a:ext cx="4611480" cy="407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 dirty="0">
                <a:latin typeface="Lato"/>
                <a:ea typeface="Lato"/>
                <a:cs typeface="Lato"/>
                <a:sym typeface="Comic Sans MS"/>
              </a:rPr>
              <a:t>Российский </a:t>
            </a:r>
            <a:r>
              <a:rPr lang="ru" sz="2000" i="1" dirty="0" smtClean="0">
                <a:latin typeface="Lato"/>
                <a:ea typeface="Lato"/>
                <a:cs typeface="Lato"/>
                <a:sym typeface="Comic Sans MS"/>
              </a:rPr>
              <a:t>ученый-биолог, специалист </a:t>
            </a:r>
            <a:r>
              <a:rPr lang="ru" sz="2000" i="1" dirty="0">
                <a:latin typeface="Lato"/>
                <a:ea typeface="Lato"/>
                <a:cs typeface="Lato"/>
                <a:sym typeface="Comic Sans MS"/>
              </a:rPr>
              <a:t>в области компьютерной и эволюционной биологии. </a:t>
            </a:r>
            <a:r>
              <a:rPr lang="ru" sz="2000" i="1" dirty="0" smtClean="0">
                <a:latin typeface="Lato"/>
                <a:ea typeface="Lato"/>
                <a:cs typeface="Lato"/>
                <a:sym typeface="Comic Sans MS"/>
              </a:rPr>
              <a:t>Входит </a:t>
            </a:r>
            <a:r>
              <a:rPr lang="ru" sz="2000" i="1" dirty="0">
                <a:latin typeface="Lato"/>
                <a:ea typeface="Lato"/>
                <a:cs typeface="Lato"/>
                <a:sym typeface="Comic Sans MS"/>
              </a:rPr>
              <a:t>в число мировых специалистов </a:t>
            </a:r>
            <a:r>
              <a:rPr lang="ru" sz="2000" i="1" dirty="0" smtClean="0">
                <a:latin typeface="Lato"/>
                <a:ea typeface="Lato"/>
                <a:cs typeface="Lato"/>
                <a:sym typeface="Comic Sans MS"/>
              </a:rPr>
              <a:t>в </a:t>
            </a:r>
            <a:r>
              <a:rPr lang="ru" sz="2000" i="1" dirty="0">
                <a:latin typeface="Lato"/>
                <a:ea typeface="Lato"/>
                <a:cs typeface="Lato"/>
                <a:sym typeface="Comic Sans MS"/>
              </a:rPr>
              <a:t>области эволюционной сравнительной геномики.</a:t>
            </a:r>
            <a:endParaRPr sz="2000" i="1" dirty="0">
              <a:latin typeface="Lato"/>
              <a:ea typeface="Lato"/>
              <a:cs typeface="Lato"/>
              <a:sym typeface="Comic Sans M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 dirty="0" smtClean="0">
                <a:latin typeface="Lato"/>
                <a:ea typeface="Lato"/>
                <a:cs typeface="Lato"/>
                <a:sym typeface="Comic Sans MS"/>
              </a:rPr>
              <a:t>В </a:t>
            </a:r>
            <a:r>
              <a:rPr lang="ru" sz="2000" i="1" dirty="0">
                <a:latin typeface="Lato"/>
                <a:ea typeface="Lato"/>
                <a:cs typeface="Lato"/>
                <a:sym typeface="Comic Sans MS"/>
              </a:rPr>
              <a:t>2018 году стал лауреатом премии имени Георгия Гамова </a:t>
            </a:r>
            <a:r>
              <a:rPr lang="ru" sz="2000" i="1" dirty="0" smtClean="0">
                <a:latin typeface="Lato"/>
                <a:ea typeface="Lato"/>
                <a:cs typeface="Lato"/>
                <a:sym typeface="Comic Sans MS"/>
              </a:rPr>
              <a:t>за «фундаментальный </a:t>
            </a:r>
            <a:r>
              <a:rPr lang="ru" sz="2000" i="1" dirty="0">
                <a:latin typeface="Lato"/>
                <a:ea typeface="Lato"/>
                <a:cs typeface="Lato"/>
                <a:sym typeface="Comic Sans MS"/>
              </a:rPr>
              <a:t>вклад </a:t>
            </a:r>
            <a:endParaRPr lang="ru" sz="2000" i="1" dirty="0" smtClean="0">
              <a:latin typeface="Lato"/>
              <a:ea typeface="Lato"/>
              <a:cs typeface="Lato"/>
              <a:sym typeface="Comic Sans M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i="1" spc="-100" dirty="0" smtClean="0">
                <a:latin typeface="Lato"/>
                <a:ea typeface="Lato"/>
                <a:cs typeface="Lato"/>
                <a:sym typeface="Comic Sans MS"/>
              </a:rPr>
              <a:t>в </a:t>
            </a:r>
            <a:r>
              <a:rPr lang="ru" sz="2000" i="1" spc="-100" dirty="0">
                <a:latin typeface="Lato"/>
                <a:ea typeface="Lato"/>
                <a:cs typeface="Lato"/>
                <a:sym typeface="Comic Sans MS"/>
              </a:rPr>
              <a:t>развитие эволюционной </a:t>
            </a:r>
            <a:r>
              <a:rPr lang="en-US" sz="2000" i="1" spc="-100" dirty="0" smtClean="0">
                <a:latin typeface="Lato"/>
                <a:ea typeface="Lato"/>
                <a:cs typeface="Lato"/>
                <a:sym typeface="Comic Sans MS"/>
              </a:rPr>
              <a:t> </a:t>
            </a:r>
            <a:r>
              <a:rPr lang="ru" sz="2000" i="1" spc="-100" dirty="0" smtClean="0">
                <a:latin typeface="Lato"/>
                <a:ea typeface="Lato"/>
                <a:cs typeface="Lato"/>
                <a:sym typeface="Comic Sans MS"/>
              </a:rPr>
              <a:t>биологии».</a:t>
            </a:r>
            <a:endParaRPr sz="2000" i="1" spc="-100" dirty="0">
              <a:latin typeface="Lato"/>
              <a:ea typeface="Lato"/>
              <a:cs typeface="Lato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 rotWithShape="1">
          <a:blip r:embed="rId3">
            <a:alphaModFix/>
          </a:blip>
          <a:srcRect l="159" r="6343"/>
          <a:stretch/>
        </p:blipFill>
        <p:spPr>
          <a:xfrm flipH="1">
            <a:off x="8866" y="0"/>
            <a:ext cx="4320000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4328866" y="162087"/>
            <a:ext cx="4584315" cy="523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>
                <a:latin typeface="Lobster"/>
                <a:ea typeface="Lobster"/>
                <a:cs typeface="Lobster"/>
                <a:sym typeface="Lobster"/>
              </a:rPr>
              <a:t>Вячеслав Эпштейн</a:t>
            </a:r>
            <a:endParaRPr sz="2200"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4554246" y="687075"/>
            <a:ext cx="4358936" cy="4325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 dirty="0" smtClean="0">
                <a:latin typeface="Lato"/>
                <a:ea typeface="Lato"/>
                <a:cs typeface="Lato"/>
                <a:sym typeface="Comic Sans MS"/>
              </a:rPr>
              <a:t>Американский ученый российского происхождения,  </a:t>
            </a:r>
            <a:r>
              <a:rPr lang="ru" sz="1800" i="1" dirty="0">
                <a:latin typeface="Lato"/>
                <a:ea typeface="Lato"/>
                <a:cs typeface="Lato"/>
                <a:sym typeface="Comic Sans MS"/>
              </a:rPr>
              <a:t>работающий </a:t>
            </a:r>
            <a:endParaRPr lang="ru" sz="1800" i="1" dirty="0" smtClean="0">
              <a:latin typeface="Lato"/>
              <a:ea typeface="Lato"/>
              <a:cs typeface="Lato"/>
              <a:sym typeface="Comic Sans M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 dirty="0" smtClean="0">
                <a:latin typeface="Lato"/>
                <a:ea typeface="Lato"/>
                <a:cs typeface="Lato"/>
                <a:sym typeface="Comic Sans MS"/>
              </a:rPr>
              <a:t>в </a:t>
            </a:r>
            <a:r>
              <a:rPr lang="ru" sz="1800" i="1" dirty="0">
                <a:latin typeface="Lato"/>
                <a:ea typeface="Lato"/>
                <a:cs typeface="Lato"/>
                <a:sym typeface="Comic Sans MS"/>
              </a:rPr>
              <a:t>области микробной экологии. Разработал чип для выращивания </a:t>
            </a:r>
            <a:r>
              <a:rPr lang="ru" sz="1800" i="1" dirty="0" smtClean="0">
                <a:latin typeface="Lato"/>
                <a:ea typeface="Lato"/>
                <a:cs typeface="Lato"/>
                <a:sym typeface="Comic Sans MS"/>
              </a:rPr>
              <a:t>бактерий </a:t>
            </a:r>
            <a:r>
              <a:rPr lang="ru" sz="1800" i="1" dirty="0">
                <a:latin typeface="Lato"/>
                <a:ea typeface="Lato"/>
                <a:cs typeface="Lato"/>
                <a:sym typeface="Comic Sans MS"/>
              </a:rPr>
              <a:t>прямо на дне </a:t>
            </a:r>
            <a:r>
              <a:rPr lang="ru" sz="1800" i="1" dirty="0" smtClean="0">
                <a:latin typeface="Lato"/>
                <a:ea typeface="Lato"/>
                <a:cs typeface="Lato"/>
                <a:sym typeface="Comic Sans MS"/>
              </a:rPr>
              <a:t>океана, </a:t>
            </a: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 dirty="0" smtClean="0">
                <a:latin typeface="Lato"/>
                <a:ea typeface="Lato"/>
                <a:cs typeface="Lato"/>
                <a:sym typeface="Comic Sans MS"/>
              </a:rPr>
              <a:t>таким образом </a:t>
            </a:r>
            <a:r>
              <a:rPr lang="ru" sz="1800" i="1" dirty="0">
                <a:latin typeface="Lato"/>
                <a:ea typeface="Lato"/>
                <a:cs typeface="Lato"/>
                <a:sym typeface="Comic Sans MS"/>
              </a:rPr>
              <a:t>обошел проблему повышенной </a:t>
            </a:r>
            <a:r>
              <a:rPr lang="ru" sz="1800" i="1" dirty="0" smtClean="0">
                <a:latin typeface="Lato"/>
                <a:ea typeface="Lato"/>
                <a:cs typeface="Lato"/>
                <a:sym typeface="Comic Sans MS"/>
              </a:rPr>
              <a:t>«капризности» </a:t>
            </a:r>
            <a:r>
              <a:rPr lang="ru" sz="1800" i="1" dirty="0">
                <a:latin typeface="Lato"/>
                <a:ea typeface="Lato"/>
                <a:cs typeface="Lato"/>
                <a:sym typeface="Comic Sans MS"/>
              </a:rPr>
              <a:t>бактерий. Эта методика легла </a:t>
            </a:r>
            <a:endParaRPr lang="ru" sz="1800" i="1" dirty="0" smtClean="0">
              <a:latin typeface="Lato"/>
              <a:ea typeface="Lato"/>
              <a:cs typeface="Lato"/>
              <a:sym typeface="Comic Sans M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 dirty="0" smtClean="0">
                <a:latin typeface="Lato"/>
                <a:ea typeface="Lato"/>
                <a:cs typeface="Lato"/>
                <a:sym typeface="Comic Sans MS"/>
              </a:rPr>
              <a:t>в </a:t>
            </a:r>
            <a:r>
              <a:rPr lang="ru" sz="1800" i="1" dirty="0">
                <a:latin typeface="Lato"/>
                <a:ea typeface="Lato"/>
                <a:cs typeface="Lato"/>
                <a:sym typeface="Comic Sans MS"/>
              </a:rPr>
              <a:t>основу большого исследования, результатом стал антибиотик теиксобактин</a:t>
            </a:r>
            <a:r>
              <a:rPr lang="ru" sz="1800" i="1" dirty="0" smtClean="0">
                <a:latin typeface="Lato"/>
                <a:ea typeface="Lato"/>
                <a:cs typeface="Lato"/>
                <a:sym typeface="Comic Sans MS"/>
              </a:rPr>
              <a:t>, который </a:t>
            </a:r>
            <a:r>
              <a:rPr lang="ru" sz="1800" i="1" dirty="0">
                <a:latin typeface="Lato"/>
                <a:ea typeface="Lato"/>
                <a:cs typeface="Lato"/>
                <a:sym typeface="Comic Sans MS"/>
              </a:rPr>
              <a:t>может справиться и с туберкулезом, </a:t>
            </a:r>
            <a:endParaRPr lang="ru" sz="1800" i="1" dirty="0" smtClean="0">
              <a:latin typeface="Lato"/>
              <a:ea typeface="Lato"/>
              <a:cs typeface="Lato"/>
              <a:sym typeface="Comic Sans MS"/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i="1" dirty="0" smtClean="0">
                <a:latin typeface="Lato"/>
                <a:ea typeface="Lato"/>
                <a:cs typeface="Lato"/>
                <a:sym typeface="Comic Sans MS"/>
              </a:rPr>
              <a:t>и с золотистым </a:t>
            </a:r>
            <a:r>
              <a:rPr lang="ru" sz="1800" i="1" dirty="0">
                <a:latin typeface="Lato"/>
                <a:ea typeface="Lato"/>
                <a:cs typeface="Lato"/>
                <a:sym typeface="Comic Sans MS"/>
              </a:rPr>
              <a:t>стафилококком</a:t>
            </a:r>
            <a:r>
              <a:rPr lang="ru" sz="1800" i="1" dirty="0" smtClean="0">
                <a:latin typeface="Lato"/>
                <a:ea typeface="Lato"/>
                <a:cs typeface="Lato"/>
                <a:sym typeface="Comic Sans MS"/>
              </a:rPr>
              <a:t>.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/>
        </p:nvSpPr>
        <p:spPr>
          <a:xfrm>
            <a:off x="257452" y="218625"/>
            <a:ext cx="8646851" cy="523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 smtClean="0">
                <a:latin typeface="Lobster"/>
                <a:ea typeface="Lobster"/>
                <a:cs typeface="Lobster"/>
                <a:sym typeface="Lobster"/>
              </a:rPr>
              <a:t>Литература из фонда Государственной библиотеки Югры</a:t>
            </a:r>
            <a:endParaRPr sz="2200" dirty="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782450" y="1173675"/>
            <a:ext cx="662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178530" y="849865"/>
            <a:ext cx="4260300" cy="40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1" dirty="0">
                <a:solidFill>
                  <a:srgbClr val="000000"/>
                </a:solidFill>
                <a:sym typeface="Arial"/>
              </a:rPr>
              <a:t>Батыгин, К. Тайна девятой планеты / </a:t>
            </a:r>
            <a:endParaRPr lang="ru" sz="1500" i="1" dirty="0" smtClean="0">
              <a:solidFill>
                <a:srgbClr val="000000"/>
              </a:solidFill>
              <a:sym typeface="Arial"/>
            </a:endParaRPr>
          </a:p>
          <a:p>
            <a:pPr marL="0" lvl="0" indent="0">
              <a:buNone/>
            </a:pPr>
            <a:r>
              <a:rPr lang="ru" sz="1500" i="1" dirty="0" smtClean="0">
                <a:solidFill>
                  <a:srgbClr val="000000"/>
                </a:solidFill>
                <a:sym typeface="Arial"/>
              </a:rPr>
              <a:t>К. Батыгин ; </a:t>
            </a:r>
            <a:r>
              <a:rPr lang="ru" sz="1500" i="1" dirty="0">
                <a:solidFill>
                  <a:srgbClr val="000000"/>
                </a:solidFill>
                <a:sym typeface="Arial"/>
              </a:rPr>
              <a:t>беседу провел Н. </a:t>
            </a:r>
            <a:r>
              <a:rPr lang="ru" sz="1500" i="1" dirty="0" smtClean="0">
                <a:solidFill>
                  <a:srgbClr val="000000"/>
                </a:solidFill>
                <a:sym typeface="Arial"/>
              </a:rPr>
              <a:t>Лахутин // </a:t>
            </a:r>
            <a:r>
              <a:rPr lang="ru" sz="1500" i="1" dirty="0">
                <a:solidFill>
                  <a:srgbClr val="000000"/>
                </a:solidFill>
                <a:sym typeface="Arial"/>
              </a:rPr>
              <a:t>Вокруг света. – 2016. – № 3. – С. </a:t>
            </a:r>
            <a:r>
              <a:rPr lang="ru" sz="1500" i="1" dirty="0" smtClean="0">
                <a:solidFill>
                  <a:srgbClr val="000000"/>
                </a:solidFill>
                <a:sym typeface="Arial"/>
              </a:rPr>
              <a:t>86–91 : </a:t>
            </a:r>
            <a:r>
              <a:rPr lang="ru" sz="1500" i="1" dirty="0">
                <a:solidFill>
                  <a:srgbClr val="000000"/>
                </a:solidFill>
                <a:sym typeface="Arial"/>
              </a:rPr>
              <a:t>ил</a:t>
            </a:r>
            <a:r>
              <a:rPr lang="ru" sz="1500" i="1" dirty="0" smtClean="0">
                <a:solidFill>
                  <a:srgbClr val="000000"/>
                </a:solidFill>
                <a:sym typeface="Arial"/>
              </a:rPr>
              <a:t>.</a:t>
            </a:r>
          </a:p>
          <a:p>
            <a:pPr marL="0" lvl="0" indent="0">
              <a:buNone/>
            </a:pPr>
            <a:endParaRPr sz="700" i="1" dirty="0">
              <a:solidFill>
                <a:srgbClr val="000000"/>
              </a:solidFill>
              <a:sym typeface="Arial"/>
            </a:endParaRPr>
          </a:p>
          <a:p>
            <a:pPr marL="0" indent="0">
              <a:buNone/>
            </a:pPr>
            <a:r>
              <a:rPr lang="ru" sz="1500" i="1" dirty="0">
                <a:solidFill>
                  <a:srgbClr val="000000"/>
                </a:solidFill>
                <a:sym typeface="Arial"/>
              </a:rPr>
              <a:t>Бухбиндер, А. Загадочная история Григория Перельмана : [российский математик] / </a:t>
            </a:r>
            <a:endParaRPr lang="ru" sz="1500" i="1" dirty="0" smtClean="0">
              <a:solidFill>
                <a:srgbClr val="000000"/>
              </a:solidFill>
              <a:sym typeface="Arial"/>
            </a:endParaRPr>
          </a:p>
          <a:p>
            <a:pPr marL="0" indent="0">
              <a:buNone/>
            </a:pPr>
            <a:r>
              <a:rPr lang="ru" sz="1500" i="1" dirty="0" smtClean="0">
                <a:solidFill>
                  <a:srgbClr val="000000"/>
                </a:solidFill>
                <a:sym typeface="Arial"/>
              </a:rPr>
              <a:t>А</a:t>
            </a:r>
            <a:r>
              <a:rPr lang="ru" sz="1500" i="1" dirty="0">
                <a:solidFill>
                  <a:srgbClr val="000000"/>
                </a:solidFill>
                <a:sym typeface="Arial"/>
              </a:rPr>
              <a:t>. Бухбиндер // Знание – сила. – 2007. – № 5. – С. 95–105.</a:t>
            </a:r>
          </a:p>
          <a:p>
            <a:pPr marL="0" lvl="0" indent="0">
              <a:buNone/>
            </a:pPr>
            <a:endParaRPr sz="700" i="1" dirty="0">
              <a:solidFill>
                <a:srgbClr val="000000"/>
              </a:solidFill>
              <a:sym typeface="Arial"/>
            </a:endParaRPr>
          </a:p>
          <a:p>
            <a:pPr marL="0" lvl="0" indent="0">
              <a:buNone/>
            </a:pPr>
            <a:r>
              <a:rPr lang="ru" sz="1500" i="1" dirty="0">
                <a:solidFill>
                  <a:srgbClr val="000000"/>
                </a:solidFill>
                <a:sym typeface="Arial"/>
              </a:rPr>
              <a:t>Вибе, Д. Охота за планетой X / Д. Вибе // Популярная механика. – 2016. – № 5. – </a:t>
            </a:r>
            <a:endParaRPr lang="ru" sz="1500" i="1" dirty="0" smtClean="0">
              <a:solidFill>
                <a:srgbClr val="000000"/>
              </a:solidFill>
              <a:sym typeface="Arial"/>
            </a:endParaRPr>
          </a:p>
          <a:p>
            <a:pPr marL="0" lvl="0" indent="0">
              <a:buNone/>
            </a:pPr>
            <a:r>
              <a:rPr lang="ru" sz="1500" i="1" dirty="0" smtClean="0">
                <a:solidFill>
                  <a:srgbClr val="000000"/>
                </a:solidFill>
                <a:sym typeface="Arial"/>
              </a:rPr>
              <a:t>С</a:t>
            </a:r>
            <a:r>
              <a:rPr lang="ru" sz="1500" i="1" dirty="0">
                <a:solidFill>
                  <a:srgbClr val="000000"/>
                </a:solidFill>
                <a:sym typeface="Arial"/>
              </a:rPr>
              <a:t>. 15–16.</a:t>
            </a:r>
          </a:p>
          <a:p>
            <a:pPr marL="0" lvl="0" indent="0">
              <a:buNone/>
            </a:pPr>
            <a:endParaRPr sz="700" i="1" dirty="0">
              <a:solidFill>
                <a:srgbClr val="000000"/>
              </a:solidFill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1" dirty="0">
                <a:solidFill>
                  <a:srgbClr val="000000"/>
                </a:solidFill>
                <a:sym typeface="Arial"/>
              </a:rPr>
              <a:t>Кондрашов, А. Хроника неожиданного</a:t>
            </a:r>
            <a:endParaRPr sz="1500" i="1" dirty="0">
              <a:solidFill>
                <a:srgbClr val="000000"/>
              </a:solidFill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1" dirty="0">
                <a:solidFill>
                  <a:srgbClr val="000000"/>
                </a:solidFill>
                <a:sym typeface="Arial"/>
              </a:rPr>
              <a:t>открытия / А. Кондрашов // Наука </a:t>
            </a:r>
            <a:r>
              <a:rPr lang="ru" sz="1500" i="1" dirty="0" smtClean="0">
                <a:solidFill>
                  <a:srgbClr val="000000"/>
                </a:solidFill>
                <a:sym typeface="Arial"/>
              </a:rPr>
              <a:t>и жизнь</a:t>
            </a:r>
            <a:r>
              <a:rPr lang="ru" sz="1500" i="1" dirty="0">
                <a:solidFill>
                  <a:srgbClr val="000000"/>
                </a:solidFill>
                <a:sym typeface="Arial"/>
              </a:rPr>
              <a:t>. – 2005. – № 6. – С. 8–9.</a:t>
            </a:r>
            <a:endParaRPr sz="1500" i="1" dirty="0">
              <a:solidFill>
                <a:srgbClr val="000000"/>
              </a:solidFill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2"/>
          </p:nvPr>
        </p:nvSpPr>
        <p:spPr>
          <a:xfrm>
            <a:off x="4627650" y="832109"/>
            <a:ext cx="4471960" cy="42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500" i="1" dirty="0" err="1">
                <a:solidFill>
                  <a:srgbClr val="000000"/>
                </a:solidFill>
                <a:sym typeface="Arial"/>
              </a:rPr>
              <a:t>Кунин</a:t>
            </a:r>
            <a:r>
              <a:rPr lang="ru-RU" sz="1500" i="1" dirty="0">
                <a:solidFill>
                  <a:srgbClr val="000000"/>
                </a:solidFill>
                <a:sym typeface="Arial"/>
              </a:rPr>
              <a:t>, Е. В. Логика случая: о природе и</a:t>
            </a:r>
          </a:p>
          <a:p>
            <a:pPr marL="0" lvl="0" indent="0">
              <a:buNone/>
            </a:pPr>
            <a:r>
              <a:rPr lang="ru-RU" sz="1500" i="1" dirty="0">
                <a:solidFill>
                  <a:srgbClr val="000000"/>
                </a:solidFill>
                <a:sym typeface="Arial"/>
              </a:rPr>
              <a:t>происхождении биологической эволюции </a:t>
            </a:r>
            <a:r>
              <a:rPr lang="ru-RU" sz="1500" i="1" dirty="0" smtClean="0">
                <a:solidFill>
                  <a:srgbClr val="000000"/>
                </a:solidFill>
                <a:sym typeface="Arial"/>
              </a:rPr>
              <a:t>: </a:t>
            </a:r>
            <a:endParaRPr lang="ru-RU" sz="1500" i="1" dirty="0" smtClean="0">
              <a:solidFill>
                <a:srgbClr val="000000"/>
              </a:solidFill>
              <a:sym typeface="Arial"/>
            </a:endParaRPr>
          </a:p>
          <a:p>
            <a:pPr marL="0" lvl="0" indent="0">
              <a:buNone/>
            </a:pPr>
            <a:r>
              <a:rPr lang="ru-RU" sz="1500" i="1" dirty="0" smtClean="0">
                <a:solidFill>
                  <a:srgbClr val="000000"/>
                </a:solidFill>
                <a:sym typeface="Arial"/>
              </a:rPr>
              <a:t>[</a:t>
            </a:r>
            <a:r>
              <a:rPr lang="ru-RU" sz="1500" i="1" dirty="0">
                <a:solidFill>
                  <a:srgbClr val="000000"/>
                </a:solidFill>
                <a:sym typeface="Arial"/>
              </a:rPr>
              <a:t>пер. с англ.] / Е. </a:t>
            </a:r>
            <a:r>
              <a:rPr lang="ru-RU" sz="1500" i="1" dirty="0" err="1">
                <a:solidFill>
                  <a:srgbClr val="000000"/>
                </a:solidFill>
                <a:sym typeface="Arial"/>
              </a:rPr>
              <a:t>Кунин</a:t>
            </a:r>
            <a:r>
              <a:rPr lang="ru-RU" sz="1500" i="1" dirty="0">
                <a:solidFill>
                  <a:srgbClr val="000000"/>
                </a:solidFill>
                <a:sym typeface="Arial"/>
              </a:rPr>
              <a:t>. – Москва </a:t>
            </a:r>
            <a:r>
              <a:rPr lang="ru-RU" sz="1500" i="1" dirty="0" smtClean="0">
                <a:solidFill>
                  <a:srgbClr val="000000"/>
                </a:solidFill>
                <a:sym typeface="Arial"/>
              </a:rPr>
              <a:t>: </a:t>
            </a:r>
            <a:r>
              <a:rPr lang="ru-RU" sz="1500" i="1" dirty="0" err="1" smtClean="0">
                <a:solidFill>
                  <a:srgbClr val="000000"/>
                </a:solidFill>
                <a:sym typeface="Arial"/>
              </a:rPr>
              <a:t>Центрполиграф</a:t>
            </a:r>
            <a:r>
              <a:rPr lang="ru-RU" sz="1500" i="1" dirty="0">
                <a:solidFill>
                  <a:srgbClr val="000000"/>
                </a:solidFill>
                <a:sym typeface="Arial"/>
              </a:rPr>
              <a:t>, 2014. – 526, [1] с. : ил.</a:t>
            </a:r>
          </a:p>
          <a:p>
            <a:pPr marL="0" lvl="0" indent="0">
              <a:buNone/>
            </a:pPr>
            <a:endParaRPr lang="ru-RU" sz="700" i="1" dirty="0">
              <a:solidFill>
                <a:srgbClr val="000000"/>
              </a:solidFill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1" dirty="0">
                <a:solidFill>
                  <a:srgbClr val="000000"/>
                </a:solidFill>
              </a:rPr>
              <a:t>Матизен, В. Чем отличился Григорий</a:t>
            </a:r>
            <a:endParaRPr sz="1500" i="1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ru" sz="1500" i="1" dirty="0">
                <a:solidFill>
                  <a:srgbClr val="000000"/>
                </a:solidFill>
              </a:rPr>
              <a:t>Перельман? / В. Матизен // Знак вопроса. </a:t>
            </a:r>
            <a:r>
              <a:rPr lang="ru" sz="1500" i="1" dirty="0" smtClean="0">
                <a:solidFill>
                  <a:srgbClr val="000000"/>
                </a:solidFill>
                <a:sym typeface="Arial"/>
              </a:rPr>
              <a:t>– </a:t>
            </a:r>
            <a:r>
              <a:rPr lang="ru" sz="1500" i="1" dirty="0" smtClean="0">
                <a:solidFill>
                  <a:srgbClr val="000000"/>
                </a:solidFill>
              </a:rPr>
              <a:t>2011</a:t>
            </a:r>
            <a:r>
              <a:rPr lang="ru" sz="1500" i="1" dirty="0">
                <a:solidFill>
                  <a:srgbClr val="000000"/>
                </a:solidFill>
              </a:rPr>
              <a:t>. </a:t>
            </a:r>
            <a:r>
              <a:rPr lang="ru" sz="1500" i="1" dirty="0">
                <a:solidFill>
                  <a:srgbClr val="000000"/>
                </a:solidFill>
                <a:sym typeface="Arial"/>
              </a:rPr>
              <a:t>– </a:t>
            </a:r>
            <a:r>
              <a:rPr lang="ru" sz="1500" i="1" dirty="0">
                <a:solidFill>
                  <a:srgbClr val="000000"/>
                </a:solidFill>
              </a:rPr>
              <a:t>№ 2 (Май). </a:t>
            </a:r>
            <a:r>
              <a:rPr lang="ru" sz="1500" i="1" dirty="0">
                <a:solidFill>
                  <a:srgbClr val="000000"/>
                </a:solidFill>
                <a:sym typeface="Arial"/>
              </a:rPr>
              <a:t>–</a:t>
            </a:r>
            <a:r>
              <a:rPr lang="ru" sz="1500" i="1" dirty="0">
                <a:solidFill>
                  <a:srgbClr val="000000"/>
                </a:solidFill>
              </a:rPr>
              <a:t> С. 80</a:t>
            </a:r>
            <a:r>
              <a:rPr lang="ru" sz="1500" i="1" dirty="0">
                <a:solidFill>
                  <a:srgbClr val="000000"/>
                </a:solidFill>
                <a:sym typeface="Arial"/>
              </a:rPr>
              <a:t>–</a:t>
            </a:r>
            <a:r>
              <a:rPr lang="ru" sz="1500" i="1" dirty="0">
                <a:solidFill>
                  <a:srgbClr val="000000"/>
                </a:solidFill>
              </a:rPr>
              <a:t>82.</a:t>
            </a:r>
          </a:p>
          <a:p>
            <a:pPr marL="0" lvl="0" indent="0">
              <a:buNone/>
            </a:pPr>
            <a:endParaRPr sz="700" i="1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ru" sz="1500" i="1" dirty="0">
                <a:solidFill>
                  <a:srgbClr val="000000"/>
                </a:solidFill>
              </a:rPr>
              <a:t>Нобелевские премии 2001 года </a:t>
            </a:r>
            <a:r>
              <a:rPr lang="ru" sz="1500" i="1" dirty="0">
                <a:solidFill>
                  <a:srgbClr val="000000"/>
                </a:solidFill>
                <a:sym typeface="Arial"/>
              </a:rPr>
              <a:t>–</a:t>
            </a:r>
            <a:r>
              <a:rPr lang="ru" sz="1500" i="1" dirty="0">
                <a:solidFill>
                  <a:srgbClr val="000000"/>
                </a:solidFill>
              </a:rPr>
              <a:t> биологам,</a:t>
            </a:r>
            <a:endParaRPr sz="1500" i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1" dirty="0">
                <a:solidFill>
                  <a:srgbClr val="000000"/>
                </a:solidFill>
              </a:rPr>
              <a:t>физикам и химикам : [к 100-летию Нобелев.</a:t>
            </a:r>
            <a:endParaRPr sz="1500" i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1" dirty="0">
                <a:solidFill>
                  <a:srgbClr val="000000"/>
                </a:solidFill>
              </a:rPr>
              <a:t>премий] // Наука и жизнь. – 2002. – № 1. </a:t>
            </a:r>
            <a:r>
              <a:rPr lang="ru" sz="1500" i="1" dirty="0" smtClean="0">
                <a:solidFill>
                  <a:srgbClr val="000000"/>
                </a:solidFill>
              </a:rPr>
              <a:t>–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1" dirty="0" smtClean="0">
                <a:solidFill>
                  <a:srgbClr val="000000"/>
                </a:solidFill>
              </a:rPr>
              <a:t>С</a:t>
            </a:r>
            <a:r>
              <a:rPr lang="ru" sz="1500" i="1" dirty="0">
                <a:solidFill>
                  <a:srgbClr val="000000"/>
                </a:solidFill>
              </a:rPr>
              <a:t>. 12</a:t>
            </a:r>
            <a:r>
              <a:rPr lang="ru" sz="1500" i="1" dirty="0">
                <a:solidFill>
                  <a:srgbClr val="000000"/>
                </a:solidFill>
                <a:sym typeface="Arial"/>
              </a:rPr>
              <a:t>–</a:t>
            </a:r>
            <a:r>
              <a:rPr lang="ru" sz="1500" i="1" dirty="0">
                <a:solidFill>
                  <a:srgbClr val="000000"/>
                </a:solidFill>
              </a:rPr>
              <a:t>17.</a:t>
            </a:r>
          </a:p>
          <a:p>
            <a:pPr marL="0" lvl="0" indent="0">
              <a:buNone/>
            </a:pPr>
            <a:endParaRPr sz="700" i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i="1" dirty="0">
                <a:solidFill>
                  <a:srgbClr val="000000"/>
                </a:solidFill>
              </a:rPr>
              <a:t>Оганов, А. Познать несозданное / А. Оганов // Вокруг света. – 2011. – № 11. – С.</a:t>
            </a:r>
            <a:r>
              <a:rPr lang="ru-RU" sz="1500" i="1" dirty="0">
                <a:solidFill>
                  <a:srgbClr val="000000"/>
                </a:solidFill>
              </a:rPr>
              <a:t> </a:t>
            </a:r>
            <a:r>
              <a:rPr lang="ru" sz="1500" i="1" dirty="0">
                <a:solidFill>
                  <a:srgbClr val="000000"/>
                </a:solidFill>
              </a:rPr>
              <a:t>192</a:t>
            </a:r>
            <a:r>
              <a:rPr lang="ru" sz="1500" i="1" dirty="0">
                <a:solidFill>
                  <a:srgbClr val="000000"/>
                </a:solidFill>
                <a:sym typeface="Arial"/>
              </a:rPr>
              <a:t>–</a:t>
            </a:r>
            <a:r>
              <a:rPr lang="ru" sz="1500" i="1" dirty="0">
                <a:solidFill>
                  <a:srgbClr val="000000"/>
                </a:solidFill>
              </a:rPr>
              <a:t>200.</a:t>
            </a:r>
            <a:endParaRPr sz="1500" i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u="sng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u="sng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u="sng" dirty="0">
              <a:solidFill>
                <a:schemeClr val="hlink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u="sng" dirty="0">
              <a:solidFill>
                <a:schemeClr val="hlink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u="sng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444500" algn="just" rtl="0">
              <a:lnSpc>
                <a:spcPct val="190909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/>
        </p:nvSpPr>
        <p:spPr>
          <a:xfrm>
            <a:off x="177552" y="174235"/>
            <a:ext cx="8819836" cy="5231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dirty="0" smtClean="0">
                <a:latin typeface="Lobster" charset="-52"/>
                <a:ea typeface="Lobster"/>
                <a:cs typeface="Lobster"/>
                <a:sym typeface="Lobster"/>
              </a:rPr>
              <a:t>Интернет-ресурсы</a:t>
            </a:r>
            <a:endParaRPr sz="2200" dirty="0">
              <a:latin typeface="Lobster" charset="-52"/>
              <a:ea typeface="Lobster"/>
              <a:cs typeface="Lobster"/>
              <a:sym typeface="Lobster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782450" y="1173675"/>
            <a:ext cx="662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177552" y="734450"/>
            <a:ext cx="8855348" cy="44090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500" i="1" dirty="0" smtClean="0">
                <a:solidFill>
                  <a:srgbClr val="000000"/>
                </a:solidFill>
              </a:rPr>
              <a:t>Константинов, А. Запрещённая химия //</a:t>
            </a:r>
            <a:r>
              <a:rPr lang="ru-RU" sz="1500" i="1" dirty="0">
                <a:solidFill>
                  <a:srgbClr val="000000"/>
                </a:solidFill>
              </a:rPr>
              <a:t> «</a:t>
            </a:r>
            <a:r>
              <a:rPr lang="ru-RU" sz="1500" i="1" dirty="0" smtClean="0">
                <a:solidFill>
                  <a:srgbClr val="000000"/>
                </a:solidFill>
              </a:rPr>
              <a:t>Невозможные» вещества, азотные люди и другие миры, открытые Артёмом </a:t>
            </a:r>
            <a:r>
              <a:rPr lang="ru-RU" sz="1500" i="1" dirty="0" err="1" smtClean="0">
                <a:solidFill>
                  <a:srgbClr val="000000"/>
                </a:solidFill>
              </a:rPr>
              <a:t>Огановым</a:t>
            </a:r>
            <a:r>
              <a:rPr lang="ru-RU" sz="1500" i="1" dirty="0" smtClean="0">
                <a:solidFill>
                  <a:srgbClr val="000000"/>
                </a:solidFill>
              </a:rPr>
              <a:t>  / </a:t>
            </a:r>
            <a:r>
              <a:rPr lang="ru-RU" sz="1500" i="1" dirty="0">
                <a:solidFill>
                  <a:srgbClr val="000000"/>
                </a:solidFill>
              </a:rPr>
              <a:t>А</a:t>
            </a:r>
            <a:r>
              <a:rPr lang="ru-RU" sz="1500" i="1" dirty="0" smtClean="0">
                <a:solidFill>
                  <a:srgbClr val="000000"/>
                </a:solidFill>
              </a:rPr>
              <a:t>ндрей Константинов</a:t>
            </a:r>
            <a:r>
              <a:rPr lang="ru-RU" sz="1500" i="1" dirty="0">
                <a:solidFill>
                  <a:srgbClr val="000000"/>
                </a:solidFill>
              </a:rPr>
              <a:t>. </a:t>
            </a:r>
            <a:r>
              <a:rPr lang="ru" sz="1500" i="1" dirty="0">
                <a:solidFill>
                  <a:srgbClr val="000000"/>
                </a:solidFill>
                <a:sym typeface="Arial"/>
              </a:rPr>
              <a:t>– </a:t>
            </a:r>
            <a:r>
              <a:rPr lang="ru" sz="1500" i="1" dirty="0" smtClean="0">
                <a:solidFill>
                  <a:srgbClr val="000000"/>
                </a:solidFill>
                <a:sym typeface="Arial"/>
              </a:rPr>
              <a:t>Текст : электронный </a:t>
            </a:r>
            <a:r>
              <a:rPr lang="ru-RU" sz="1500" i="1" dirty="0" smtClean="0">
                <a:solidFill>
                  <a:srgbClr val="000000"/>
                </a:solidFill>
              </a:rPr>
              <a:t> </a:t>
            </a:r>
            <a:r>
              <a:rPr lang="ru-RU" sz="1500" i="1" dirty="0">
                <a:solidFill>
                  <a:srgbClr val="000000"/>
                </a:solidFill>
              </a:rPr>
              <a:t>// Кот </a:t>
            </a:r>
            <a:r>
              <a:rPr lang="ru-RU" sz="1500" i="1" dirty="0" err="1">
                <a:solidFill>
                  <a:srgbClr val="000000"/>
                </a:solidFill>
              </a:rPr>
              <a:t>Шрёдингера</a:t>
            </a:r>
            <a:r>
              <a:rPr lang="ru-RU" sz="1500" i="1" dirty="0">
                <a:solidFill>
                  <a:srgbClr val="000000"/>
                </a:solidFill>
              </a:rPr>
              <a:t> : сайт. </a:t>
            </a:r>
            <a:r>
              <a:rPr lang="ru" sz="1500" i="1" dirty="0">
                <a:solidFill>
                  <a:srgbClr val="000000"/>
                </a:solidFill>
                <a:sym typeface="Arial"/>
              </a:rPr>
              <a:t>–</a:t>
            </a:r>
            <a:r>
              <a:rPr lang="ru-RU" sz="1500" i="1" dirty="0">
                <a:solidFill>
                  <a:srgbClr val="000000"/>
                </a:solidFill>
              </a:rPr>
              <a:t> </a:t>
            </a:r>
            <a:r>
              <a:rPr lang="en-US" sz="1500" i="1" dirty="0" smtClean="0">
                <a:solidFill>
                  <a:srgbClr val="000000"/>
                </a:solidFill>
              </a:rPr>
              <a:t>URL</a:t>
            </a:r>
            <a:r>
              <a:rPr lang="ru-RU" sz="1500" i="1" dirty="0" smtClean="0">
                <a:solidFill>
                  <a:srgbClr val="000000"/>
                </a:solidFill>
              </a:rPr>
              <a:t>: </a:t>
            </a:r>
            <a:r>
              <a:rPr lang="en-US" sz="1500" i="1" dirty="0" smtClean="0">
                <a:solidFill>
                  <a:schemeClr val="accent1"/>
                </a:solidFill>
                <a:hlinkClick r:id="rId3"/>
              </a:rPr>
              <a:t>https</a:t>
            </a:r>
            <a:r>
              <a:rPr lang="en-US" sz="1500" i="1" dirty="0">
                <a:solidFill>
                  <a:schemeClr val="accent1"/>
                </a:solidFill>
                <a:hlinkClick r:id="rId3"/>
              </a:rPr>
              <a:t>://</a:t>
            </a:r>
            <a:r>
              <a:rPr lang="en-US" sz="1500" i="1" dirty="0" err="1">
                <a:solidFill>
                  <a:schemeClr val="accent1"/>
                </a:solidFill>
                <a:hlinkClick r:id="rId3"/>
              </a:rPr>
              <a:t>kot.sh</a:t>
            </a:r>
            <a:r>
              <a:rPr lang="en-US" sz="1500" i="1" dirty="0">
                <a:solidFill>
                  <a:schemeClr val="accent1"/>
                </a:solidFill>
                <a:hlinkClick r:id="rId3"/>
              </a:rPr>
              <a:t>/</a:t>
            </a:r>
            <a:r>
              <a:rPr lang="en-US" sz="1500" i="1" dirty="0" err="1">
                <a:solidFill>
                  <a:schemeClr val="accent1"/>
                </a:solidFill>
                <a:hlinkClick r:id="rId3"/>
              </a:rPr>
              <a:t>statya</a:t>
            </a:r>
            <a:r>
              <a:rPr lang="en-US" sz="1500" i="1" dirty="0">
                <a:solidFill>
                  <a:schemeClr val="accent1"/>
                </a:solidFill>
                <a:hlinkClick r:id="rId3"/>
              </a:rPr>
              <a:t>/611/</a:t>
            </a:r>
            <a:r>
              <a:rPr lang="en-US" sz="1500" i="1" dirty="0" err="1">
                <a:solidFill>
                  <a:schemeClr val="accent1"/>
                </a:solidFill>
                <a:hlinkClick r:id="rId3"/>
              </a:rPr>
              <a:t>zapreshchyonnaya-himiya</a:t>
            </a:r>
            <a:r>
              <a:rPr lang="ru-RU" sz="1500" i="1" dirty="0">
                <a:solidFill>
                  <a:schemeClr val="accent1"/>
                </a:solidFill>
              </a:rPr>
              <a:t> </a:t>
            </a:r>
            <a:r>
              <a:rPr lang="ru-RU" sz="1500" i="1" dirty="0" smtClean="0">
                <a:solidFill>
                  <a:schemeClr val="accent1"/>
                </a:solidFill>
              </a:rPr>
              <a:t>(дата обращения: 15.08.2021).</a:t>
            </a:r>
          </a:p>
          <a:p>
            <a:pPr marL="139700" indent="0">
              <a:lnSpc>
                <a:spcPct val="100000"/>
              </a:lnSpc>
              <a:buNone/>
            </a:pPr>
            <a:endParaRPr lang="ru-RU" sz="700" i="1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" sz="1500" i="1" dirty="0">
                <a:solidFill>
                  <a:srgbClr val="000000"/>
                </a:solidFill>
                <a:sym typeface="Arial"/>
              </a:rPr>
              <a:t>Вибе, Д. Охота за планетой X / Д. </a:t>
            </a:r>
            <a:r>
              <a:rPr lang="ru" sz="1500" i="1" dirty="0" smtClean="0">
                <a:solidFill>
                  <a:srgbClr val="000000"/>
                </a:solidFill>
                <a:sym typeface="Arial"/>
              </a:rPr>
              <a:t>Вибе</a:t>
            </a:r>
            <a:r>
              <a:rPr lang="ru-RU" sz="1500" i="1" dirty="0" smtClean="0">
                <a:solidFill>
                  <a:srgbClr val="000000"/>
                </a:solidFill>
              </a:rPr>
              <a:t>. </a:t>
            </a:r>
            <a:r>
              <a:rPr lang="ru" sz="1500" i="1" dirty="0">
                <a:solidFill>
                  <a:srgbClr val="000000"/>
                </a:solidFill>
                <a:sym typeface="Arial"/>
              </a:rPr>
              <a:t>– Текст : электронный</a:t>
            </a:r>
            <a:r>
              <a:rPr lang="ru" sz="1500" i="1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ru" sz="1500" i="1" dirty="0">
                <a:solidFill>
                  <a:srgbClr val="000000"/>
                </a:solidFill>
                <a:sym typeface="Arial"/>
              </a:rPr>
              <a:t>// </a:t>
            </a:r>
            <a:r>
              <a:rPr lang="ru" sz="1500" i="1" dirty="0" smtClean="0">
                <a:solidFill>
                  <a:srgbClr val="000000"/>
                </a:solidFill>
                <a:sym typeface="Arial"/>
              </a:rPr>
              <a:t>Элементы : сайт. </a:t>
            </a:r>
            <a:r>
              <a:rPr lang="ru" sz="1500" i="1" dirty="0">
                <a:solidFill>
                  <a:srgbClr val="000000"/>
                </a:solidFill>
                <a:sym typeface="Arial"/>
              </a:rPr>
              <a:t>– </a:t>
            </a:r>
            <a:r>
              <a:rPr lang="en-US" sz="1500" i="1" dirty="0">
                <a:solidFill>
                  <a:srgbClr val="000000"/>
                </a:solidFill>
              </a:rPr>
              <a:t>URL</a:t>
            </a:r>
            <a:r>
              <a:rPr lang="ru-RU" sz="1500" i="1" dirty="0" smtClean="0">
                <a:solidFill>
                  <a:srgbClr val="000000"/>
                </a:solidFill>
              </a:rPr>
              <a:t>:</a:t>
            </a:r>
            <a:r>
              <a:rPr lang="ru" sz="1500" i="1" dirty="0" smtClean="0">
                <a:solidFill>
                  <a:srgbClr val="000000"/>
                </a:solidFill>
                <a:sym typeface="Arial"/>
              </a:rPr>
              <a:t> </a:t>
            </a:r>
            <a:r>
              <a:rPr lang="en-US" sz="1500" i="1" dirty="0">
                <a:solidFill>
                  <a:schemeClr val="accent1"/>
                </a:solidFill>
                <a:hlinkClick r:id="rId4"/>
              </a:rPr>
              <a:t>https://</a:t>
            </a:r>
            <a:r>
              <a:rPr lang="en-US" sz="1500" i="1" dirty="0" err="1">
                <a:solidFill>
                  <a:schemeClr val="accent1"/>
                </a:solidFill>
                <a:hlinkClick r:id="rId4"/>
              </a:rPr>
              <a:t>elementy.ru</a:t>
            </a:r>
            <a:r>
              <a:rPr lang="en-US" sz="1500" i="1" dirty="0">
                <a:solidFill>
                  <a:schemeClr val="accent1"/>
                </a:solidFill>
                <a:hlinkClick r:id="rId4"/>
              </a:rPr>
              <a:t>/</a:t>
            </a:r>
            <a:r>
              <a:rPr lang="en-US" sz="1500" i="1" dirty="0" err="1">
                <a:solidFill>
                  <a:schemeClr val="accent1"/>
                </a:solidFill>
                <a:hlinkClick r:id="rId4"/>
              </a:rPr>
              <a:t>nauchno-populyarnaya_biblioteka</a:t>
            </a:r>
            <a:r>
              <a:rPr lang="en-US" sz="1500" i="1" dirty="0">
                <a:solidFill>
                  <a:schemeClr val="accent1"/>
                </a:solidFill>
                <a:hlinkClick r:id="rId4"/>
              </a:rPr>
              <a:t>/433156/</a:t>
            </a:r>
            <a:r>
              <a:rPr lang="en-US" sz="1500" i="1" dirty="0" err="1">
                <a:solidFill>
                  <a:schemeClr val="accent1"/>
                </a:solidFill>
                <a:hlinkClick r:id="rId4"/>
              </a:rPr>
              <a:t>Okhota_za_planetoy_X</a:t>
            </a:r>
            <a:r>
              <a:rPr lang="ru-RU" sz="1500" i="1" dirty="0">
                <a:solidFill>
                  <a:schemeClr val="accent1"/>
                </a:solidFill>
              </a:rPr>
              <a:t> (дата обращения: 15.08.2021).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700" u="sng" dirty="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500" i="1" dirty="0" err="1" smtClean="0">
                <a:solidFill>
                  <a:srgbClr val="000000"/>
                </a:solidFill>
              </a:rPr>
              <a:t>Глазко</a:t>
            </a:r>
            <a:r>
              <a:rPr lang="ru-RU" sz="1500" i="1" dirty="0" smtClean="0">
                <a:solidFill>
                  <a:srgbClr val="000000"/>
                </a:solidFill>
              </a:rPr>
              <a:t>, </a:t>
            </a:r>
            <a:r>
              <a:rPr lang="ru-RU" sz="1500" i="1" dirty="0">
                <a:solidFill>
                  <a:srgbClr val="000000"/>
                </a:solidFill>
              </a:rPr>
              <a:t>В</a:t>
            </a:r>
            <a:r>
              <a:rPr lang="ru-RU" sz="1500" i="1" dirty="0" smtClean="0">
                <a:solidFill>
                  <a:srgbClr val="000000"/>
                </a:solidFill>
              </a:rPr>
              <a:t>. И. Эволюция</a:t>
            </a:r>
            <a:r>
              <a:rPr lang="ru-RU" sz="1500" i="1" dirty="0">
                <a:solidFill>
                  <a:srgbClr val="000000"/>
                </a:solidFill>
              </a:rPr>
              <a:t>: новое о случайности и </a:t>
            </a:r>
            <a:r>
              <a:rPr lang="ru-RU" sz="1500" i="1" dirty="0" smtClean="0">
                <a:solidFill>
                  <a:srgbClr val="000000"/>
                </a:solidFill>
              </a:rPr>
              <a:t>необходимости / </a:t>
            </a:r>
            <a:r>
              <a:rPr lang="ru-RU" sz="1500" i="1" dirty="0">
                <a:solidFill>
                  <a:srgbClr val="000000"/>
                </a:solidFill>
              </a:rPr>
              <a:t>В. И. </a:t>
            </a:r>
            <a:r>
              <a:rPr lang="ru-RU" sz="1500" i="1" dirty="0" err="1" smtClean="0">
                <a:solidFill>
                  <a:srgbClr val="000000"/>
                </a:solidFill>
              </a:rPr>
              <a:t>Глазко</a:t>
            </a:r>
            <a:r>
              <a:rPr lang="ru-RU" sz="1500" i="1" dirty="0" smtClean="0">
                <a:solidFill>
                  <a:srgbClr val="000000"/>
                </a:solidFill>
              </a:rPr>
              <a:t>. </a:t>
            </a:r>
            <a:r>
              <a:rPr lang="ru" sz="1500" i="1" dirty="0">
                <a:solidFill>
                  <a:srgbClr val="000000"/>
                </a:solidFill>
                <a:sym typeface="Arial"/>
              </a:rPr>
              <a:t>– Текст : электронный </a:t>
            </a:r>
            <a:r>
              <a:rPr lang="ru" sz="1500" i="1" dirty="0" smtClean="0">
                <a:solidFill>
                  <a:srgbClr val="000000"/>
                </a:solidFill>
                <a:sym typeface="Arial"/>
              </a:rPr>
              <a:t>// Химия и жизнь : сайт. </a:t>
            </a:r>
            <a:r>
              <a:rPr lang="ru" sz="1500" i="1" dirty="0">
                <a:solidFill>
                  <a:srgbClr val="000000"/>
                </a:solidFill>
                <a:sym typeface="Arial"/>
              </a:rPr>
              <a:t>–</a:t>
            </a:r>
            <a:r>
              <a:rPr lang="ru-RU" sz="1500" i="1" dirty="0">
                <a:solidFill>
                  <a:srgbClr val="000000"/>
                </a:solidFill>
              </a:rPr>
              <a:t> </a:t>
            </a:r>
            <a:r>
              <a:rPr lang="en-US" sz="1500" i="1" dirty="0">
                <a:solidFill>
                  <a:srgbClr val="000000"/>
                </a:solidFill>
              </a:rPr>
              <a:t>URL</a:t>
            </a:r>
            <a:r>
              <a:rPr lang="ru-RU" sz="1500" i="1" dirty="0">
                <a:solidFill>
                  <a:srgbClr val="000000"/>
                </a:solidFill>
              </a:rPr>
              <a:t>: </a:t>
            </a:r>
            <a:r>
              <a:rPr lang="en-US" sz="1500" i="1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https</a:t>
            </a:r>
            <a:r>
              <a:rPr lang="en-US" sz="1500" i="1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://</a:t>
            </a:r>
            <a:r>
              <a:rPr lang="en-US" sz="1500" i="1" dirty="0" err="1" smtClean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www.hij.ru</a:t>
            </a:r>
            <a:r>
              <a:rPr lang="en-US" sz="1500" i="1" dirty="0" smtClean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/read/</a:t>
            </a:r>
            <a:r>
              <a:rPr lang="en-US" sz="1500" i="1" dirty="0" err="1" smtClean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detail.php?ELEMENT_ID</a:t>
            </a:r>
            <a:r>
              <a:rPr lang="en-US" sz="1500" i="1" dirty="0" smtClean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=1320</a:t>
            </a:r>
            <a:r>
              <a:rPr lang="ru-RU" sz="1500" i="1" dirty="0" smtClean="0">
                <a:solidFill>
                  <a:schemeClr val="accent1"/>
                </a:solidFill>
              </a:rPr>
              <a:t> </a:t>
            </a:r>
            <a:r>
              <a:rPr lang="ru-RU" sz="1500" i="1" dirty="0">
                <a:solidFill>
                  <a:schemeClr val="accent1"/>
                </a:solidFill>
              </a:rPr>
              <a:t>(дата обращения: 15.08.2021</a:t>
            </a:r>
            <a:r>
              <a:rPr lang="ru-RU" sz="1500" i="1" dirty="0" smtClean="0">
                <a:solidFill>
                  <a:schemeClr val="accent1"/>
                </a:solidFill>
              </a:rPr>
              <a:t>).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700" i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500" i="1" dirty="0" smtClean="0">
                <a:solidFill>
                  <a:srgbClr val="000000"/>
                </a:solidFill>
              </a:rPr>
              <a:t>Оноприенко, А. Григорий </a:t>
            </a:r>
            <a:r>
              <a:rPr lang="ru-RU" sz="1500" i="1" dirty="0">
                <a:solidFill>
                  <a:srgbClr val="000000"/>
                </a:solidFill>
              </a:rPr>
              <a:t>Перельман. Математический </a:t>
            </a:r>
            <a:r>
              <a:rPr lang="ru-RU" sz="1500" i="1" dirty="0" smtClean="0">
                <a:solidFill>
                  <a:srgbClr val="000000"/>
                </a:solidFill>
              </a:rPr>
              <a:t>детектив /  А. Оноприенко. </a:t>
            </a:r>
            <a:r>
              <a:rPr lang="ru" sz="1500" i="1" dirty="0">
                <a:solidFill>
                  <a:srgbClr val="000000"/>
                </a:solidFill>
                <a:sym typeface="Arial"/>
              </a:rPr>
              <a:t>– Текст : электронный </a:t>
            </a:r>
            <a:r>
              <a:rPr lang="ru" sz="1500" i="1" dirty="0" smtClean="0">
                <a:solidFill>
                  <a:srgbClr val="000000"/>
                </a:solidFill>
                <a:sym typeface="Arial"/>
              </a:rPr>
              <a:t>// </a:t>
            </a:r>
            <a:r>
              <a:rPr lang="ru-RU" sz="1500" i="1" dirty="0" smtClean="0">
                <a:solidFill>
                  <a:srgbClr val="000000"/>
                </a:solidFill>
              </a:rPr>
              <a:t>Блог </a:t>
            </a:r>
            <a:r>
              <a:rPr lang="ru-RU" sz="1500" i="1" dirty="0">
                <a:solidFill>
                  <a:srgbClr val="000000"/>
                </a:solidFill>
              </a:rPr>
              <a:t>Александра </a:t>
            </a:r>
            <a:r>
              <a:rPr lang="ru-RU" sz="1500" i="1" dirty="0" smtClean="0">
                <a:solidFill>
                  <a:srgbClr val="000000"/>
                </a:solidFill>
              </a:rPr>
              <a:t>Оноприенко</a:t>
            </a:r>
            <a:r>
              <a:rPr lang="ru" sz="1500" i="1" dirty="0" smtClean="0">
                <a:solidFill>
                  <a:srgbClr val="000000"/>
                </a:solidFill>
                <a:sym typeface="Arial"/>
              </a:rPr>
              <a:t>. </a:t>
            </a:r>
            <a:r>
              <a:rPr lang="ru" sz="1500" i="1" dirty="0">
                <a:solidFill>
                  <a:srgbClr val="000000"/>
                </a:solidFill>
                <a:sym typeface="Arial"/>
              </a:rPr>
              <a:t>–</a:t>
            </a:r>
            <a:r>
              <a:rPr lang="ru-RU" sz="1500" i="1" dirty="0">
                <a:solidFill>
                  <a:srgbClr val="000000"/>
                </a:solidFill>
              </a:rPr>
              <a:t> </a:t>
            </a:r>
            <a:r>
              <a:rPr lang="en-US" sz="1500" i="1" dirty="0">
                <a:solidFill>
                  <a:srgbClr val="000000"/>
                </a:solidFill>
              </a:rPr>
              <a:t>URL</a:t>
            </a:r>
            <a:r>
              <a:rPr lang="ru-RU" sz="1500" i="1" dirty="0">
                <a:solidFill>
                  <a:srgbClr val="000000"/>
                </a:solidFill>
              </a:rPr>
              <a:t>: </a:t>
            </a:r>
            <a:r>
              <a:rPr lang="en-US" sz="1500" u="sng" dirty="0" smtClean="0">
                <a:solidFill>
                  <a:schemeClr val="accent1"/>
                </a:solidFill>
                <a:hlinkClick r:id="rId6"/>
              </a:rPr>
              <a:t>http</a:t>
            </a:r>
            <a:r>
              <a:rPr lang="en-US" sz="1500" u="sng" dirty="0">
                <a:solidFill>
                  <a:schemeClr val="accent1"/>
                </a:solidFill>
                <a:hlinkClick r:id="rId6"/>
              </a:rPr>
              <a:t>://</a:t>
            </a:r>
            <a:r>
              <a:rPr lang="en-US" sz="1500" u="sng" dirty="0" err="1">
                <a:solidFill>
                  <a:schemeClr val="accent1"/>
                </a:solidFill>
                <a:hlinkClick r:id="rId6"/>
              </a:rPr>
              <a:t>www.aonoprienko.ru</a:t>
            </a:r>
            <a:r>
              <a:rPr lang="en-US" sz="1500" u="sng" dirty="0">
                <a:solidFill>
                  <a:schemeClr val="accent1"/>
                </a:solidFill>
                <a:hlinkClick r:id="rId6"/>
              </a:rPr>
              <a:t>/?</a:t>
            </a:r>
            <a:r>
              <a:rPr lang="en-US" sz="1500" u="sng" dirty="0" smtClean="0">
                <a:solidFill>
                  <a:schemeClr val="accent1"/>
                </a:solidFill>
                <a:hlinkClick r:id="rId6"/>
              </a:rPr>
              <a:t>p=5434</a:t>
            </a:r>
            <a:r>
              <a:rPr lang="ru-RU" sz="1500" dirty="0" smtClean="0">
                <a:solidFill>
                  <a:schemeClr val="accent1"/>
                </a:solidFill>
              </a:rPr>
              <a:t> </a:t>
            </a:r>
            <a:r>
              <a:rPr lang="ru-RU" sz="1500" i="1" dirty="0">
                <a:solidFill>
                  <a:schemeClr val="accent1"/>
                </a:solidFill>
              </a:rPr>
              <a:t>(дата обращения: 15.08.2021</a:t>
            </a:r>
            <a:r>
              <a:rPr lang="ru-RU" sz="1500" i="1" dirty="0" smtClean="0">
                <a:solidFill>
                  <a:schemeClr val="accent1"/>
                </a:solidFill>
              </a:rPr>
              <a:t>).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700" i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500" i="1" dirty="0" smtClean="0">
                <a:solidFill>
                  <a:schemeClr val="accent1"/>
                </a:solidFill>
              </a:rPr>
              <a:t>Кондрашов, А</a:t>
            </a:r>
            <a:r>
              <a:rPr lang="ru-RU" sz="1500" i="1" dirty="0">
                <a:solidFill>
                  <a:schemeClr val="accent1"/>
                </a:solidFill>
              </a:rPr>
              <a:t>. </a:t>
            </a:r>
            <a:r>
              <a:rPr lang="ru-RU" sz="1500" i="1" dirty="0" smtClean="0">
                <a:solidFill>
                  <a:schemeClr val="accent1"/>
                </a:solidFill>
              </a:rPr>
              <a:t>Хроника </a:t>
            </a:r>
            <a:r>
              <a:rPr lang="ru-RU" sz="1500" i="1" dirty="0">
                <a:solidFill>
                  <a:schemeClr val="accent1"/>
                </a:solidFill>
              </a:rPr>
              <a:t>неожиданного </a:t>
            </a:r>
            <a:r>
              <a:rPr lang="ru-RU" sz="1500" i="1" dirty="0" smtClean="0">
                <a:solidFill>
                  <a:schemeClr val="accent1"/>
                </a:solidFill>
              </a:rPr>
              <a:t>открытия / А</a:t>
            </a:r>
            <a:r>
              <a:rPr lang="ru-RU" sz="1500" i="1" dirty="0">
                <a:solidFill>
                  <a:schemeClr val="accent1"/>
                </a:solidFill>
              </a:rPr>
              <a:t>. </a:t>
            </a:r>
            <a:r>
              <a:rPr lang="ru-RU" sz="1500" i="1" dirty="0" smtClean="0">
                <a:solidFill>
                  <a:schemeClr val="accent1"/>
                </a:solidFill>
              </a:rPr>
              <a:t>Кондрашов.</a:t>
            </a:r>
            <a:r>
              <a:rPr lang="ru-RU" sz="1500" i="1" dirty="0" smtClean="0">
                <a:solidFill>
                  <a:srgbClr val="000000"/>
                </a:solidFill>
              </a:rPr>
              <a:t> </a:t>
            </a:r>
            <a:r>
              <a:rPr lang="ru" sz="1500" i="1" dirty="0">
                <a:solidFill>
                  <a:srgbClr val="000000"/>
                </a:solidFill>
                <a:sym typeface="Arial"/>
              </a:rPr>
              <a:t>– Текст : электронный // </a:t>
            </a:r>
            <a:r>
              <a:rPr lang="ru" sz="1500" i="1" dirty="0" smtClean="0">
                <a:solidFill>
                  <a:srgbClr val="000000"/>
                </a:solidFill>
                <a:sym typeface="Arial"/>
              </a:rPr>
              <a:t>Наука и жизнь : портал. </a:t>
            </a:r>
            <a:r>
              <a:rPr lang="ru" sz="1500" i="1" dirty="0">
                <a:solidFill>
                  <a:srgbClr val="000000"/>
                </a:solidFill>
                <a:sym typeface="Arial"/>
              </a:rPr>
              <a:t>–</a:t>
            </a:r>
            <a:r>
              <a:rPr lang="ru-RU" sz="1500" i="1" dirty="0">
                <a:solidFill>
                  <a:srgbClr val="000000"/>
                </a:solidFill>
              </a:rPr>
              <a:t> </a:t>
            </a:r>
            <a:r>
              <a:rPr lang="en-US" sz="1500" i="1" dirty="0">
                <a:solidFill>
                  <a:srgbClr val="000000"/>
                </a:solidFill>
              </a:rPr>
              <a:t>URL</a:t>
            </a:r>
            <a:r>
              <a:rPr lang="ru-RU" sz="1500" i="1" dirty="0">
                <a:solidFill>
                  <a:srgbClr val="000000"/>
                </a:solidFill>
              </a:rPr>
              <a:t>: </a:t>
            </a:r>
            <a:r>
              <a:rPr lang="en-US" sz="1500" u="sng" dirty="0" smtClean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https</a:t>
            </a:r>
            <a:r>
              <a:rPr lang="en-US" sz="1500" u="sng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://</a:t>
            </a:r>
            <a:r>
              <a:rPr lang="en-US" sz="1500" u="sng" dirty="0" err="1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www.nkj.ru</a:t>
            </a:r>
            <a:r>
              <a:rPr lang="en-US" sz="1500" u="sng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/archive/articles/486</a:t>
            </a:r>
            <a:r>
              <a:rPr lang="en-US" sz="1500" u="sng" dirty="0" smtClean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val="tx"/>
                    </a:ext>
                  </a:extLst>
                </a:hlinkClick>
              </a:rPr>
              <a:t>/</a:t>
            </a:r>
            <a:r>
              <a:rPr lang="ru-RU" sz="1500" dirty="0">
                <a:solidFill>
                  <a:schemeClr val="accent1"/>
                </a:solidFill>
              </a:rPr>
              <a:t> </a:t>
            </a:r>
            <a:r>
              <a:rPr lang="ru-RU" sz="1500" i="1" dirty="0">
                <a:solidFill>
                  <a:schemeClr val="accent1"/>
                </a:solidFill>
              </a:rPr>
              <a:t>(дата обращения: 15.08.2021</a:t>
            </a:r>
            <a:r>
              <a:rPr lang="ru-RU" sz="1500" i="1" dirty="0" smtClean="0">
                <a:solidFill>
                  <a:schemeClr val="accent1"/>
                </a:solidFill>
              </a:rPr>
              <a:t>).</a:t>
            </a:r>
            <a:endParaRPr lang="en-US" sz="1500" u="sng" dirty="0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2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605</Words>
  <Application>Microsoft Office PowerPoint</Application>
  <PresentationFormat>Экран (16:9)</PresentationFormat>
  <Paragraphs>94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Comfortaa</vt:lpstr>
      <vt:lpstr>Playfair Display</vt:lpstr>
      <vt:lpstr>Lobster</vt:lpstr>
      <vt:lpstr>Lato</vt:lpstr>
      <vt:lpstr>Times New Roman</vt:lpstr>
      <vt:lpstr>Comic Sans MS</vt:lpstr>
      <vt:lpstr>Coral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Пуртова Альбина Владимировна</dc:creator>
  <cp:lastModifiedBy>Табаченко Елена Ивановна</cp:lastModifiedBy>
  <cp:revision>12</cp:revision>
  <dcterms:modified xsi:type="dcterms:W3CDTF">2021-08-22T21:33:33Z</dcterms:modified>
</cp:coreProperties>
</file>