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0"/>
  </p:notesMasterIdLst>
  <p:sldIdLst>
    <p:sldId id="300" r:id="rId2"/>
    <p:sldId id="302" r:id="rId3"/>
    <p:sldId id="305" r:id="rId4"/>
    <p:sldId id="308" r:id="rId5"/>
    <p:sldId id="311" r:id="rId6"/>
    <p:sldId id="309" r:id="rId7"/>
    <p:sldId id="317" r:id="rId8"/>
    <p:sldId id="310" r:id="rId9"/>
    <p:sldId id="318" r:id="rId10"/>
    <p:sldId id="313" r:id="rId11"/>
    <p:sldId id="321" r:id="rId12"/>
    <p:sldId id="307" r:id="rId13"/>
    <p:sldId id="322" r:id="rId14"/>
    <p:sldId id="315" r:id="rId15"/>
    <p:sldId id="314" r:id="rId16"/>
    <p:sldId id="306" r:id="rId17"/>
    <p:sldId id="323" r:id="rId18"/>
    <p:sldId id="312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kurovaAU" initials="MА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31" autoAdjust="0"/>
  </p:normalViewPr>
  <p:slideViewPr>
    <p:cSldViewPr>
      <p:cViewPr varScale="1">
        <p:scale>
          <a:sx n="111" d="100"/>
          <a:sy n="111" d="100"/>
        </p:scale>
        <p:origin x="-153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33B04E-AAB8-4E64-9041-60EEF5E814CD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998CA0-59DF-42C2-8647-CA243FF2EB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596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949CF-9A08-42B8-AFDE-D7E88F40D5E9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605E-DE21-42E2-97F8-B5D74D4906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752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949CF-9A08-42B8-AFDE-D7E88F40D5E9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605E-DE21-42E2-97F8-B5D74D4906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470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949CF-9A08-42B8-AFDE-D7E88F40D5E9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605E-DE21-42E2-97F8-B5D74D4906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256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949CF-9A08-42B8-AFDE-D7E88F40D5E9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605E-DE21-42E2-97F8-B5D74D4906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885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949CF-9A08-42B8-AFDE-D7E88F40D5E9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605E-DE21-42E2-97F8-B5D74D4906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409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949CF-9A08-42B8-AFDE-D7E88F40D5E9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605E-DE21-42E2-97F8-B5D74D4906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3674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949CF-9A08-42B8-AFDE-D7E88F40D5E9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605E-DE21-42E2-97F8-B5D74D4906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915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949CF-9A08-42B8-AFDE-D7E88F40D5E9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605E-DE21-42E2-97F8-B5D74D4906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670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949CF-9A08-42B8-AFDE-D7E88F40D5E9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605E-DE21-42E2-97F8-B5D74D4906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264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949CF-9A08-42B8-AFDE-D7E88F40D5E9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605E-DE21-42E2-97F8-B5D74D4906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644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949CF-9A08-42B8-AFDE-D7E88F40D5E9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605E-DE21-42E2-97F8-B5D74D4906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906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4949CF-9A08-42B8-AFDE-D7E88F40D5E9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3605E-DE21-42E2-97F8-B5D74D4906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357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43"/>
          <a:stretch/>
        </p:blipFill>
        <p:spPr bwMode="auto">
          <a:xfrm>
            <a:off x="24056" y="19472"/>
            <a:ext cx="9012440" cy="6721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75656" y="1484784"/>
            <a:ext cx="70567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/>
              <a:t>      </a:t>
            </a:r>
            <a:r>
              <a:rPr lang="ru-RU" sz="3600" b="1" dirty="0" smtClean="0"/>
              <a:t>Владимир Иванович </a:t>
            </a:r>
            <a:r>
              <a:rPr lang="ru-RU" sz="3600" b="1" dirty="0"/>
              <a:t>Даль</a:t>
            </a:r>
          </a:p>
          <a:p>
            <a:pPr algn="ctr"/>
            <a:r>
              <a:rPr lang="ru-RU" sz="3600" b="1" dirty="0" smtClean="0"/>
              <a:t> (1801</a:t>
            </a:r>
            <a:r>
              <a:rPr lang="ru-RU" sz="3600" b="1" dirty="0"/>
              <a:t>–</a:t>
            </a:r>
            <a:r>
              <a:rPr lang="ru-RU" sz="3600" b="1" dirty="0" smtClean="0"/>
              <a:t>1872</a:t>
            </a:r>
            <a:r>
              <a:rPr lang="ru-RU" sz="3600" b="1" dirty="0"/>
              <a:t>) </a:t>
            </a:r>
            <a:endParaRPr lang="ru-RU" sz="3600" b="1" dirty="0" smtClean="0"/>
          </a:p>
          <a:p>
            <a:endParaRPr lang="ru-RU" sz="3600" dirty="0"/>
          </a:p>
          <a:p>
            <a:pPr algn="ctr"/>
            <a:r>
              <a:rPr lang="ru-RU" sz="3600" b="1" dirty="0" smtClean="0"/>
              <a:t>Собиратель </a:t>
            </a:r>
            <a:r>
              <a:rPr lang="ru-RU" sz="3600" b="1" dirty="0" smtClean="0"/>
              <a:t>русского фольклора</a:t>
            </a:r>
            <a:endParaRPr lang="ru-RU" sz="3600" b="1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2982" b="21479"/>
          <a:stretch/>
        </p:blipFill>
        <p:spPr bwMode="auto">
          <a:xfrm>
            <a:off x="8784976" y="-3246"/>
            <a:ext cx="251519" cy="5394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074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2" t="84484" r="3390"/>
          <a:stretch/>
        </p:blipFill>
        <p:spPr bwMode="auto">
          <a:xfrm>
            <a:off x="431540" y="6381328"/>
            <a:ext cx="8712460" cy="440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57"/>
          <a:stretch/>
        </p:blipFill>
        <p:spPr bwMode="auto">
          <a:xfrm>
            <a:off x="-72516" y="0"/>
            <a:ext cx="50405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37" y="377075"/>
            <a:ext cx="3966547" cy="5189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44008" y="1022247"/>
            <a:ext cx="435623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В морозный мартовский день 1819 </a:t>
            </a:r>
            <a:r>
              <a:rPr lang="ru-RU" sz="2400" dirty="0" smtClean="0"/>
              <a:t>года </a:t>
            </a:r>
            <a:r>
              <a:rPr lang="ru-RU" sz="2400" dirty="0" smtClean="0"/>
              <a:t>В. И. </a:t>
            </a:r>
            <a:r>
              <a:rPr lang="ru-RU" sz="2400" dirty="0"/>
              <a:t>Даль </a:t>
            </a:r>
            <a:r>
              <a:rPr lang="ru-RU" sz="2400" dirty="0" smtClean="0"/>
              <a:t>по</a:t>
            </a:r>
            <a:r>
              <a:rPr lang="ru-RU" sz="2400" dirty="0"/>
              <a:t> </a:t>
            </a:r>
            <a:r>
              <a:rPr lang="ru-RU" sz="2400" dirty="0" smtClean="0"/>
              <a:t>дороге </a:t>
            </a:r>
            <a:r>
              <a:rPr lang="ru-RU" sz="2400" dirty="0"/>
              <a:t>из Петербурга в </a:t>
            </a:r>
            <a:r>
              <a:rPr lang="ru-RU" sz="2400" dirty="0" smtClean="0"/>
              <a:t>город Николаев  записал </a:t>
            </a:r>
            <a:r>
              <a:rPr lang="ru-RU" sz="2400" dirty="0"/>
              <a:t>от </a:t>
            </a:r>
            <a:r>
              <a:rPr lang="ru-RU" sz="2400" dirty="0" smtClean="0"/>
              <a:t>новгородского ямщика </a:t>
            </a:r>
            <a:r>
              <a:rPr lang="ru-RU" sz="2400" dirty="0"/>
              <a:t>первое удивившее его </a:t>
            </a:r>
            <a:r>
              <a:rPr lang="ru-RU" sz="2400" dirty="0" smtClean="0"/>
              <a:t>слово «замолаживает» (</a:t>
            </a:r>
            <a:r>
              <a:rPr lang="ru-RU" sz="2400" dirty="0"/>
              <a:t>пасмурнеет</a:t>
            </a:r>
            <a:r>
              <a:rPr lang="ru-RU" sz="2400" dirty="0" smtClean="0"/>
              <a:t>).</a:t>
            </a:r>
          </a:p>
          <a:p>
            <a:r>
              <a:rPr lang="ru-RU" sz="2400" dirty="0" smtClean="0"/>
              <a:t>С </a:t>
            </a:r>
            <a:r>
              <a:rPr lang="ru-RU" sz="2400" dirty="0" smtClean="0"/>
              <a:t>тех </a:t>
            </a:r>
            <a:r>
              <a:rPr lang="ru-RU" sz="2400" dirty="0"/>
              <a:t>пор, куда бы ни бросала </a:t>
            </a:r>
            <a:r>
              <a:rPr lang="ru-RU" sz="2400" dirty="0" smtClean="0"/>
              <a:t>его судьба</a:t>
            </a:r>
            <a:r>
              <a:rPr lang="ru-RU" sz="2400" dirty="0"/>
              <a:t>, он всегда </a:t>
            </a:r>
            <a:r>
              <a:rPr lang="ru-RU" sz="2400" dirty="0" smtClean="0"/>
              <a:t>находил время записать выражение, песню</a:t>
            </a:r>
            <a:r>
              <a:rPr lang="ru-RU" sz="2400" dirty="0"/>
              <a:t>, </a:t>
            </a:r>
            <a:r>
              <a:rPr lang="ru-RU" sz="2400" dirty="0" smtClean="0"/>
              <a:t>сказку</a:t>
            </a:r>
            <a:r>
              <a:rPr lang="ru-RU" sz="2400" dirty="0"/>
              <a:t>.</a:t>
            </a:r>
            <a:endParaRPr lang="ru-RU" sz="2400" dirty="0" smtClean="0"/>
          </a:p>
          <a:p>
            <a:endParaRPr lang="ru-RU" sz="2000" dirty="0" smtClean="0"/>
          </a:p>
        </p:txBody>
      </p:sp>
    </p:spTree>
    <p:extLst>
      <p:ext uri="{BB962C8B-B14F-4D97-AF65-F5344CB8AC3E}">
        <p14:creationId xmlns:p14="http://schemas.microsoft.com/office/powerpoint/2010/main" val="80050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741"/>
          <a:stretch/>
        </p:blipFill>
        <p:spPr bwMode="auto">
          <a:xfrm rot="10800000">
            <a:off x="-4" y="0"/>
            <a:ext cx="39553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9" t="32034" r="8099" b="23762"/>
          <a:stretch/>
        </p:blipFill>
        <p:spPr bwMode="auto">
          <a:xfrm rot="5400000">
            <a:off x="5577838" y="3291842"/>
            <a:ext cx="6857999" cy="274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682" y="260648"/>
            <a:ext cx="3998822" cy="47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782702"/>
            <a:ext cx="479094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/>
              <a:t>В. И. </a:t>
            </a:r>
            <a:r>
              <a:rPr lang="ru-RU" sz="2200" dirty="0"/>
              <a:t>Даль много рассказывал </a:t>
            </a:r>
            <a:endParaRPr lang="ru-RU" sz="2200" dirty="0" smtClean="0"/>
          </a:p>
          <a:p>
            <a:r>
              <a:rPr lang="ru-RU" sz="2200" dirty="0" smtClean="0"/>
              <a:t>А</a:t>
            </a:r>
            <a:r>
              <a:rPr lang="ru-RU" sz="2200" dirty="0"/>
              <a:t>. С. Пушкину о своих </a:t>
            </a:r>
            <a:r>
              <a:rPr lang="ru-RU" sz="2200" dirty="0" smtClean="0"/>
              <a:t>языковых </a:t>
            </a:r>
            <a:r>
              <a:rPr lang="ru-RU" sz="2200" dirty="0"/>
              <a:t>находках, сделанных в русских селениях. </a:t>
            </a:r>
            <a:r>
              <a:rPr lang="ru-RU" sz="2200" dirty="0" smtClean="0"/>
              <a:t>Особенно понравилось </a:t>
            </a:r>
            <a:endParaRPr lang="ru-RU" sz="2200" dirty="0" smtClean="0"/>
          </a:p>
          <a:p>
            <a:r>
              <a:rPr lang="ru-RU" sz="2200" dirty="0" smtClean="0"/>
              <a:t>А</a:t>
            </a:r>
            <a:r>
              <a:rPr lang="ru-RU" sz="2200" dirty="0"/>
              <a:t>. С. Пушкину незнакомое ему слово «выползина» (так крестьяне называли старую кожу змеи, оставленную ею после линьки). </a:t>
            </a:r>
          </a:p>
          <a:p>
            <a:pPr algn="just"/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 rot="10800000" flipV="1">
            <a:off x="467544" y="5090996"/>
            <a:ext cx="820891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/>
              <a:t>Когда друзья снова встретились, А. С. Пушкин </a:t>
            </a:r>
            <a:r>
              <a:rPr lang="ru-RU" sz="2200" dirty="0" smtClean="0"/>
              <a:t>пришел </a:t>
            </a:r>
            <a:r>
              <a:rPr lang="ru-RU" sz="2200" dirty="0"/>
              <a:t>к В. И. Далю в новом, только что сшитом сюртуке и со смехом сказал</a:t>
            </a:r>
            <a:r>
              <a:rPr lang="ru-RU" sz="2200" dirty="0" smtClean="0"/>
              <a:t>: «</a:t>
            </a:r>
            <a:r>
              <a:rPr lang="ru-RU" sz="2200" dirty="0"/>
              <a:t>Ну, брат, какова выползина? Из этой выползины я не скоро выползу</a:t>
            </a:r>
            <a:r>
              <a:rPr lang="ru-RU" sz="2200" dirty="0" smtClean="0"/>
              <a:t>!»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84754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741"/>
          <a:stretch/>
        </p:blipFill>
        <p:spPr bwMode="auto">
          <a:xfrm rot="10800000">
            <a:off x="-3" y="0"/>
            <a:ext cx="46754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9" t="32034" r="8099" b="23762"/>
          <a:stretch/>
        </p:blipFill>
        <p:spPr bwMode="auto">
          <a:xfrm rot="5400000">
            <a:off x="5577838" y="3291842"/>
            <a:ext cx="6857999" cy="274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7" b="4018"/>
          <a:stretch/>
        </p:blipFill>
        <p:spPr bwMode="auto">
          <a:xfrm>
            <a:off x="4794731" y="692696"/>
            <a:ext cx="4089259" cy="4966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2" y="965393"/>
            <a:ext cx="504056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Владимир Иванович Даль </a:t>
            </a:r>
            <a:r>
              <a:rPr lang="ru-RU" sz="2400" dirty="0"/>
              <a:t>–</a:t>
            </a:r>
            <a:r>
              <a:rPr lang="ru-RU" sz="2400" dirty="0" smtClean="0"/>
              <a:t> </a:t>
            </a:r>
            <a:r>
              <a:rPr lang="ru-RU" sz="2400" dirty="0" smtClean="0"/>
              <a:t>автор </a:t>
            </a:r>
            <a:r>
              <a:rPr lang="ru-RU" sz="2400" dirty="0" smtClean="0"/>
              <a:t>сборника </a:t>
            </a:r>
            <a:r>
              <a:rPr lang="ru-RU" sz="2400" dirty="0" smtClean="0"/>
              <a:t>«Пословицы </a:t>
            </a:r>
            <a:r>
              <a:rPr lang="ru-RU" sz="2400" dirty="0"/>
              <a:t>русского </a:t>
            </a:r>
            <a:r>
              <a:rPr lang="ru-RU" sz="2400" dirty="0" smtClean="0"/>
              <a:t>народа». </a:t>
            </a:r>
            <a:r>
              <a:rPr lang="ru-RU" sz="2400" dirty="0"/>
              <a:t>Всю жизнь </a:t>
            </a:r>
            <a:r>
              <a:rPr lang="ru-RU" sz="2400" dirty="0" smtClean="0"/>
              <a:t>В. И. Даль </a:t>
            </a:r>
            <a:r>
              <a:rPr lang="ru-RU" sz="2400" dirty="0"/>
              <a:t>был неутомимым собирателем памятников народного творчества: песен, сказок, пословиц, поговорок.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3757313"/>
            <a:ext cx="5040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С</a:t>
            </a:r>
            <a:r>
              <a:rPr lang="ru-RU" sz="2400" dirty="0" smtClean="0"/>
              <a:t>борник  </a:t>
            </a:r>
            <a:r>
              <a:rPr lang="ru-RU" sz="2400" dirty="0"/>
              <a:t>«Пословицы русского народа</a:t>
            </a:r>
            <a:r>
              <a:rPr lang="ru-RU" sz="2400" dirty="0" smtClean="0"/>
              <a:t>» </a:t>
            </a:r>
            <a:r>
              <a:rPr lang="ru-RU" sz="2400" dirty="0" smtClean="0"/>
              <a:t>содержит </a:t>
            </a:r>
            <a:r>
              <a:rPr lang="ru-RU" sz="2400" dirty="0"/>
              <a:t>30 тысяч </a:t>
            </a:r>
            <a:r>
              <a:rPr lang="ru-RU" sz="2400" dirty="0" smtClean="0"/>
              <a:t>пословиц.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77584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741"/>
          <a:stretch/>
        </p:blipFill>
        <p:spPr bwMode="auto">
          <a:xfrm rot="10800000">
            <a:off x="-14461" y="-15646"/>
            <a:ext cx="4337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9" t="32034" r="8099" b="23762"/>
          <a:stretch/>
        </p:blipFill>
        <p:spPr bwMode="auto">
          <a:xfrm rot="5400000">
            <a:off x="5577838" y="3291842"/>
            <a:ext cx="6857999" cy="274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27" y="459804"/>
            <a:ext cx="2719764" cy="4481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4941169"/>
            <a:ext cx="5593651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dirty="0"/>
              <a:t>Чтобы это «золото» русского языка </a:t>
            </a:r>
            <a:r>
              <a:rPr lang="ru-RU" sz="2000" dirty="0"/>
              <a:t>–</a:t>
            </a:r>
            <a:r>
              <a:rPr lang="ru-RU" sz="2000" dirty="0" smtClean="0"/>
              <a:t> </a:t>
            </a:r>
            <a:r>
              <a:rPr lang="ru-RU" sz="2000" dirty="0"/>
              <a:t>поговорки, пословицы, загадки </a:t>
            </a:r>
            <a:r>
              <a:rPr lang="ru-RU" sz="2000" dirty="0" smtClean="0"/>
              <a:t>– </a:t>
            </a:r>
            <a:r>
              <a:rPr lang="ru-RU" sz="2000" dirty="0" smtClean="0"/>
              <a:t>«</a:t>
            </a:r>
            <a:r>
              <a:rPr lang="ru-RU" sz="2000" dirty="0"/>
              <a:t>далось всем в руки», надо было его собрать. </a:t>
            </a:r>
            <a:r>
              <a:rPr lang="ru-RU" sz="2000" dirty="0" smtClean="0"/>
              <a:t>И Владимир Даль </a:t>
            </a:r>
            <a:r>
              <a:rPr lang="ru-RU" sz="2000" dirty="0"/>
              <a:t>всю свою жизнь отдал этому делу.</a:t>
            </a: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659" y="2204864"/>
            <a:ext cx="2861593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4499992" y="260648"/>
            <a:ext cx="3456384" cy="2088232"/>
          </a:xfrm>
          <a:prstGeom prst="wedgeRoundRectCallout">
            <a:avLst>
              <a:gd name="adj1" fmla="val -15305"/>
              <a:gd name="adj2" fmla="val 78839"/>
              <a:gd name="adj3" fmla="val 16667"/>
            </a:avLst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5" t="27963" r="8304" b="27413"/>
          <a:stretch/>
        </p:blipFill>
        <p:spPr bwMode="auto">
          <a:xfrm>
            <a:off x="4499992" y="606799"/>
            <a:ext cx="3555050" cy="1606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094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2" t="84484" r="3390"/>
          <a:stretch/>
        </p:blipFill>
        <p:spPr bwMode="auto">
          <a:xfrm>
            <a:off x="179510" y="6445058"/>
            <a:ext cx="8964489" cy="440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57"/>
          <a:stretch/>
        </p:blipFill>
        <p:spPr bwMode="auto">
          <a:xfrm>
            <a:off x="-72516" y="0"/>
            <a:ext cx="46805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1" t="7096" b="61453"/>
          <a:stretch/>
        </p:blipFill>
        <p:spPr bwMode="auto">
          <a:xfrm>
            <a:off x="6038621" y="764704"/>
            <a:ext cx="3101728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41"/>
          <a:stretch/>
        </p:blipFill>
        <p:spPr bwMode="auto">
          <a:xfrm>
            <a:off x="395536" y="904302"/>
            <a:ext cx="5832648" cy="4540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265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741"/>
          <a:stretch/>
        </p:blipFill>
        <p:spPr bwMode="auto">
          <a:xfrm rot="10800000">
            <a:off x="-3" y="0"/>
            <a:ext cx="46754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9" t="32034" r="8099" b="23762"/>
          <a:stretch/>
        </p:blipFill>
        <p:spPr bwMode="auto">
          <a:xfrm rot="5400000">
            <a:off x="5577838" y="3291842"/>
            <a:ext cx="6857999" cy="274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2954555"/>
            <a:ext cx="7992888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Ф</a:t>
            </a:r>
            <a:r>
              <a:rPr lang="ru-RU" sz="2400" dirty="0" smtClean="0"/>
              <a:t>ольклорный </a:t>
            </a:r>
            <a:r>
              <a:rPr lang="ru-RU" sz="2400" dirty="0"/>
              <a:t>материал, собранный </a:t>
            </a:r>
            <a:r>
              <a:rPr lang="ru-RU" sz="2400" dirty="0" smtClean="0"/>
              <a:t>В. И. Далем </a:t>
            </a:r>
            <a:r>
              <a:rPr lang="ru-RU" sz="2400" dirty="0"/>
              <a:t>за все годы творчества, лег в основу знаменитого «Словаря Даля». Он был </a:t>
            </a:r>
            <a:r>
              <a:rPr lang="ru-RU" sz="2400" dirty="0" smtClean="0"/>
              <a:t>удостоен Ломоносовской </a:t>
            </a:r>
            <a:r>
              <a:rPr lang="ru-RU" sz="2400" dirty="0"/>
              <a:t>премии Академии наук и звания </a:t>
            </a:r>
            <a:r>
              <a:rPr lang="ru-RU" sz="2400" dirty="0" smtClean="0"/>
              <a:t>почетного академика. </a:t>
            </a:r>
          </a:p>
          <a:p>
            <a:pPr algn="just"/>
            <a:r>
              <a:rPr lang="ru-RU" sz="2400" spc="-10" dirty="0" smtClean="0"/>
              <a:t>До </a:t>
            </a:r>
            <a:r>
              <a:rPr lang="ru-RU" sz="2400" spc="-10" dirty="0"/>
              <a:t>сих пор </a:t>
            </a:r>
            <a:r>
              <a:rPr lang="ru-RU" sz="2400" spc="-10" dirty="0" smtClean="0"/>
              <a:t>этот труд </a:t>
            </a:r>
            <a:r>
              <a:rPr lang="ru-RU" sz="2400" spc="-10" dirty="0"/>
              <a:t>является своеобразной энциклопедией </a:t>
            </a:r>
            <a:r>
              <a:rPr lang="ru-RU" sz="2400" dirty="0"/>
              <a:t>русской жизни тех времен и сокровищницей </a:t>
            </a:r>
            <a:r>
              <a:rPr lang="ru-RU" sz="2400" dirty="0"/>
              <a:t>русского языка. Даже спустя столетие словарь не утратил своей актуальности. </a:t>
            </a:r>
          </a:p>
          <a:p>
            <a:pPr algn="just"/>
            <a:endParaRPr lang="ru-RU" sz="20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1" t="4060" r="6728" b="5681"/>
          <a:stretch/>
        </p:blipFill>
        <p:spPr bwMode="auto">
          <a:xfrm>
            <a:off x="6220521" y="0"/>
            <a:ext cx="2649157" cy="2852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515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741"/>
          <a:stretch/>
        </p:blipFill>
        <p:spPr bwMode="auto">
          <a:xfrm rot="10800000">
            <a:off x="-5" y="0"/>
            <a:ext cx="3955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9" t="32034" r="8099" b="23762"/>
          <a:stretch/>
        </p:blipFill>
        <p:spPr bwMode="auto">
          <a:xfrm rot="5400000">
            <a:off x="5577838" y="3291842"/>
            <a:ext cx="6857999" cy="274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9" y="385782"/>
            <a:ext cx="8546149" cy="6355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dirty="0" smtClean="0"/>
              <a:t>                                                  </a:t>
            </a:r>
            <a:r>
              <a:rPr lang="ru-RU" sz="2400" b="1" dirty="0" smtClean="0"/>
              <a:t>Произведения </a:t>
            </a:r>
            <a:r>
              <a:rPr lang="ru-RU" sz="2400" b="1" dirty="0"/>
              <a:t>В. И. </a:t>
            </a:r>
            <a:r>
              <a:rPr lang="ru-RU" sz="2400" b="1" dirty="0" smtClean="0"/>
              <a:t>Даля</a:t>
            </a:r>
            <a:endParaRPr lang="ru-RU" sz="2400" b="1" dirty="0"/>
          </a:p>
          <a:p>
            <a:endParaRPr lang="ru-RU" sz="1050" dirty="0"/>
          </a:p>
          <a:p>
            <a:pPr marL="1706563"/>
            <a:r>
              <a:rPr lang="ru-RU" sz="2000" dirty="0" smtClean="0"/>
              <a:t>Даль</a:t>
            </a:r>
            <a:r>
              <a:rPr lang="ru-RU" sz="2000" dirty="0" smtClean="0"/>
              <a:t>, </a:t>
            </a:r>
            <a:r>
              <a:rPr lang="ru-RU" sz="2000" dirty="0"/>
              <a:t>В. И. Девочка Снегурочка : русские </a:t>
            </a:r>
            <a:r>
              <a:rPr lang="ru-RU" sz="2000" dirty="0" smtClean="0"/>
              <a:t>сказки : </a:t>
            </a:r>
            <a:r>
              <a:rPr lang="ru-RU" sz="2000" dirty="0"/>
              <a:t>для </a:t>
            </a:r>
            <a:r>
              <a:rPr lang="ru-RU" sz="2000" dirty="0" err="1"/>
              <a:t>дошк</a:t>
            </a:r>
            <a:r>
              <a:rPr lang="ru-RU" sz="2000" dirty="0"/>
              <a:t>. </a:t>
            </a:r>
            <a:endParaRPr lang="ru-RU" sz="2000" dirty="0" smtClean="0"/>
          </a:p>
          <a:p>
            <a:pPr marL="1706563" algn="just"/>
            <a:r>
              <a:rPr lang="ru-RU" sz="2000" dirty="0" smtClean="0"/>
              <a:t>возраста</a:t>
            </a:r>
            <a:r>
              <a:rPr lang="ru-RU" sz="2000" dirty="0"/>
              <a:t>/ В. И. Даль ; ред., сост. Л. И. Грибова, </a:t>
            </a:r>
            <a:r>
              <a:rPr lang="ru-RU" sz="2000" dirty="0" smtClean="0"/>
              <a:t>худож. </a:t>
            </a:r>
            <a:r>
              <a:rPr lang="ru-RU" sz="2000" dirty="0"/>
              <a:t>Е</a:t>
            </a:r>
            <a:r>
              <a:rPr lang="ru-RU" sz="2000" dirty="0" smtClean="0"/>
              <a:t>.</a:t>
            </a:r>
            <a:r>
              <a:rPr lang="ru-RU" sz="2000" dirty="0"/>
              <a:t> </a:t>
            </a:r>
            <a:r>
              <a:rPr lang="ru-RU" sz="2000" dirty="0" err="1" smtClean="0"/>
              <a:t>Рачев</a:t>
            </a:r>
            <a:r>
              <a:rPr lang="ru-RU" sz="2000" dirty="0"/>
              <a:t>. </a:t>
            </a:r>
            <a:r>
              <a:rPr lang="ru-RU" sz="2000" dirty="0" smtClean="0"/>
              <a:t>– М</a:t>
            </a:r>
            <a:r>
              <a:rPr lang="ru-RU" sz="2000" dirty="0"/>
              <a:t>. : </a:t>
            </a:r>
            <a:r>
              <a:rPr lang="ru-RU" sz="2000" dirty="0" smtClean="0"/>
              <a:t>Малыш</a:t>
            </a:r>
            <a:r>
              <a:rPr lang="ru-RU" sz="2000" dirty="0"/>
              <a:t>, 1981. – 76, [3] с.</a:t>
            </a:r>
          </a:p>
          <a:p>
            <a:endParaRPr lang="ru-RU" sz="1050" dirty="0"/>
          </a:p>
          <a:p>
            <a:pPr marL="1706563"/>
            <a:r>
              <a:rPr lang="ru-RU" sz="2000" dirty="0" smtClean="0"/>
              <a:t>Даль, </a:t>
            </a:r>
            <a:r>
              <a:rPr lang="ru-RU" sz="2000" dirty="0"/>
              <a:t>В. </a:t>
            </a:r>
            <a:r>
              <a:rPr lang="ru-RU" sz="2000" dirty="0"/>
              <a:t>И. Иллюстрированный словарь живого русского языка</a:t>
            </a:r>
            <a:r>
              <a:rPr lang="ru-RU" sz="2000" dirty="0"/>
              <a:t>:  Дет</a:t>
            </a:r>
            <a:r>
              <a:rPr lang="ru-RU" sz="2000" dirty="0"/>
              <a:t>. </a:t>
            </a:r>
            <a:r>
              <a:rPr lang="ru-RU" sz="2000" dirty="0" err="1"/>
              <a:t>энцикл</a:t>
            </a:r>
            <a:r>
              <a:rPr lang="ru-RU" sz="2000" dirty="0"/>
              <a:t>. </a:t>
            </a:r>
            <a:r>
              <a:rPr lang="ru-RU" sz="2000" dirty="0"/>
              <a:t>: </a:t>
            </a:r>
            <a:r>
              <a:rPr lang="ru-RU" sz="2000" dirty="0" smtClean="0"/>
              <a:t>в </a:t>
            </a:r>
            <a:r>
              <a:rPr lang="ru-RU" sz="2000" dirty="0"/>
              <a:t>2 т. </a:t>
            </a:r>
            <a:r>
              <a:rPr lang="ru-RU" sz="2000" dirty="0"/>
              <a:t>/ В. И. Даль ; сост. В. Д. </a:t>
            </a:r>
            <a:r>
              <a:rPr lang="ru-RU" sz="2000" dirty="0"/>
              <a:t>Берестов </a:t>
            </a:r>
            <a:r>
              <a:rPr lang="ru-RU" sz="2000" dirty="0" smtClean="0"/>
              <a:t>и</a:t>
            </a:r>
            <a:r>
              <a:rPr lang="ru-RU" sz="2000" dirty="0"/>
              <a:t> </a:t>
            </a:r>
            <a:r>
              <a:rPr lang="ru-RU" sz="2000" dirty="0" smtClean="0"/>
              <a:t>др. ; худож. </a:t>
            </a:r>
            <a:r>
              <a:rPr lang="ru-RU" sz="2000" dirty="0"/>
              <a:t>Г. </a:t>
            </a:r>
            <a:r>
              <a:rPr lang="ru-RU" sz="2000" dirty="0" smtClean="0"/>
              <a:t>В</a:t>
            </a:r>
            <a:r>
              <a:rPr lang="ru-RU" sz="2000" dirty="0"/>
              <a:t>. </a:t>
            </a:r>
            <a:r>
              <a:rPr lang="ru-RU" sz="2000" dirty="0"/>
              <a:t>Александрова. </a:t>
            </a:r>
            <a:r>
              <a:rPr lang="ru-RU" sz="2000" dirty="0"/>
              <a:t>– СПб</a:t>
            </a:r>
            <a:r>
              <a:rPr lang="ru-RU" sz="2000" dirty="0"/>
              <a:t>. : Нева ; М. : </a:t>
            </a:r>
            <a:r>
              <a:rPr lang="ru-RU" sz="2000" dirty="0" err="1"/>
              <a:t>Олма</a:t>
            </a:r>
            <a:r>
              <a:rPr lang="ru-RU" sz="2000" dirty="0"/>
              <a:t>-Пресс, 2001. </a:t>
            </a:r>
            <a:r>
              <a:rPr lang="ru-RU" sz="2000" dirty="0"/>
              <a:t>– 559 </a:t>
            </a:r>
            <a:r>
              <a:rPr lang="ru-RU" sz="2000" dirty="0"/>
              <a:t>с. </a:t>
            </a:r>
            <a:endParaRPr lang="ru-RU" sz="2000" dirty="0"/>
          </a:p>
          <a:p>
            <a:endParaRPr lang="ru-RU" sz="1000" dirty="0"/>
          </a:p>
          <a:p>
            <a:pPr marL="87313"/>
            <a:r>
              <a:rPr lang="ru-RU" sz="2000" dirty="0" smtClean="0"/>
              <a:t>Даль, </a:t>
            </a:r>
            <a:r>
              <a:rPr lang="ru-RU" sz="2000" dirty="0"/>
              <a:t>В. И. Лиса-лапотница : сказка : </a:t>
            </a:r>
            <a:r>
              <a:rPr lang="ru-RU" sz="2000" dirty="0" smtClean="0"/>
              <a:t>[для </a:t>
            </a:r>
            <a:r>
              <a:rPr lang="ru-RU" sz="2000" dirty="0" err="1"/>
              <a:t>дошк</a:t>
            </a:r>
            <a:r>
              <a:rPr lang="ru-RU" sz="2000" dirty="0"/>
              <a:t>. возраста] / В. И. Даль ; </a:t>
            </a:r>
            <a:r>
              <a:rPr lang="ru-RU" sz="2000" dirty="0" smtClean="0"/>
              <a:t>худож</a:t>
            </a:r>
            <a:r>
              <a:rPr lang="ru-RU" sz="2000" dirty="0"/>
              <a:t>. В. М. </a:t>
            </a:r>
            <a:r>
              <a:rPr lang="ru-RU" sz="2000" dirty="0" smtClean="0"/>
              <a:t>Конашевич. </a:t>
            </a:r>
            <a:r>
              <a:rPr lang="ru-RU" sz="2000" dirty="0" smtClean="0"/>
              <a:t>– </a:t>
            </a:r>
            <a:r>
              <a:rPr lang="ru-RU" sz="2000" dirty="0"/>
              <a:t>М. : Дет. лит., 1986. – 11 с. : </a:t>
            </a:r>
            <a:r>
              <a:rPr lang="ru-RU" sz="2000" dirty="0" err="1"/>
              <a:t>цв</a:t>
            </a:r>
            <a:r>
              <a:rPr lang="ru-RU" sz="2000" dirty="0"/>
              <a:t>. ил. – (Мои первые книжки</a:t>
            </a:r>
            <a:r>
              <a:rPr lang="ru-RU" sz="2000" dirty="0" smtClean="0"/>
              <a:t>).</a:t>
            </a:r>
            <a:endParaRPr lang="ru-RU" sz="2000" dirty="0" smtClean="0"/>
          </a:p>
          <a:p>
            <a:pPr marL="87313"/>
            <a:endParaRPr lang="ru-RU" sz="1000" dirty="0"/>
          </a:p>
          <a:p>
            <a:pPr marL="87313"/>
            <a:r>
              <a:rPr lang="ru-RU" sz="2000" dirty="0" smtClean="0"/>
              <a:t>Даль, </a:t>
            </a:r>
            <a:r>
              <a:rPr lang="ru-RU" sz="2000" dirty="0"/>
              <a:t>В. И. Матросские </a:t>
            </a:r>
            <a:r>
              <a:rPr lang="ru-RU" sz="2000" dirty="0" smtClean="0"/>
              <a:t>досуги : </a:t>
            </a:r>
            <a:r>
              <a:rPr lang="ru-RU" sz="2000" dirty="0"/>
              <a:t>рассказы </a:t>
            </a:r>
            <a:r>
              <a:rPr lang="ru-RU" sz="2000" dirty="0" smtClean="0"/>
              <a:t>: </a:t>
            </a:r>
            <a:r>
              <a:rPr lang="ru-RU" sz="2000" dirty="0" smtClean="0"/>
              <a:t>[для </a:t>
            </a:r>
            <a:r>
              <a:rPr lang="ru-RU" sz="2000" dirty="0"/>
              <a:t>сред. и ст. возраста] / В</a:t>
            </a:r>
            <a:r>
              <a:rPr lang="ru-RU" sz="2000" dirty="0" smtClean="0"/>
              <a:t>.</a:t>
            </a:r>
            <a:r>
              <a:rPr lang="ru-RU" sz="2000" dirty="0"/>
              <a:t> </a:t>
            </a:r>
            <a:r>
              <a:rPr lang="ru-RU" sz="2000" dirty="0" smtClean="0"/>
              <a:t>И.</a:t>
            </a:r>
            <a:r>
              <a:rPr lang="ru-RU" sz="2000" dirty="0"/>
              <a:t> </a:t>
            </a:r>
            <a:r>
              <a:rPr lang="ru-RU" sz="2000" dirty="0" smtClean="0"/>
              <a:t>Даль </a:t>
            </a:r>
            <a:r>
              <a:rPr lang="ru-RU" sz="2000" dirty="0"/>
              <a:t>; </a:t>
            </a:r>
            <a:r>
              <a:rPr lang="ru-RU" sz="2000" dirty="0" smtClean="0"/>
              <a:t>сост</a:t>
            </a:r>
            <a:r>
              <a:rPr lang="ru-RU" sz="2000" dirty="0"/>
              <a:t>. и авт. предисл. Л. Н. Асанов ; </a:t>
            </a:r>
            <a:r>
              <a:rPr lang="ru-RU" sz="2000" dirty="0" smtClean="0"/>
              <a:t>худож</a:t>
            </a:r>
            <a:r>
              <a:rPr lang="ru-RU" sz="2000" dirty="0"/>
              <a:t>. Л. </a:t>
            </a:r>
            <a:r>
              <a:rPr lang="ru-RU" sz="2000" dirty="0" err="1" smtClean="0"/>
              <a:t>Фалин</a:t>
            </a:r>
            <a:r>
              <a:rPr lang="ru-RU" sz="2000" dirty="0" smtClean="0"/>
              <a:t>. </a:t>
            </a:r>
            <a:r>
              <a:rPr lang="ru-RU" sz="2000" dirty="0"/>
              <a:t>– М. : Дет. лит., 1991. </a:t>
            </a:r>
            <a:r>
              <a:rPr lang="ru-RU" sz="2000" dirty="0" smtClean="0"/>
              <a:t>– 142 </a:t>
            </a:r>
            <a:r>
              <a:rPr lang="ru-RU" sz="2000" dirty="0"/>
              <a:t>с. : ил</a:t>
            </a:r>
            <a:r>
              <a:rPr lang="ru-RU" sz="2000" dirty="0" smtClean="0"/>
              <a:t>.</a:t>
            </a:r>
          </a:p>
          <a:p>
            <a:pPr marL="87313"/>
            <a:endParaRPr lang="ru-RU" sz="1000" dirty="0"/>
          </a:p>
          <a:p>
            <a:pPr marL="87313"/>
            <a:r>
              <a:rPr lang="ru-RU" sz="2000" dirty="0" smtClean="0"/>
              <a:t>Даль, </a:t>
            </a:r>
            <a:r>
              <a:rPr lang="ru-RU" sz="2000" dirty="0"/>
              <a:t>В. И. О </a:t>
            </a:r>
            <a:r>
              <a:rPr lang="ru-RU" sz="2000" dirty="0" err="1"/>
              <a:t>повериях</a:t>
            </a:r>
            <a:r>
              <a:rPr lang="ru-RU" sz="2000" dirty="0"/>
              <a:t>, суевериях и предрассудках русского народа : материалы по рус. </a:t>
            </a:r>
            <a:r>
              <a:rPr lang="ru-RU" sz="2000" dirty="0" smtClean="0"/>
              <a:t>демонологии </a:t>
            </a:r>
            <a:r>
              <a:rPr lang="ru-RU" sz="2000" dirty="0"/>
              <a:t>/ В. И. </a:t>
            </a:r>
            <a:r>
              <a:rPr lang="ru-RU" sz="2000" dirty="0" smtClean="0"/>
              <a:t>Даль ; </a:t>
            </a:r>
            <a:r>
              <a:rPr lang="ru-RU" sz="2000" dirty="0" err="1"/>
              <a:t>послесл</a:t>
            </a:r>
            <a:r>
              <a:rPr lang="ru-RU" sz="2000" dirty="0" smtClean="0"/>
              <a:t>. Н</a:t>
            </a:r>
            <a:r>
              <a:rPr lang="ru-RU" sz="2000" dirty="0"/>
              <a:t>. В. </a:t>
            </a:r>
            <a:r>
              <a:rPr lang="ru-RU" sz="2000" dirty="0" smtClean="0"/>
              <a:t>Ушаков. </a:t>
            </a:r>
            <a:r>
              <a:rPr lang="ru-RU" sz="2000" dirty="0"/>
              <a:t>– СПб. : Литера, 1994. – 480 с</a:t>
            </a:r>
            <a:r>
              <a:rPr lang="ru-RU" sz="2000" dirty="0" smtClean="0"/>
              <a:t>.</a:t>
            </a:r>
            <a:endParaRPr lang="ru-RU" dirty="0" smtClean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2016224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027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741"/>
          <a:stretch/>
        </p:blipFill>
        <p:spPr bwMode="auto">
          <a:xfrm rot="10800000">
            <a:off x="-5" y="0"/>
            <a:ext cx="32353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9" t="32034" r="8099" b="23762"/>
          <a:stretch/>
        </p:blipFill>
        <p:spPr bwMode="auto">
          <a:xfrm rot="5400000">
            <a:off x="5577838" y="3291842"/>
            <a:ext cx="6857999" cy="274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3" y="1116027"/>
            <a:ext cx="828092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Даль</a:t>
            </a:r>
            <a:r>
              <a:rPr lang="ru-RU" sz="2000" dirty="0" smtClean="0"/>
              <a:t>, </a:t>
            </a:r>
            <a:r>
              <a:rPr lang="ru-RU" sz="2000" dirty="0"/>
              <a:t>В. И. Пословицы, поговорки и прибаутки русского народа : </a:t>
            </a:r>
            <a:r>
              <a:rPr lang="ru-RU" sz="2000" dirty="0" smtClean="0"/>
              <a:t>сборник </a:t>
            </a:r>
            <a:r>
              <a:rPr lang="ru-RU" sz="2000" dirty="0"/>
              <a:t>: </a:t>
            </a:r>
            <a:r>
              <a:rPr lang="ru-RU" sz="2000" dirty="0" smtClean="0"/>
              <a:t>в</a:t>
            </a:r>
            <a:r>
              <a:rPr lang="ru-RU" sz="2000" dirty="0"/>
              <a:t> </a:t>
            </a:r>
            <a:r>
              <a:rPr lang="ru-RU" sz="2000" dirty="0" smtClean="0"/>
              <a:t>2 </a:t>
            </a:r>
            <a:r>
              <a:rPr lang="ru-RU" sz="2000" dirty="0"/>
              <a:t>т. / В. И. Даль. – СПб. : Литера, 1997. </a:t>
            </a:r>
            <a:r>
              <a:rPr lang="ru-RU" sz="2000" dirty="0" smtClean="0"/>
              <a:t>– 413 </a:t>
            </a:r>
            <a:r>
              <a:rPr lang="ru-RU" sz="2000" dirty="0"/>
              <a:t>с.</a:t>
            </a:r>
          </a:p>
          <a:p>
            <a:endParaRPr lang="ru-RU" sz="1000" dirty="0"/>
          </a:p>
          <a:p>
            <a:r>
              <a:rPr lang="ru-RU" sz="2000" dirty="0" smtClean="0"/>
              <a:t>Даль</a:t>
            </a:r>
            <a:r>
              <a:rPr lang="ru-RU" sz="2000" dirty="0" smtClean="0"/>
              <a:t>, В. И. </a:t>
            </a:r>
            <a:r>
              <a:rPr lang="ru-RU" sz="2000" dirty="0"/>
              <a:t>Пословицы русского народа / В. Даль. – М. : Худ</a:t>
            </a:r>
            <a:r>
              <a:rPr lang="ru-RU" sz="2000" dirty="0" smtClean="0"/>
              <a:t>. лит</a:t>
            </a:r>
            <a:r>
              <a:rPr lang="ru-RU" sz="2000" dirty="0"/>
              <a:t>., 1984. – 383, [1] с. : рис.</a:t>
            </a:r>
          </a:p>
          <a:p>
            <a:endParaRPr lang="ru-RU" sz="1000" dirty="0"/>
          </a:p>
          <a:p>
            <a:r>
              <a:rPr lang="ru-RU" sz="2000" dirty="0" smtClean="0"/>
              <a:t>Даль</a:t>
            </a:r>
            <a:r>
              <a:rPr lang="ru-RU" sz="2000" dirty="0"/>
              <a:t>, </a:t>
            </a:r>
            <a:r>
              <a:rPr lang="ru-RU" sz="2000" dirty="0" smtClean="0"/>
              <a:t>В. И. </a:t>
            </a:r>
            <a:r>
              <a:rPr lang="ru-RU" sz="2000" dirty="0"/>
              <a:t>Старик годовик : сказки, загадки, пословицы, игры / В. И. Даль ; </a:t>
            </a:r>
            <a:r>
              <a:rPr lang="ru-RU" sz="2000" dirty="0" smtClean="0"/>
              <a:t>предисл</a:t>
            </a:r>
            <a:r>
              <a:rPr lang="ru-RU" sz="2000" dirty="0"/>
              <a:t>. И. Халтурин ; </a:t>
            </a:r>
            <a:r>
              <a:rPr lang="ru-RU" sz="2000" dirty="0" smtClean="0"/>
              <a:t>худож</a:t>
            </a:r>
            <a:r>
              <a:rPr lang="ru-RU" sz="2000" dirty="0"/>
              <a:t>. В. </a:t>
            </a:r>
            <a:r>
              <a:rPr lang="ru-RU" sz="2000" dirty="0" smtClean="0"/>
              <a:t>Конашевич. </a:t>
            </a:r>
            <a:r>
              <a:rPr lang="ru-RU" sz="2000" dirty="0"/>
              <a:t>– М. : Дет. лит., 1985. </a:t>
            </a:r>
            <a:r>
              <a:rPr lang="ru-RU" sz="2000" dirty="0" smtClean="0"/>
              <a:t>– 80 </a:t>
            </a:r>
            <a:r>
              <a:rPr lang="ru-RU" sz="2000" dirty="0"/>
              <a:t>с. </a:t>
            </a:r>
          </a:p>
          <a:p>
            <a:endParaRPr lang="ru-RU" sz="1000" dirty="0"/>
          </a:p>
          <a:p>
            <a:r>
              <a:rPr lang="ru-RU" sz="2000" dirty="0"/>
              <a:t>Даль, </a:t>
            </a:r>
            <a:r>
              <a:rPr lang="ru-RU" sz="2000" dirty="0" smtClean="0"/>
              <a:t>В. И. </a:t>
            </a:r>
            <a:r>
              <a:rPr lang="ru-RU" sz="2000" dirty="0"/>
              <a:t>Толковый словарь живого великорусского языка : </a:t>
            </a:r>
            <a:r>
              <a:rPr lang="ru-RU" sz="2000" dirty="0" smtClean="0"/>
              <a:t>в </a:t>
            </a:r>
            <a:r>
              <a:rPr lang="ru-RU" sz="2000" dirty="0"/>
              <a:t>4-х тт. / В</a:t>
            </a:r>
            <a:r>
              <a:rPr lang="ru-RU" sz="2000" dirty="0" smtClean="0"/>
              <a:t>.</a:t>
            </a:r>
            <a:r>
              <a:rPr lang="ru-RU" sz="2000" dirty="0"/>
              <a:t> </a:t>
            </a:r>
            <a:r>
              <a:rPr lang="ru-RU" sz="2000" dirty="0" smtClean="0"/>
              <a:t>И</a:t>
            </a:r>
            <a:r>
              <a:rPr lang="ru-RU" sz="2000" dirty="0"/>
              <a:t>. Даль ; под ред. </a:t>
            </a:r>
            <a:r>
              <a:rPr lang="ru-RU" sz="2000" dirty="0" smtClean="0"/>
              <a:t>К</a:t>
            </a:r>
            <a:r>
              <a:rPr lang="ru-RU" sz="2000" dirty="0"/>
              <a:t>. И. </a:t>
            </a:r>
            <a:r>
              <a:rPr lang="ru-RU" sz="2000" dirty="0" err="1"/>
              <a:t>Бодуэна</a:t>
            </a:r>
            <a:r>
              <a:rPr lang="ru-RU" sz="2000" dirty="0"/>
              <a:t>. </a:t>
            </a:r>
            <a:r>
              <a:rPr lang="ru-RU" sz="2000" dirty="0" smtClean="0"/>
              <a:t>– М</a:t>
            </a:r>
            <a:r>
              <a:rPr lang="ru-RU" sz="2000" dirty="0"/>
              <a:t>. : </a:t>
            </a:r>
            <a:r>
              <a:rPr lang="ru-RU" sz="2000" dirty="0" err="1"/>
              <a:t>Олма</a:t>
            </a:r>
            <a:r>
              <a:rPr lang="ru-RU" sz="2000" dirty="0"/>
              <a:t>-Пресс, 2002. </a:t>
            </a:r>
            <a:r>
              <a:rPr lang="ru-RU" sz="2000" dirty="0" smtClean="0"/>
              <a:t>– 669 </a:t>
            </a:r>
            <a:r>
              <a:rPr lang="ru-RU" sz="2000" dirty="0"/>
              <a:t>с. : </a:t>
            </a:r>
            <a:r>
              <a:rPr lang="ru-RU" sz="2000" dirty="0" err="1"/>
              <a:t>портр</a:t>
            </a:r>
            <a:r>
              <a:rPr lang="ru-RU" sz="2000" dirty="0"/>
              <a:t>.</a:t>
            </a:r>
          </a:p>
          <a:p>
            <a:endParaRPr lang="ru-RU" sz="1000" dirty="0"/>
          </a:p>
          <a:p>
            <a:r>
              <a:rPr lang="ru-RU" sz="2000" dirty="0"/>
              <a:t>Даль, </a:t>
            </a:r>
            <a:r>
              <a:rPr lang="ru-RU" sz="2000" dirty="0" smtClean="0"/>
              <a:t>В. И. </a:t>
            </a:r>
            <a:r>
              <a:rPr lang="ru-RU" sz="2000" dirty="0"/>
              <a:t>Хохлатые хохотушки : песенки, загадки, пословицы, скороговорки : для мл. </a:t>
            </a:r>
            <a:r>
              <a:rPr lang="ru-RU" sz="2000" dirty="0" err="1"/>
              <a:t>шк</a:t>
            </a:r>
            <a:r>
              <a:rPr lang="ru-RU" sz="2000" dirty="0"/>
              <a:t>. возраста / В. И. Даль ; ред. С. В. </a:t>
            </a:r>
            <a:r>
              <a:rPr lang="ru-RU" sz="2000" dirty="0" err="1"/>
              <a:t>Сутрунова</a:t>
            </a:r>
            <a:r>
              <a:rPr lang="ru-RU" sz="2000" dirty="0"/>
              <a:t> ; </a:t>
            </a:r>
            <a:r>
              <a:rPr lang="ru-RU" sz="2000" dirty="0" smtClean="0"/>
              <a:t>худож. </a:t>
            </a:r>
            <a:r>
              <a:rPr lang="ru-RU" sz="2000" dirty="0"/>
              <a:t>Н. </a:t>
            </a:r>
            <a:r>
              <a:rPr lang="ru-RU" sz="2000" dirty="0" err="1" smtClean="0"/>
              <a:t>Мощевитина</a:t>
            </a:r>
            <a:r>
              <a:rPr lang="ru-RU" sz="2000" dirty="0" smtClean="0"/>
              <a:t>. </a:t>
            </a:r>
            <a:r>
              <a:rPr lang="ru-RU" sz="2000" dirty="0"/>
              <a:t>– Калининград : Янтарный сказ, 2003. – 16 с. : ил</a:t>
            </a:r>
            <a:r>
              <a:rPr lang="ru-RU" sz="2000" dirty="0" smtClean="0"/>
              <a:t>.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97872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522" y="2636912"/>
            <a:ext cx="715168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950823"/>
            <a:ext cx="1952688" cy="2570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" y="-12251"/>
            <a:ext cx="9140957" cy="6753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772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741"/>
          <a:stretch/>
        </p:blipFill>
        <p:spPr bwMode="auto">
          <a:xfrm rot="10800000">
            <a:off x="-36511" y="0"/>
            <a:ext cx="46754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 rot="10800000" flipV="1">
            <a:off x="3995936" y="2041251"/>
            <a:ext cx="46085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Владимир Иванович Даль </a:t>
            </a:r>
            <a:r>
              <a:rPr lang="ru-RU" sz="2800" dirty="0"/>
              <a:t>–</a:t>
            </a:r>
            <a:r>
              <a:rPr lang="ru-RU" sz="2800" dirty="0" smtClean="0"/>
              <a:t> </a:t>
            </a:r>
            <a:r>
              <a:rPr lang="ru-RU" sz="2800" dirty="0"/>
              <a:t>русский писатель, этнограф и лексикограф, собиратель </a:t>
            </a:r>
            <a:r>
              <a:rPr lang="ru-RU" sz="2800" dirty="0" smtClean="0"/>
              <a:t>фольклора, </a:t>
            </a:r>
            <a:r>
              <a:rPr lang="ru-RU" sz="2800" dirty="0"/>
              <a:t>военный врач. 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797152"/>
            <a:ext cx="2355337" cy="669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9" t="32034" r="8099" b="23762"/>
          <a:stretch/>
        </p:blipFill>
        <p:spPr bwMode="auto">
          <a:xfrm rot="5400000">
            <a:off x="5544105" y="3258110"/>
            <a:ext cx="6857999" cy="341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04801"/>
            <a:ext cx="3800775" cy="516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780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2" t="84484" r="3390"/>
          <a:stretch/>
        </p:blipFill>
        <p:spPr bwMode="auto">
          <a:xfrm>
            <a:off x="431540" y="6381328"/>
            <a:ext cx="8712460" cy="440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57"/>
          <a:stretch/>
        </p:blipFill>
        <p:spPr bwMode="auto">
          <a:xfrm>
            <a:off x="-72516" y="0"/>
            <a:ext cx="50405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60648"/>
            <a:ext cx="4351607" cy="3299859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1" y="3284984"/>
            <a:ext cx="41044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                  </a:t>
            </a:r>
            <a:endParaRPr lang="ru-RU" sz="20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55776" y="3492486"/>
            <a:ext cx="4351607" cy="615553"/>
          </a:xfrm>
          <a:prstGeom prst="rect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/>
              <a:t>      </a:t>
            </a:r>
            <a:r>
              <a:rPr lang="ru-RU" sz="1600" dirty="0" smtClean="0"/>
              <a:t>Литературный </a:t>
            </a:r>
            <a:r>
              <a:rPr lang="ru-RU" sz="1600" dirty="0"/>
              <a:t>музей </a:t>
            </a:r>
            <a:r>
              <a:rPr lang="ru-RU" sz="1600" dirty="0" smtClean="0"/>
              <a:t>В. И. Даля, </a:t>
            </a:r>
          </a:p>
          <a:p>
            <a:pPr algn="ctr"/>
            <a:r>
              <a:rPr lang="ru-RU" sz="1600" dirty="0" smtClean="0"/>
              <a:t>г</a:t>
            </a:r>
            <a:r>
              <a:rPr lang="ru-RU" sz="1600" dirty="0" smtClean="0"/>
              <a:t>. Луганск</a:t>
            </a:r>
            <a:endParaRPr lang="ru-RU" sz="1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4365104"/>
            <a:ext cx="82809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 smtClean="0"/>
              <a:t>Владимир Иванович Даль родился 10 </a:t>
            </a:r>
            <a:r>
              <a:rPr lang="ru-RU" sz="2200" dirty="0"/>
              <a:t>ноября </a:t>
            </a:r>
            <a:r>
              <a:rPr lang="ru-RU" sz="2200" dirty="0" smtClean="0"/>
              <a:t>1801 года в городе Луганске</a:t>
            </a:r>
            <a:r>
              <a:rPr lang="ru-RU" sz="2200" dirty="0"/>
              <a:t>. Учился в </a:t>
            </a:r>
            <a:r>
              <a:rPr lang="ru-RU" sz="2200" dirty="0" smtClean="0"/>
              <a:t>Петербургском </a:t>
            </a:r>
            <a:r>
              <a:rPr lang="ru-RU" sz="2200" dirty="0"/>
              <a:t>кадетском корпусе, окончил Дерптский медицинский университет, был участником войны </a:t>
            </a:r>
            <a:r>
              <a:rPr lang="ru-RU" sz="2200" dirty="0" smtClean="0"/>
              <a:t>с</a:t>
            </a:r>
            <a:r>
              <a:rPr lang="ru-RU" sz="2400" dirty="0"/>
              <a:t> </a:t>
            </a:r>
            <a:r>
              <a:rPr lang="ru-RU" sz="2200" dirty="0" smtClean="0"/>
              <a:t>Турцией</a:t>
            </a:r>
            <a:r>
              <a:rPr lang="ru-RU" sz="2200" dirty="0" smtClean="0"/>
              <a:t>, </a:t>
            </a:r>
            <a:r>
              <a:rPr lang="ru-RU" sz="2200" dirty="0"/>
              <a:t>показав себя </a:t>
            </a:r>
            <a:r>
              <a:rPr lang="ru-RU" sz="2200" dirty="0" smtClean="0"/>
              <a:t>блестящим врачом. Позже отошел </a:t>
            </a:r>
            <a:r>
              <a:rPr lang="ru-RU" sz="2200" dirty="0"/>
              <a:t>от своей профессии и стал литератором.</a:t>
            </a:r>
          </a:p>
        </p:txBody>
      </p:sp>
    </p:spTree>
    <p:extLst>
      <p:ext uri="{BB962C8B-B14F-4D97-AF65-F5344CB8AC3E}">
        <p14:creationId xmlns:p14="http://schemas.microsoft.com/office/powerpoint/2010/main" val="72719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2" t="84484" r="3390"/>
          <a:stretch/>
        </p:blipFill>
        <p:spPr bwMode="auto">
          <a:xfrm>
            <a:off x="431540" y="6381328"/>
            <a:ext cx="8712460" cy="440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57"/>
          <a:stretch/>
        </p:blipFill>
        <p:spPr bwMode="auto">
          <a:xfrm>
            <a:off x="-72516" y="0"/>
            <a:ext cx="50405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899505" y="1429036"/>
            <a:ext cx="484895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В </a:t>
            </a:r>
            <a:r>
              <a:rPr lang="ru-RU" sz="2400" dirty="0"/>
              <a:t>1832 году под псевдонимом</a:t>
            </a:r>
          </a:p>
          <a:p>
            <a:r>
              <a:rPr lang="ru-RU" sz="2400" dirty="0"/>
              <a:t>Казак Луганский </a:t>
            </a:r>
            <a:r>
              <a:rPr lang="ru-RU" sz="2400" dirty="0" smtClean="0"/>
              <a:t>была опубликована его </a:t>
            </a:r>
            <a:r>
              <a:rPr lang="ru-RU" sz="2400" dirty="0"/>
              <a:t>первая </a:t>
            </a:r>
            <a:r>
              <a:rPr lang="ru-RU" sz="2400" dirty="0" smtClean="0"/>
              <a:t>книга «</a:t>
            </a:r>
            <a:r>
              <a:rPr lang="ru-RU" sz="2400" dirty="0"/>
              <a:t>Русские сказки из предания народного устного…  Пяток первый», </a:t>
            </a:r>
            <a:r>
              <a:rPr lang="ru-RU" sz="2400" dirty="0" smtClean="0"/>
              <a:t>в </a:t>
            </a:r>
            <a:r>
              <a:rPr lang="ru-RU" sz="2400" dirty="0" smtClean="0"/>
              <a:t>которую </a:t>
            </a:r>
            <a:r>
              <a:rPr lang="ru-RU" sz="2400" dirty="0"/>
              <a:t>вошли пять </a:t>
            </a:r>
            <a:r>
              <a:rPr lang="ru-RU" sz="2400" dirty="0" smtClean="0"/>
              <a:t>сказок. </a:t>
            </a:r>
            <a:endParaRPr lang="ru-RU" sz="2400" dirty="0" smtClean="0"/>
          </a:p>
          <a:p>
            <a:r>
              <a:rPr lang="ru-RU" sz="2400" dirty="0" smtClean="0"/>
              <a:t>Это сочинение </a:t>
            </a:r>
            <a:r>
              <a:rPr lang="ru-RU" sz="2400" dirty="0"/>
              <a:t>принесло </a:t>
            </a:r>
            <a:r>
              <a:rPr lang="ru-RU" sz="2400" dirty="0" smtClean="0"/>
              <a:t>В. И. Далю </a:t>
            </a:r>
            <a:r>
              <a:rPr lang="ru-RU" sz="2400" dirty="0"/>
              <a:t>известность в литературных кругах русской столицы.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88" y="620688"/>
            <a:ext cx="2986893" cy="4896544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113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2" t="84484" r="3390"/>
          <a:stretch/>
        </p:blipFill>
        <p:spPr bwMode="auto">
          <a:xfrm>
            <a:off x="431540" y="6381328"/>
            <a:ext cx="8712460" cy="440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57"/>
          <a:stretch/>
        </p:blipFill>
        <p:spPr bwMode="auto">
          <a:xfrm>
            <a:off x="-72515" y="-1"/>
            <a:ext cx="50405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47369" y="1236816"/>
            <a:ext cx="688080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/>
              <a:t>«Кто </a:t>
            </a:r>
            <a:r>
              <a:rPr lang="ru-RU" sz="2400" dirty="0"/>
              <a:t>сказку мою слушать собирается, тот пусть на русские поговорки не прогневается, языка доморощенного не </a:t>
            </a:r>
            <a:r>
              <a:rPr lang="ru-RU" sz="2400" dirty="0" smtClean="0"/>
              <a:t>пугается; у </a:t>
            </a:r>
            <a:r>
              <a:rPr lang="ru-RU" sz="2400" dirty="0"/>
              <a:t>меня сказочник </a:t>
            </a:r>
            <a:r>
              <a:rPr lang="ru-RU" sz="2400" dirty="0" smtClean="0"/>
              <a:t>в</a:t>
            </a:r>
            <a:r>
              <a:rPr lang="ru-RU" sz="2400" dirty="0"/>
              <a:t> </a:t>
            </a:r>
            <a:r>
              <a:rPr lang="ru-RU" sz="2400" dirty="0" smtClean="0"/>
              <a:t>лаптях</a:t>
            </a:r>
            <a:r>
              <a:rPr lang="ru-RU" sz="2400" dirty="0"/>
              <a:t>; по паркетам не шатывался, своды расписные, речи затейливые только по сказкам одним </a:t>
            </a:r>
            <a:r>
              <a:rPr lang="ru-RU" sz="2400" dirty="0" smtClean="0"/>
              <a:t>и знает</a:t>
            </a:r>
            <a:r>
              <a:rPr lang="ru-RU" sz="2400" dirty="0"/>
              <a:t>. А кому не нравятся эти сказки, тот садись за грамоты французские, переплеты сафьяновые, листы </a:t>
            </a:r>
            <a:r>
              <a:rPr lang="ru-RU" sz="2400" dirty="0" smtClean="0"/>
              <a:t>золотообрезные, читайте </a:t>
            </a:r>
            <a:r>
              <a:rPr lang="ru-RU" sz="2400" dirty="0"/>
              <a:t>бредни высокоумные</a:t>
            </a:r>
            <a:r>
              <a:rPr lang="ru-RU" sz="2400" dirty="0" smtClean="0"/>
              <a:t>!» 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 flipH="1">
            <a:off x="6411276" y="4911551"/>
            <a:ext cx="16064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В. И. Даль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0653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2" t="84484" r="3390"/>
          <a:stretch/>
        </p:blipFill>
        <p:spPr bwMode="auto">
          <a:xfrm>
            <a:off x="431540" y="6381328"/>
            <a:ext cx="8712460" cy="440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57"/>
          <a:stretch/>
        </p:blipFill>
        <p:spPr bwMode="auto">
          <a:xfrm>
            <a:off x="-72516" y="0"/>
            <a:ext cx="50405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1120676"/>
            <a:ext cx="46085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Сказочник ориентировался </a:t>
            </a:r>
            <a:r>
              <a:rPr lang="ru-RU" sz="2400" dirty="0" smtClean="0"/>
              <a:t>на простых </a:t>
            </a:r>
            <a:r>
              <a:rPr lang="ru-RU" sz="2400" dirty="0"/>
              <a:t>слушателей, тех, кто </a:t>
            </a:r>
            <a:r>
              <a:rPr lang="ru-RU" sz="2400" dirty="0" smtClean="0"/>
              <a:t>поймет и </a:t>
            </a:r>
            <a:r>
              <a:rPr lang="ru-RU" sz="2400" dirty="0"/>
              <a:t>сочувственно отнесется к </a:t>
            </a:r>
            <a:r>
              <a:rPr lang="ru-RU" sz="2400" dirty="0" smtClean="0"/>
              <a:t>его героям. Народный </a:t>
            </a:r>
            <a:r>
              <a:rPr lang="ru-RU" sz="2400" dirty="0"/>
              <a:t>колорит сказок </a:t>
            </a:r>
            <a:r>
              <a:rPr lang="ru-RU" sz="2400" dirty="0" smtClean="0"/>
              <a:t>был усилен В. И. Далем </a:t>
            </a:r>
            <a:r>
              <a:rPr lang="ru-RU" sz="2400" dirty="0"/>
              <a:t>множеством </a:t>
            </a:r>
            <a:r>
              <a:rPr lang="ru-RU" sz="2400" dirty="0" smtClean="0"/>
              <a:t>пословиц, поговорок</a:t>
            </a:r>
            <a:r>
              <a:rPr lang="ru-RU" sz="2400" dirty="0"/>
              <a:t>, метких образных </a:t>
            </a:r>
            <a:r>
              <a:rPr lang="ru-RU" sz="2400" dirty="0" smtClean="0"/>
              <a:t>словечек, введенных </a:t>
            </a:r>
            <a:r>
              <a:rPr lang="ru-RU" sz="2400" dirty="0"/>
              <a:t>в текст сказок</a:t>
            </a:r>
            <a:r>
              <a:rPr lang="ru-RU" sz="2400" dirty="0" smtClean="0"/>
              <a:t>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6"/>
          <a:stretch/>
        </p:blipFill>
        <p:spPr bwMode="auto">
          <a:xfrm>
            <a:off x="5364088" y="908720"/>
            <a:ext cx="3024336" cy="3968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961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2" t="84484" r="3390"/>
          <a:stretch/>
        </p:blipFill>
        <p:spPr bwMode="auto">
          <a:xfrm>
            <a:off x="431540" y="6381328"/>
            <a:ext cx="8712460" cy="440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57"/>
          <a:stretch/>
        </p:blipFill>
        <p:spPr bwMode="auto">
          <a:xfrm>
            <a:off x="-72516" y="0"/>
            <a:ext cx="50405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6632"/>
            <a:ext cx="3665066" cy="4566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463" y="476672"/>
            <a:ext cx="4201993" cy="315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5432" y="4646746"/>
            <a:ext cx="833704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/>
              <a:t>Книга сказок В. </a:t>
            </a:r>
            <a:r>
              <a:rPr lang="ru-RU" sz="2200" dirty="0" smtClean="0"/>
              <a:t>И. Даля </a:t>
            </a:r>
            <a:r>
              <a:rPr lang="ru-RU" sz="2200" dirty="0"/>
              <a:t>с восторгом была встречена всеми лучшими русскими писателями того времени. Особенно радовался выходу этой книги А. С. Пушкин. Под впечатлением от удивительного языка </a:t>
            </a:r>
            <a:r>
              <a:rPr lang="ru-RU" sz="2200" spc="-10" dirty="0"/>
              <a:t>сказок В. </a:t>
            </a:r>
            <a:r>
              <a:rPr lang="ru-RU" sz="2200" spc="-10" dirty="0" smtClean="0"/>
              <a:t>И. Даля </a:t>
            </a:r>
            <a:r>
              <a:rPr lang="ru-RU" sz="2200" spc="-10" dirty="0"/>
              <a:t>он и сам сочинил свою сказку «О рыбаке и рыбке». </a:t>
            </a:r>
          </a:p>
        </p:txBody>
      </p:sp>
    </p:spTree>
    <p:extLst>
      <p:ext uri="{BB962C8B-B14F-4D97-AF65-F5344CB8AC3E}">
        <p14:creationId xmlns:p14="http://schemas.microsoft.com/office/powerpoint/2010/main" val="333284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2" t="84484" r="3390"/>
          <a:stretch/>
        </p:blipFill>
        <p:spPr bwMode="auto">
          <a:xfrm>
            <a:off x="431540" y="6381328"/>
            <a:ext cx="8712460" cy="440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57"/>
          <a:stretch/>
        </p:blipFill>
        <p:spPr bwMode="auto">
          <a:xfrm>
            <a:off x="-72516" y="0"/>
            <a:ext cx="50405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271" y="1412776"/>
            <a:ext cx="1871811" cy="2620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59270"/>
            <a:ext cx="1722979" cy="2288470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4"/>
          <a:stretch/>
        </p:blipFill>
        <p:spPr bwMode="auto">
          <a:xfrm>
            <a:off x="683568" y="3703681"/>
            <a:ext cx="2050589" cy="2431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758" y="3739289"/>
            <a:ext cx="1666835" cy="2324797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976" y="692696"/>
            <a:ext cx="1781175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002" y="4238701"/>
            <a:ext cx="3295089" cy="182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260648"/>
            <a:ext cx="66247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/>
              <a:t>Сказки Владимира Даля </a:t>
            </a:r>
            <a:r>
              <a:rPr lang="ru-RU" sz="2200" dirty="0"/>
              <a:t>–</a:t>
            </a:r>
            <a:r>
              <a:rPr lang="ru-RU" sz="2200" dirty="0" smtClean="0"/>
              <a:t> </a:t>
            </a:r>
            <a:r>
              <a:rPr lang="ru-RU" sz="2200" dirty="0"/>
              <a:t>уникальные произведения, написанные в традициях русского фольклора.</a:t>
            </a:r>
          </a:p>
        </p:txBody>
      </p:sp>
    </p:spTree>
    <p:extLst>
      <p:ext uri="{BB962C8B-B14F-4D97-AF65-F5344CB8AC3E}">
        <p14:creationId xmlns:p14="http://schemas.microsoft.com/office/powerpoint/2010/main" val="136845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2" t="84484" r="3390"/>
          <a:stretch/>
        </p:blipFill>
        <p:spPr bwMode="auto">
          <a:xfrm>
            <a:off x="431540" y="6381328"/>
            <a:ext cx="8712460" cy="440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57"/>
          <a:stretch/>
        </p:blipFill>
        <p:spPr bwMode="auto">
          <a:xfrm>
            <a:off x="-72516" y="0"/>
            <a:ext cx="50405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59832" y="542285"/>
            <a:ext cx="583264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В течение всей своей жизни В. И. Даль собирал народные выражения, изучал народный язык, вел кропотливую работу по составлению </a:t>
            </a:r>
            <a:r>
              <a:rPr lang="ru-RU" sz="2400" dirty="0" smtClean="0"/>
              <a:t>«Толкового </a:t>
            </a:r>
            <a:r>
              <a:rPr lang="ru-RU" sz="2400" dirty="0"/>
              <a:t>словаря живого великорусского </a:t>
            </a:r>
            <a:r>
              <a:rPr lang="ru-RU" sz="2400" dirty="0" smtClean="0"/>
              <a:t>языка». </a:t>
            </a:r>
            <a:r>
              <a:rPr lang="ru-RU" sz="2400" dirty="0"/>
              <a:t>Это было главным делом его жизни. </a:t>
            </a:r>
          </a:p>
          <a:p>
            <a:pPr algn="just"/>
            <a:endParaRPr lang="ru-RU" sz="2400" dirty="0" smtClean="0"/>
          </a:p>
          <a:p>
            <a:pPr algn="just"/>
            <a:r>
              <a:rPr lang="ru-RU" sz="2400" dirty="0" smtClean="0"/>
              <a:t>В </a:t>
            </a:r>
            <a:r>
              <a:rPr lang="ru-RU" sz="2400" dirty="0"/>
              <a:t>общей сложности В. И. Даль работал над созданием словаря 53 года. Он «записывал всё, что удавалось перехватить на лету в устной беседе» людей всех сословий, всех окраин. Ко многим словам в качестве примеров автор подобрал пословицы, поговорки и даже загадки. </a:t>
            </a:r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78701"/>
            <a:ext cx="1954591" cy="2546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24381"/>
            <a:ext cx="2081076" cy="280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473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4783</TotalTime>
  <Words>683</Words>
  <Application>Microsoft Office PowerPoint</Application>
  <PresentationFormat>Экран (4:3)</PresentationFormat>
  <Paragraphs>52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Владимир Иванович Даль</dc:title>
  <dc:creator>MikurovaAU</dc:creator>
  <cp:lastModifiedBy>Пуртова Альбина Владимировна</cp:lastModifiedBy>
  <cp:revision>242</cp:revision>
  <dcterms:created xsi:type="dcterms:W3CDTF">2022-10-17T05:31:04Z</dcterms:created>
  <dcterms:modified xsi:type="dcterms:W3CDTF">2022-11-24T11:16:45Z</dcterms:modified>
</cp:coreProperties>
</file>