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70" r:id="rId2"/>
    <p:sldId id="257" r:id="rId3"/>
    <p:sldId id="271" r:id="rId4"/>
    <p:sldId id="258" r:id="rId5"/>
    <p:sldId id="260" r:id="rId6"/>
    <p:sldId id="272" r:id="rId7"/>
    <p:sldId id="273" r:id="rId8"/>
    <p:sldId id="274" r:id="rId9"/>
    <p:sldId id="275" r:id="rId10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995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Цифровая Грамотность и информационная безопасность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105400" y="5410200"/>
            <a:ext cx="5461000" cy="106375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Калужская Анна Петровна</a:t>
            </a:r>
          </a:p>
          <a:p>
            <a:pPr marL="0" indent="0" algn="r">
              <a:buNone/>
            </a:pPr>
            <a:r>
              <a:rPr lang="ru-RU" dirty="0" smtClean="0"/>
              <a:t>Начальник АХО БУ «Государственная библиотека Югры»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2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2471"/>
            <a:ext cx="10959668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b="1" spc="16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Информационная безопасность </a:t>
            </a:r>
            <a:endParaRPr b="1" spc="29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7743" y="1246758"/>
            <a:ext cx="10931525" cy="54303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ru-RU" sz="4400" u="sng" dirty="0">
                <a:latin typeface="Times New Roman" pitchFamily="18" charset="0"/>
                <a:cs typeface="Times New Roman" pitchFamily="18" charset="0"/>
              </a:rPr>
              <a:t>Информационная безопасность (ИБ)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– это набор методик и практик по защите информации от внешних и внутренних воздействий на объекте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информатизации.Главная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цель ИБ – защита информации и инфраструктуры, которая ее обрабатывает, от потери или утечки данных третьим лицам.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304800"/>
            <a:ext cx="9956800" cy="4873752"/>
          </a:xfrm>
        </p:spPr>
        <p:txBody>
          <a:bodyPr>
            <a:no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Важно помнить о том, что интернет не является полностью безопасным пространством,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поджидает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множество угроз как технического (например, вирусы), так и социального характера (например, группы смерти, секты, мошенники).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опасные действия в Сети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производят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случайно – например, попадаются на уловки мошенников или заходят на сайты со взрослым содержимым по ссылке «Кликни сюда и увидишь симпатичных котят».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те, кто намеренно совершает в Сети рискованные действия – например, общаются с незнакомыми людьми, скачивают пиратское ПО, посещают порнографические сайты.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же для сокрытия своих действий в Сети прибегают к самым разным ухищрениям – от вполне банального посещения интернета, когда родителей нет дома, до специальных программ, скрывающих другие приложения или действия в Сети.</a:t>
            </a:r>
          </a:p>
        </p:txBody>
      </p:sp>
    </p:spTree>
    <p:extLst>
      <p:ext uri="{BB962C8B-B14F-4D97-AF65-F5344CB8AC3E}">
        <p14:creationId xmlns:p14="http://schemas.microsoft.com/office/powerpoint/2010/main" val="2135003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8670" y="457200"/>
            <a:ext cx="11047095" cy="30200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/>
            <a:r>
              <a:rPr sz="1500" dirty="0" smtClean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452480"/>
            <a:ext cx="108966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Правила безопасного Интернета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Всем подряд сообщать свою частную информацию (настоящие имя, фамилию, телефон, адрес, номер школы, а также фотографии свои, своей семьи и друзей)</a:t>
            </a:r>
            <a:br>
              <a:rPr lang="ru-RU" dirty="0"/>
            </a:br>
            <a:r>
              <a:rPr lang="ru-RU" dirty="0"/>
              <a:t>• Нельзя открывать вложенные файлы электронной почты, когда не знаешь отправителя</a:t>
            </a:r>
            <a:br>
              <a:rPr lang="ru-RU" dirty="0"/>
            </a:br>
            <a:r>
              <a:rPr lang="ru-RU" dirty="0"/>
              <a:t>• Нельзя рассылать самому спам и «информационную грязь»</a:t>
            </a:r>
            <a:br>
              <a:rPr lang="ru-RU" dirty="0"/>
            </a:br>
            <a:r>
              <a:rPr lang="ru-RU" dirty="0"/>
              <a:t>• Нельзя грубить, придираться, оказывать давление — вести себя невежливо и агрессивно</a:t>
            </a:r>
            <a:br>
              <a:rPr lang="ru-RU" dirty="0"/>
            </a:br>
            <a:r>
              <a:rPr lang="ru-RU" dirty="0"/>
              <a:t>• Никогда не распоряжайся деньгами твоей семьи без разрешения старших. Спроси родителей.</a:t>
            </a:r>
            <a:br>
              <a:rPr lang="ru-RU" dirty="0"/>
            </a:br>
            <a:r>
              <a:rPr lang="ru-RU" dirty="0"/>
              <a:t>• Встреча с Интернет-знакомыми в реальной жизни, бывает опасной: за псевдонимом может скрываться преступник</a:t>
            </a:r>
            <a:br>
              <a:rPr lang="ru-RU" dirty="0"/>
            </a:b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Осторожно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Не все пишут правду</a:t>
            </a:r>
            <a:br>
              <a:rPr lang="ru-RU" dirty="0"/>
            </a:br>
            <a:r>
              <a:rPr lang="ru-RU" dirty="0"/>
              <a:t>• Читаешь о себе неправду в Интернете — сообщи об этом своим родителям или опекунам</a:t>
            </a:r>
            <a:br>
              <a:rPr lang="ru-RU" dirty="0"/>
            </a:br>
            <a:r>
              <a:rPr lang="ru-RU" dirty="0"/>
              <a:t>• Приглашают переписываться, играть, обмениваться – проверь, нет ли подвоха</a:t>
            </a:r>
            <a:br>
              <a:rPr lang="ru-RU" dirty="0"/>
            </a:br>
            <a:r>
              <a:rPr lang="ru-RU" dirty="0"/>
              <a:t>• Незаконное копирование файлов в Интернете = воровство</a:t>
            </a:r>
            <a:br>
              <a:rPr lang="ru-RU" dirty="0"/>
            </a:br>
            <a:r>
              <a:rPr lang="ru-RU" dirty="0"/>
              <a:t>• Открыл что-то угрожающее — не бойся позвать на помощь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37743" y="1978812"/>
            <a:ext cx="10837545" cy="34945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500" dirty="0" smtClean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endParaRPr sz="1900" i="1" dirty="0">
              <a:latin typeface="Tahoma"/>
              <a:cs typeface="Tahom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533400"/>
            <a:ext cx="1063985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Можно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Используй «ник» (выдуманное имя) в переписке и переговорах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Уважай другого пользователя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Пользуешься Интернет-источником – делай ссылку на него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Познакомился в сети и хочешь встретиться – посоветуйся со взрослым, которому доверяешь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Открывай только те ссылки, в которых уверен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Интернетом лучше всего пользоваться, когда поблизости есть кто-то из родителей или тех, кто хорошо знает, что такое Интернет, и как в нем себя вести.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Цифровая Грамотность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Цифровая грамотность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— это набор знаний и умений, которые необходимы для безопасного и эффективного использования цифровых инструментов, технологий и интернета. В основе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метанавыка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лежат цифровое потребление, цифровые компетенции и цифровая безопасность.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6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Как оценить уровень своей цифровой грамотности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оценки уровня своей компьютерной грамотности задайте себе несколько вопросов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/>
              <a:t>Умеете </a:t>
            </a:r>
            <a:r>
              <a:rPr lang="ru-RU" dirty="0"/>
              <a:t>ли вы работать с цифровыми продуктами — например, с операционной системой или текстовым редактором</a:t>
            </a:r>
            <a:r>
              <a:rPr lang="ru-RU" dirty="0" smtClean="0"/>
              <a:t>?</a:t>
            </a:r>
          </a:p>
          <a:p>
            <a:r>
              <a:rPr lang="ru-RU" dirty="0"/>
              <a:t>-</a:t>
            </a:r>
            <a:r>
              <a:rPr lang="ru-RU" dirty="0" smtClean="0"/>
              <a:t>Легко </a:t>
            </a:r>
            <a:r>
              <a:rPr lang="ru-RU" dirty="0"/>
              <a:t>ли вам дается работа с цифровыми устройствами: телефоном, принтером или элементами умного дома</a:t>
            </a:r>
            <a:r>
              <a:rPr lang="ru-RU" dirty="0" smtClean="0"/>
              <a:t>?</a:t>
            </a:r>
          </a:p>
          <a:p>
            <a:r>
              <a:rPr lang="ru-RU" dirty="0"/>
              <a:t>-</a:t>
            </a:r>
            <a:r>
              <a:rPr lang="ru-RU" dirty="0" smtClean="0"/>
              <a:t>Не </a:t>
            </a:r>
            <a:r>
              <a:rPr lang="ru-RU" dirty="0"/>
              <a:t>составляет ли вам труда отправить своим знакомым фото или видео, отредактировать картинку или создать шуточный видеоролик</a:t>
            </a:r>
            <a:r>
              <a:rPr lang="ru-RU" dirty="0" smtClean="0"/>
              <a:t>?</a:t>
            </a:r>
          </a:p>
          <a:p>
            <a:r>
              <a:rPr lang="ru-RU" dirty="0"/>
              <a:t>-</a:t>
            </a:r>
            <a:r>
              <a:rPr lang="ru-RU" dirty="0" smtClean="0"/>
              <a:t>Можете </a:t>
            </a:r>
            <a:r>
              <a:rPr lang="ru-RU" dirty="0"/>
              <a:t>ли вы включать критическое мышление и анализировать информацию, поступающую из социальных сетей и </a:t>
            </a:r>
            <a:r>
              <a:rPr lang="ru-RU" dirty="0" err="1"/>
              <a:t>видеохостингов</a:t>
            </a:r>
            <a:r>
              <a:rPr lang="ru-RU" dirty="0" smtClean="0"/>
              <a:t>?</a:t>
            </a:r>
          </a:p>
          <a:p>
            <a:r>
              <a:rPr lang="ru-RU" dirty="0"/>
              <a:t>-</a:t>
            </a:r>
            <a:r>
              <a:rPr lang="ru-RU" dirty="0" smtClean="0"/>
              <a:t>Сможете </a:t>
            </a:r>
            <a:r>
              <a:rPr lang="ru-RU" dirty="0"/>
              <a:t>вы защитить свои персональные данные, сохраненные логины и пароли от взлома, воровства и </a:t>
            </a:r>
            <a:r>
              <a:rPr lang="ru-RU" dirty="0" err="1"/>
              <a:t>фишинга</a:t>
            </a:r>
            <a:r>
              <a:rPr lang="ru-RU" dirty="0" smtClean="0"/>
              <a:t>?</a:t>
            </a:r>
          </a:p>
          <a:p>
            <a:r>
              <a:rPr lang="ru-RU" dirty="0"/>
              <a:t>-</a:t>
            </a:r>
            <a:r>
              <a:rPr lang="ru-RU" dirty="0" smtClean="0"/>
              <a:t>Напишете </a:t>
            </a:r>
            <a:r>
              <a:rPr lang="ru-RU" dirty="0"/>
              <a:t>ли вы программный код, создадите ли приложение или сайт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Если </a:t>
            </a:r>
            <a:r>
              <a:rPr lang="ru-RU" dirty="0"/>
              <a:t>на все эти вопросы вы ответили «да», то ваш уровень цифровой </a:t>
            </a:r>
            <a:r>
              <a:rPr lang="ru-RU" dirty="0" smtClean="0"/>
              <a:t>грамотности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67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Практические советы по компьютерной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грамотности</a:t>
            </a:r>
            <a:endParaRPr lang="ru-RU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Проверяйте и анализируйте информацию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есть все, что вы получаете из СМИ, новостных порталов,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мессенджеров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социальных сетей и т. д. Немалая часть информации в интернете является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фейком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поэтому фильтруйте источники и перепроверяйте достоверность увиденного, будь то новостная статья, видео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тиктоке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или письмо с предложением перейти по ссылке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574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9956800" cy="54864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2. </a:t>
            </a:r>
            <a:r>
              <a:rPr lang="ru-RU" sz="2600" b="1" u="sng" dirty="0">
                <a:latin typeface="Times New Roman" pitchFamily="18" charset="0"/>
                <a:cs typeface="Times New Roman" pitchFamily="18" charset="0"/>
              </a:rPr>
              <a:t>Бережно относитесь к персональным данным и цифровому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портрету</a:t>
            </a:r>
          </a:p>
          <a:p>
            <a:r>
              <a:rPr lang="ru-RU" dirty="0" smtClean="0"/>
              <a:t>Наше </a:t>
            </a:r>
            <a:r>
              <a:rPr lang="ru-RU" dirty="0"/>
              <a:t>поведение в Сети запоминают поисковые системы и сайты, которые мы посещаем. Фактически мы сами предоставляем информацию о себе в свободном доступе, а, как гласит известный </a:t>
            </a:r>
            <a:r>
              <a:rPr lang="ru-RU" dirty="0" err="1"/>
              <a:t>мем</a:t>
            </a:r>
            <a:r>
              <a:rPr lang="ru-RU" dirty="0"/>
              <a:t>, все, что попало в интернет, остается там навсегда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Поэтому:</a:t>
            </a:r>
          </a:p>
          <a:p>
            <a:r>
              <a:rPr lang="ru-RU" dirty="0"/>
              <a:t>-</a:t>
            </a:r>
            <a:r>
              <a:rPr lang="ru-RU" dirty="0" smtClean="0"/>
              <a:t>не </a:t>
            </a:r>
            <a:r>
              <a:rPr lang="ru-RU" dirty="0"/>
              <a:t>передавайте свои данные непроверенным сервисам</a:t>
            </a:r>
            <a:r>
              <a:rPr lang="ru-RU" dirty="0" smtClean="0"/>
              <a:t>;</a:t>
            </a:r>
          </a:p>
          <a:p>
            <a:r>
              <a:rPr lang="ru-RU" dirty="0"/>
              <a:t>-</a:t>
            </a:r>
            <a:r>
              <a:rPr lang="ru-RU" dirty="0" smtClean="0"/>
              <a:t>используйте </a:t>
            </a:r>
            <a:r>
              <a:rPr lang="ru-RU" dirty="0"/>
              <a:t>разные пароли для различных сервисов</a:t>
            </a:r>
            <a:r>
              <a:rPr lang="ru-RU" dirty="0" smtClean="0"/>
              <a:t>;</a:t>
            </a:r>
          </a:p>
          <a:p>
            <a:r>
              <a:rPr lang="ru-RU" dirty="0"/>
              <a:t>-</a:t>
            </a:r>
            <a:r>
              <a:rPr lang="ru-RU" dirty="0" smtClean="0"/>
              <a:t>не </a:t>
            </a:r>
            <a:r>
              <a:rPr lang="ru-RU" dirty="0"/>
              <a:t>храните пароли от важных сайтов внутри браузера</a:t>
            </a:r>
            <a:r>
              <a:rPr lang="ru-RU" dirty="0" smtClean="0"/>
              <a:t>;</a:t>
            </a:r>
          </a:p>
          <a:p>
            <a:r>
              <a:rPr lang="ru-RU" dirty="0"/>
              <a:t>-</a:t>
            </a:r>
            <a:r>
              <a:rPr lang="ru-RU" dirty="0" smtClean="0"/>
              <a:t>не </a:t>
            </a:r>
            <a:r>
              <a:rPr lang="ru-RU" dirty="0"/>
              <a:t>передавайте важные данные через общедоступные сервисы</a:t>
            </a:r>
            <a:r>
              <a:rPr lang="ru-RU" dirty="0" smtClean="0"/>
              <a:t>;</a:t>
            </a:r>
          </a:p>
          <a:p>
            <a:r>
              <a:rPr lang="ru-RU" dirty="0"/>
              <a:t>-</a:t>
            </a:r>
            <a:r>
              <a:rPr lang="ru-RU" dirty="0" smtClean="0"/>
              <a:t>создайте </a:t>
            </a:r>
            <a:r>
              <a:rPr lang="ru-RU" dirty="0"/>
              <a:t>правильный цифровой портрет</a:t>
            </a:r>
            <a:r>
              <a:rPr lang="ru-RU" dirty="0" smtClean="0"/>
              <a:t>;</a:t>
            </a:r>
          </a:p>
          <a:p>
            <a:r>
              <a:rPr lang="ru-RU" dirty="0"/>
              <a:t>-</a:t>
            </a:r>
            <a:r>
              <a:rPr lang="ru-RU" dirty="0" smtClean="0"/>
              <a:t>не </a:t>
            </a:r>
            <a:r>
              <a:rPr lang="ru-RU" dirty="0"/>
              <a:t>входите в контакт с пользователями, которые занимаются </a:t>
            </a:r>
            <a:r>
              <a:rPr lang="ru-RU" dirty="0" err="1"/>
              <a:t>троллингом</a:t>
            </a:r>
            <a:r>
              <a:rPr lang="ru-RU" dirty="0" smtClean="0"/>
              <a:t>;</a:t>
            </a:r>
          </a:p>
          <a:p>
            <a:r>
              <a:rPr lang="ru-RU" dirty="0"/>
              <a:t>-</a:t>
            </a:r>
            <a:r>
              <a:rPr lang="ru-RU" dirty="0" smtClean="0"/>
              <a:t>изучите </a:t>
            </a:r>
            <a:r>
              <a:rPr lang="ru-RU" dirty="0"/>
              <a:t>правила цифрового этикета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Правильное </a:t>
            </a:r>
            <a:r>
              <a:rPr lang="ru-RU" b="1" i="1" dirty="0"/>
              <a:t>отношение к сохранности своей персональной, конфиденциальной </a:t>
            </a:r>
            <a:r>
              <a:rPr lang="ru-RU" b="1" i="1" dirty="0" smtClean="0"/>
              <a:t>информации </a:t>
            </a:r>
            <a:r>
              <a:rPr lang="ru-RU" b="1" i="1" dirty="0"/>
              <a:t>защитит вас от мошенников, </a:t>
            </a:r>
            <a:r>
              <a:rPr lang="ru-RU" b="1" i="1" dirty="0" err="1"/>
              <a:t>буллинга</a:t>
            </a:r>
            <a:r>
              <a:rPr lang="ru-RU" b="1" i="1" dirty="0"/>
              <a:t> и ответственности перед правоохранительными органами</a:t>
            </a:r>
            <a:r>
              <a:rPr lang="ru-RU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9519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544</Words>
  <Application>Microsoft Office PowerPoint</Application>
  <PresentationFormat>Произвольный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Цифровая Грамотность и информационная безопасность</vt:lpstr>
      <vt:lpstr>Информационная безопасность </vt:lpstr>
      <vt:lpstr>Презентация PowerPoint</vt:lpstr>
      <vt:lpstr>Презентация PowerPoint</vt:lpstr>
      <vt:lpstr>Презентация PowerPoint</vt:lpstr>
      <vt:lpstr>Цифровая Грамотность </vt:lpstr>
      <vt:lpstr>Как оценить уровень своей цифровой грамотности</vt:lpstr>
      <vt:lpstr>Практические советы по компьютерной грамотности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«Роль и место Минкультуры России, учреждений культуры, в том числе библиотек в системе предупреждения (профилактики) терроризма»</dc:title>
  <dc:creator>User</dc:creator>
  <cp:lastModifiedBy>Калужская Анна Петровна</cp:lastModifiedBy>
  <cp:revision>7</cp:revision>
  <dcterms:created xsi:type="dcterms:W3CDTF">2025-03-19T04:20:33Z</dcterms:created>
  <dcterms:modified xsi:type="dcterms:W3CDTF">2025-03-19T05:25:46Z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2025-03-19T00:00:00Z</vt:filetime>
  </property>
  <property fmtid="{D5CDD505-2E9C-101B-9397-08002B2CF9AE}" pid="5" name="Producer">
    <vt:lpwstr>Microsoft® PowerPoint® 2016</vt:lpwstr>
  </property>
</Properties>
</file>